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21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07.09.2013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07.09.2013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13624" y="1484784"/>
            <a:ext cx="6185156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72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Русский язык </a:t>
            </a:r>
          </a:p>
          <a:p>
            <a:pPr algn="ctr"/>
            <a:r>
              <a:rPr lang="ru-RU" sz="72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2 класс</a:t>
            </a:r>
            <a:endParaRPr lang="ru-RU" sz="72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83768" y="5445224"/>
            <a:ext cx="39604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Составила: Чубук Н.И. </a:t>
            </a:r>
          </a:p>
          <a:p>
            <a:pPr algn="ctr"/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учитель начальных классов</a:t>
            </a:r>
          </a:p>
          <a:p>
            <a:pPr algn="ctr"/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МБОУ СОШ №4.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87624" y="260648"/>
            <a:ext cx="6696744" cy="1224136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Stop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Словарная работа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pSp>
        <p:nvGrpSpPr>
          <p:cNvPr id="9" name="Группа 8"/>
          <p:cNvGrpSpPr/>
          <p:nvPr/>
        </p:nvGrpSpPr>
        <p:grpSpPr>
          <a:xfrm>
            <a:off x="243999" y="1772816"/>
            <a:ext cx="8720489" cy="3225844"/>
            <a:chOff x="243999" y="1772816"/>
            <a:chExt cx="8720489" cy="3225844"/>
          </a:xfrm>
        </p:grpSpPr>
        <p:sp>
          <p:nvSpPr>
            <p:cNvPr id="3" name="TextBox 2"/>
            <p:cNvSpPr txBox="1"/>
            <p:nvPr/>
          </p:nvSpPr>
          <p:spPr>
            <a:xfrm>
              <a:off x="243999" y="1988840"/>
              <a:ext cx="8720489" cy="2585323"/>
            </a:xfrm>
            <a:prstGeom prst="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ru-RU" sz="5400" b="1" i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К</a:t>
              </a:r>
              <a:r>
                <a:rPr lang="ru-RU" sz="5400" b="1" i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о</a:t>
              </a:r>
              <a:r>
                <a:rPr lang="ru-RU" sz="5400" b="1" i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стёр, к</a:t>
              </a:r>
              <a:r>
                <a:rPr lang="ru-RU" sz="5400" b="1" i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о</a:t>
              </a:r>
              <a:r>
                <a:rPr lang="ru-RU" sz="5400" b="1" i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нсервы, к</a:t>
              </a:r>
              <a:r>
                <a:rPr lang="ru-RU" sz="5400" b="1" i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о</a:t>
              </a:r>
              <a:r>
                <a:rPr lang="ru-RU" sz="5400" b="1" i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тёнок,</a:t>
              </a:r>
            </a:p>
            <a:p>
              <a:r>
                <a:rPr lang="ru-RU" sz="5400" b="1" i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к</a:t>
              </a:r>
              <a:r>
                <a:rPr lang="ru-RU" sz="5400" b="1" i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о</a:t>
              </a:r>
              <a:r>
                <a:rPr lang="ru-RU" sz="5400" b="1" i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личество, к</a:t>
              </a:r>
              <a:r>
                <a:rPr lang="ru-RU" sz="5400" b="1" i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о</a:t>
              </a:r>
              <a:r>
                <a:rPr lang="ru-RU" sz="5400" b="1" i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мпот, к</a:t>
              </a:r>
              <a:r>
                <a:rPr lang="ru-RU" sz="5400" b="1" i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о</a:t>
              </a:r>
              <a:r>
                <a:rPr lang="ru-RU" sz="5400" b="1" i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са,</a:t>
              </a:r>
            </a:p>
            <a:p>
              <a:r>
                <a:rPr lang="ru-RU" sz="5400" b="1" i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к</a:t>
              </a:r>
              <a:r>
                <a:rPr lang="ru-RU" sz="5400" b="1" i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о</a:t>
              </a:r>
              <a:r>
                <a:rPr lang="ru-RU" sz="5400" b="1" i="1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чан.</a:t>
              </a:r>
              <a:endParaRPr lang="ru-RU" sz="54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4283968" y="1772816"/>
              <a:ext cx="409086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9600" dirty="0" smtClean="0"/>
                <a:t>´</a:t>
              </a:r>
              <a:endParaRPr lang="ru-RU" sz="9600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331640" y="2564904"/>
              <a:ext cx="409086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9600" dirty="0" smtClean="0"/>
                <a:t>´</a:t>
              </a:r>
              <a:endParaRPr lang="ru-RU" sz="9600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652120" y="2564904"/>
              <a:ext cx="409086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9600" dirty="0" smtClean="0"/>
                <a:t>´</a:t>
              </a:r>
              <a:endParaRPr lang="ru-RU" sz="9600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7884368" y="2492896"/>
              <a:ext cx="409086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9600" dirty="0" smtClean="0"/>
                <a:t>´</a:t>
              </a:r>
              <a:endParaRPr lang="ru-RU" sz="96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403648" y="3429000"/>
              <a:ext cx="409086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9600" dirty="0" smtClean="0"/>
                <a:t>´</a:t>
              </a:r>
              <a:endParaRPr lang="ru-RU" sz="96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347545" y="476672"/>
            <a:ext cx="40727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План урока: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79512" y="1772816"/>
            <a:ext cx="8582799" cy="255454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marL="742950" indent="-742950">
              <a:buAutoNum type="arabicPeriod"/>
            </a:pPr>
            <a:r>
              <a:rPr lang="ru-RU" sz="4000" b="1" cap="none" spc="0" dirty="0" smtClean="0">
                <a:ln w="1905"/>
                <a:solidFill>
                  <a:schemeClr val="accent1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Упражняться находить и писать </a:t>
            </a:r>
          </a:p>
          <a:p>
            <a:pPr marL="742950" indent="-742950"/>
            <a:r>
              <a:rPr lang="ru-RU" sz="4000" b="1" cap="none" spc="0" dirty="0" smtClean="0">
                <a:ln w="1905"/>
                <a:solidFill>
                  <a:schemeClr val="accent1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слова </a:t>
            </a:r>
            <a:r>
              <a:rPr lang="ru-RU" sz="4000" b="1" dirty="0" smtClean="0">
                <a:ln w="1905"/>
                <a:solidFill>
                  <a:schemeClr val="accent1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безударной гласной в корне.</a:t>
            </a:r>
          </a:p>
          <a:p>
            <a:endParaRPr lang="ru-RU" sz="4000" b="1" dirty="0" smtClean="0">
              <a:ln w="1905"/>
              <a:solidFill>
                <a:schemeClr val="accent1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4000" b="1" cap="none" spc="0" dirty="0" smtClean="0">
                <a:ln w="1905"/>
                <a:solidFill>
                  <a:schemeClr val="accent1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2. Подбирать проверочные слова.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404664"/>
            <a:ext cx="7919476" cy="61863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4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Напиши слова, вставляя </a:t>
            </a:r>
          </a:p>
          <a:p>
            <a:pPr algn="ctr"/>
            <a:r>
              <a:rPr lang="ru-RU" sz="44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пропущенные буквы рядом, </a:t>
            </a:r>
          </a:p>
          <a:p>
            <a:pPr algn="ctr"/>
            <a:r>
              <a:rPr lang="ru-RU" sz="4400" b="1" i="1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укажи проверочное слово.</a:t>
            </a:r>
          </a:p>
          <a:p>
            <a:endParaRPr lang="ru-RU" sz="44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742950" indent="-742950">
              <a:buAutoNum type="arabicParenR"/>
            </a:pPr>
            <a:r>
              <a:rPr lang="ru-RU" sz="44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( …  ) </a:t>
            </a:r>
            <a:r>
              <a:rPr lang="ru-RU" sz="4400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зап</a:t>
            </a:r>
            <a:r>
              <a:rPr lang="ru-RU" sz="44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_вать</a:t>
            </a:r>
            <a:r>
              <a:rPr lang="ru-RU" sz="44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лекарство</a:t>
            </a:r>
          </a:p>
          <a:p>
            <a:pPr marL="742950" indent="-742950">
              <a:buAutoNum type="arabicParenR"/>
            </a:pPr>
            <a:r>
              <a:rPr lang="ru-RU" sz="44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( …  )  </a:t>
            </a:r>
            <a:r>
              <a:rPr lang="ru-RU" sz="4400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зап</a:t>
            </a:r>
            <a:r>
              <a:rPr lang="ru-RU" sz="44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400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_вать</a:t>
            </a:r>
            <a:r>
              <a:rPr lang="ru-RU" sz="44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 в  хоре</a:t>
            </a:r>
          </a:p>
          <a:p>
            <a:pPr marL="742950" indent="-742950">
              <a:buAutoNum type="arabicParenR"/>
            </a:pPr>
            <a:r>
              <a:rPr lang="ru-RU" sz="44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( … ) ум _ </a:t>
            </a:r>
            <a:r>
              <a:rPr lang="ru-RU" sz="4400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лять</a:t>
            </a:r>
            <a:r>
              <a:rPr lang="ru-RU" sz="44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хорошее </a:t>
            </a:r>
          </a:p>
          <a:p>
            <a:pPr marL="742950" indent="-742950"/>
            <a:r>
              <a:rPr lang="ru-RU" sz="44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человеке</a:t>
            </a:r>
          </a:p>
          <a:p>
            <a:pPr marL="742950" indent="-742950"/>
            <a:r>
              <a:rPr lang="ru-RU" sz="44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4)  ( ... ) ум _ </a:t>
            </a:r>
            <a:r>
              <a:rPr lang="ru-RU" sz="4400" b="1" i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лять</a:t>
            </a:r>
            <a:r>
              <a:rPr lang="ru-RU" sz="44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 о пощаде</a:t>
            </a:r>
            <a:endParaRPr lang="ru-RU" sz="4400" b="1" i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11760" y="476672"/>
            <a:ext cx="409400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Упражнение 229.</a:t>
            </a:r>
            <a:endParaRPr lang="ru-RU" sz="40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67744" y="620688"/>
            <a:ext cx="409400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Упражнение 230.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23728" y="188640"/>
            <a:ext cx="426591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Упражнение 231.</a:t>
            </a:r>
          </a:p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(учебник закрыт)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79712" y="188640"/>
            <a:ext cx="463748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  Упражнение 232.</a:t>
            </a:r>
          </a:p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Письмо по памяти.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-58263" y="0"/>
            <a:ext cx="9202263" cy="754052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4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Размотали мы удочки, </a:t>
            </a:r>
            <a:r>
              <a:rPr lang="ru-RU" sz="44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привезали</a:t>
            </a:r>
            <a:r>
              <a:rPr lang="ru-RU" sz="4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sz="4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 чайнику и пошли к колодцу. Я</a:t>
            </a:r>
          </a:p>
          <a:p>
            <a:r>
              <a:rPr lang="ru-RU" sz="4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Опустил чайник в колодец и </a:t>
            </a:r>
          </a:p>
          <a:p>
            <a:r>
              <a:rPr lang="ru-RU" sz="4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Набрал </a:t>
            </a:r>
            <a:r>
              <a:rPr lang="ru-RU" sz="44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вады</a:t>
            </a:r>
            <a:r>
              <a:rPr lang="ru-RU" sz="4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Леска </a:t>
            </a:r>
            <a:r>
              <a:rPr lang="ru-RU" sz="44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натинулась</a:t>
            </a:r>
            <a:r>
              <a:rPr lang="ru-RU" sz="4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r>
              <a:rPr lang="ru-RU" sz="4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Как струна, вот-вот лопнет.</a:t>
            </a:r>
          </a:p>
          <a:p>
            <a:r>
              <a:rPr lang="ru-RU" sz="4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стал я поднимать </a:t>
            </a:r>
            <a:r>
              <a:rPr lang="ru-RU" sz="4400" b="1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потехоньку</a:t>
            </a:r>
            <a:r>
              <a:rPr lang="ru-RU" sz="4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ru-RU" sz="4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Только приподнял над водой, плюх</a:t>
            </a:r>
          </a:p>
          <a:p>
            <a:pPr>
              <a:buFontTx/>
              <a:buChar char="-"/>
            </a:pPr>
            <a:r>
              <a:rPr lang="ru-RU" sz="4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нет чайника.</a:t>
            </a:r>
          </a:p>
          <a:p>
            <a:pPr>
              <a:buFontTx/>
              <a:buChar char="-"/>
            </a:pPr>
            <a:r>
              <a:rPr lang="ru-RU" sz="4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Не выдержала? – спрашивает </a:t>
            </a:r>
          </a:p>
          <a:p>
            <a:r>
              <a:rPr lang="ru-RU" sz="44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Мишка.</a:t>
            </a:r>
          </a:p>
          <a:p>
            <a:endParaRPr lang="ru-RU" sz="4400" b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3" grpId="1"/>
      <p:bldP spid="4" grpId="0"/>
      <p:bldP spid="4" grpId="1"/>
      <p:bldP spid="5" grpId="0"/>
      <p:bldP spid="5" grpId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179512" y="404665"/>
            <a:ext cx="8820472" cy="5632311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Times New Roman" pitchFamily="18" charset="0"/>
                <a:ea typeface="SchoolBookC"/>
                <a:cs typeface="Times New Roman" pitchFamily="18" charset="0"/>
              </a:rPr>
              <a:t>– Как подобрать проверочное слово?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choolBookC"/>
                <a:cs typeface="Times New Roman" pitchFamily="18" charset="0"/>
              </a:rPr>
              <a:t>а) Изменить слово.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choolBookC"/>
                <a:cs typeface="Times New Roman" pitchFamily="18" charset="0"/>
              </a:rPr>
              <a:t>б) Изменить слово или подобрать однокоренное с ударным гласным.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choolBookC"/>
                <a:cs typeface="Times New Roman" pitchFamily="18" charset="0"/>
              </a:rPr>
              <a:t>в) Подобрать однокоренные слова.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choolBookC"/>
                <a:cs typeface="Times New Roman" pitchFamily="18" charset="0"/>
              </a:rPr>
              <a:t>– </a:t>
            </a:r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SchoolBookC"/>
                <a:cs typeface="Times New Roman" pitchFamily="18" charset="0"/>
              </a:rPr>
              <a:t>Выберите правильный ответ и букву ответа запишите в тетради.</a:t>
            </a:r>
            <a:endParaRPr kumimoji="0" lang="ru-RU" sz="40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79512" y="1236241"/>
            <a:ext cx="8820472" cy="440120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ea typeface="SchoolBookC"/>
                <a:cs typeface="Times New Roman" pitchFamily="18" charset="0"/>
              </a:rPr>
              <a:t>Домашнее задание: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4000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ea typeface="SchoolBookC"/>
              <a:cs typeface="Times New Roman" pitchFamily="18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ea typeface="SchoolBookC"/>
                <a:cs typeface="Times New Roman" pitchFamily="18" charset="0"/>
              </a:rPr>
              <a:t>1) Упражнение 229 «</a:t>
            </a:r>
            <a:r>
              <a:rPr kumimoji="0" lang="ru-RU" sz="4000" b="1" u="none" strike="noStrike" cap="none" normalizeH="0" baseline="0" dirty="0" err="1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ea typeface="SchoolBookC"/>
                <a:cs typeface="Times New Roman" pitchFamily="18" charset="0"/>
              </a:rPr>
              <a:t>Дидакт</a:t>
            </a:r>
            <a:r>
              <a:rPr kumimoji="0" lang="ru-RU" sz="4000" b="1" u="none" strike="noStrike" cap="none" normalizeH="0" baseline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ea typeface="SchoolBookC"/>
                <a:cs typeface="Times New Roman" pitchFamily="18" charset="0"/>
              </a:rPr>
              <a:t>.</a:t>
            </a:r>
            <a:r>
              <a:rPr kumimoji="0" lang="ru-RU" sz="4000" b="1" u="none" strike="noStrike" cap="none" normalizeH="0" dirty="0" smtClean="0"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Times New Roman" pitchFamily="18" charset="0"/>
                <a:ea typeface="SchoolBookC"/>
                <a:cs typeface="Times New Roman" pitchFamily="18" charset="0"/>
              </a:rPr>
              <a:t> матер.»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4000" b="1" baseline="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SchoolBookC"/>
                <a:cs typeface="Times New Roman" pitchFamily="18" charset="0"/>
              </a:rPr>
              <a:t>2) Подготовиться</a:t>
            </a:r>
            <a:r>
              <a:rPr lang="ru-R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ea typeface="SchoolBookC"/>
                <a:cs typeface="Times New Roman" pitchFamily="18" charset="0"/>
              </a:rPr>
              <a:t> к словарному диктанту </a:t>
            </a:r>
            <a:r>
              <a:rPr lang="ru-RU" sz="4000" b="1" dirty="0" smtClean="0">
                <a:solidFill>
                  <a:srgbClr val="C00000"/>
                </a:solidFill>
                <a:latin typeface="Times New Roman" pitchFamily="18" charset="0"/>
                <a:ea typeface="SchoolBookC"/>
                <a:cs typeface="Times New Roman" pitchFamily="18" charset="0"/>
              </a:rPr>
              <a:t>упр.234 </a:t>
            </a:r>
            <a:r>
              <a:rPr lang="ru-RU" sz="4000" b="1" smtClean="0">
                <a:solidFill>
                  <a:srgbClr val="C00000"/>
                </a:solidFill>
                <a:latin typeface="Times New Roman" pitchFamily="18" charset="0"/>
                <a:ea typeface="SchoolBookC"/>
                <a:cs typeface="Times New Roman" pitchFamily="18" charset="0"/>
              </a:rPr>
              <a:t>(устно)</a:t>
            </a:r>
            <a:endParaRPr kumimoji="0" lang="ru-RU" sz="4000" b="1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8" charset="0"/>
              <a:ea typeface="SchoolBookC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4000" b="1" dirty="0" smtClean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4000" b="1" u="none" strike="noStrike" cap="none" normalizeH="0" baseline="0" dirty="0" smtClean="0">
              <a:ln>
                <a:noFill/>
              </a:ln>
              <a:solidFill>
                <a:schemeClr val="tx1">
                  <a:lumMod val="95000"/>
                  <a:lumOff val="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239</Words>
  <Application>Microsoft Office PowerPoint</Application>
  <PresentationFormat>Экран (4:3)</PresentationFormat>
  <Paragraphs>55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11</cp:revision>
  <dcterms:created xsi:type="dcterms:W3CDTF">2013-04-07T15:58:34Z</dcterms:created>
  <dcterms:modified xsi:type="dcterms:W3CDTF">2013-09-07T16:37:43Z</dcterms:modified>
</cp:coreProperties>
</file>