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9D930-B9DC-469C-AF57-613CE4717E69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C53A0-B527-4603-BB58-BF4F1CF022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ГОС Д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2857496"/>
            <a:ext cx="554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И СОВРЕМЕННЫЙ МИР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488" y="285728"/>
            <a:ext cx="5710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Цели ФГОС (п.1.5.)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214554"/>
            <a:ext cx="84982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3. Обеспечение государственных гарантий уровня и качества </a:t>
            </a:r>
          </a:p>
          <a:p>
            <a:r>
              <a:rPr lang="ru-RU" sz="2400" b="1" dirty="0" smtClean="0"/>
              <a:t>дошкольного образования на основе единства обязательных </a:t>
            </a:r>
          </a:p>
          <a:p>
            <a:r>
              <a:rPr lang="ru-RU" sz="2400" b="1" dirty="0" smtClean="0"/>
              <a:t>требований к условиям реализации образовательных </a:t>
            </a:r>
          </a:p>
          <a:p>
            <a:r>
              <a:rPr lang="ru-RU" sz="2400" b="1" dirty="0" smtClean="0"/>
              <a:t>программ дошкольного образования, их структуре и </a:t>
            </a:r>
          </a:p>
          <a:p>
            <a:r>
              <a:rPr lang="ru-RU" sz="2400" b="1" dirty="0" smtClean="0"/>
              <a:t>результатам их освоения.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4. Сохранение единства образовательного пространства </a:t>
            </a:r>
          </a:p>
          <a:p>
            <a:r>
              <a:rPr lang="ru-RU" sz="2400" b="1" dirty="0" smtClean="0"/>
              <a:t>Российской Федерации относительно уровня дошкольного </a:t>
            </a:r>
          </a:p>
          <a:p>
            <a:r>
              <a:rPr lang="ru-RU" sz="2400" b="1" dirty="0" smtClean="0"/>
              <a:t>образования.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pic>
        <p:nvPicPr>
          <p:cNvPr id="3" name="Рисунок 2" descr="212240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643050"/>
            <a:ext cx="5637351" cy="3286123"/>
          </a:xfrm>
          <a:prstGeom prst="rect">
            <a:avLst/>
          </a:prstGeom>
        </p:spPr>
      </p:pic>
      <p:pic>
        <p:nvPicPr>
          <p:cNvPr id="4" name="Рисунок 3" descr="212603_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928934"/>
            <a:ext cx="5572132" cy="2498172"/>
          </a:xfrm>
          <a:prstGeom prst="rect">
            <a:avLst/>
          </a:prstGeom>
        </p:spPr>
      </p:pic>
      <p:pic>
        <p:nvPicPr>
          <p:cNvPr id="5" name="Рисунок 4" descr="212806_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4027462"/>
            <a:ext cx="5786446" cy="2830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285728"/>
            <a:ext cx="684123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Результаты фокус-групповых обсуждений.</a:t>
            </a:r>
          </a:p>
          <a:p>
            <a:r>
              <a:rPr lang="ru-RU" dirty="0" smtClean="0"/>
              <a:t>Информация из официального </a:t>
            </a:r>
            <a:r>
              <a:rPr lang="ru-RU" dirty="0" err="1" smtClean="0"/>
              <a:t>блога</a:t>
            </a:r>
            <a:r>
              <a:rPr lang="ru-RU" dirty="0" smtClean="0"/>
              <a:t> Минобрнауки РФ.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pic>
        <p:nvPicPr>
          <p:cNvPr id="3" name="Рисунок 2" descr="vopr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1" y="2071678"/>
            <a:ext cx="7310456" cy="4786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84512" y="428604"/>
            <a:ext cx="6559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Привести к единому мнению: как воспитывать </a:t>
            </a:r>
          </a:p>
          <a:p>
            <a:pPr algn="ctr"/>
            <a:r>
              <a:rPr lang="ru-RU" sz="2400" b="1" dirty="0" smtClean="0"/>
              <a:t>и чему учить дошкольника и призваны </a:t>
            </a:r>
          </a:p>
          <a:p>
            <a:pPr algn="ctr"/>
            <a:r>
              <a:rPr lang="ru-RU" sz="2400" b="1" dirty="0" smtClean="0"/>
              <a:t>Стандарты </a:t>
            </a:r>
            <a:endParaRPr lang="ru-RU" sz="2400" b="1" dirty="0"/>
          </a:p>
        </p:txBody>
      </p:sp>
      <p:pic>
        <p:nvPicPr>
          <p:cNvPr id="5" name="Рисунок 4" descr="fgos_zn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2143116"/>
            <a:ext cx="1238240" cy="1571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926" y="285728"/>
            <a:ext cx="5782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Впервые в Стандарте отражено </a:t>
            </a:r>
          </a:p>
          <a:p>
            <a:pPr algn="ctr"/>
            <a:r>
              <a:rPr lang="ru-RU" sz="3200" b="1" i="1" dirty="0" err="1" smtClean="0"/>
              <a:t>целеполагание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2071678"/>
            <a:ext cx="799654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 ФГОС ДО впервые включены требования к результатам </a:t>
            </a:r>
          </a:p>
          <a:p>
            <a:r>
              <a:rPr lang="ru-RU" sz="2400" dirty="0" smtClean="0"/>
              <a:t>освоения основной образовательной программы, которые </a:t>
            </a:r>
          </a:p>
          <a:p>
            <a:r>
              <a:rPr lang="ru-RU" sz="2400" dirty="0" smtClean="0"/>
              <a:t>представлены в виде целевых ориентиров дошкольного</a:t>
            </a:r>
          </a:p>
          <a:p>
            <a:r>
              <a:rPr lang="ru-RU" sz="2400" dirty="0" smtClean="0"/>
              <a:t>образования. Они представляют собой социально-</a:t>
            </a:r>
          </a:p>
          <a:p>
            <a:r>
              <a:rPr lang="ru-RU" sz="2400" dirty="0" smtClean="0"/>
              <a:t>нормативные возрастные характеристики возможных </a:t>
            </a:r>
          </a:p>
          <a:p>
            <a:r>
              <a:rPr lang="ru-RU" sz="2400" dirty="0" smtClean="0"/>
              <a:t>достижений ребенка на этапе завершения уровня </a:t>
            </a:r>
          </a:p>
          <a:p>
            <a:r>
              <a:rPr lang="ru-RU" sz="2400" dirty="0" smtClean="0"/>
              <a:t>дошкольного образования. (П.4.1.)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2310" y="4714884"/>
            <a:ext cx="89816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Целевые ориентиры выступают основаниями преемственности</a:t>
            </a:r>
          </a:p>
          <a:p>
            <a:r>
              <a:rPr lang="ru-RU" sz="2400" dirty="0" smtClean="0"/>
              <a:t>дошкольного и начального общего образования. При соблюдении </a:t>
            </a:r>
          </a:p>
          <a:p>
            <a:r>
              <a:rPr lang="ru-RU" sz="2400" dirty="0" smtClean="0"/>
              <a:t>требований они предполагают формирование у детей </a:t>
            </a:r>
          </a:p>
          <a:p>
            <a:r>
              <a:rPr lang="ru-RU" sz="2400" dirty="0" smtClean="0"/>
              <a:t>дошкольного возраста предпосылок к учебной деятельности на </a:t>
            </a:r>
          </a:p>
          <a:p>
            <a:r>
              <a:rPr lang="ru-RU" sz="2400" dirty="0" smtClean="0"/>
              <a:t>этапе завершения ими дошкольного образования. (п.4.7.)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2285992"/>
            <a:ext cx="876272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Подводя итог, можно сделать вывод о том,</a:t>
            </a:r>
          </a:p>
          <a:p>
            <a:pPr algn="ctr"/>
            <a:r>
              <a:rPr lang="ru-RU" sz="3200" b="1" dirty="0" smtClean="0"/>
              <a:t>что ФГОС является развивающим и </a:t>
            </a:r>
          </a:p>
          <a:p>
            <a:pPr algn="ctr"/>
            <a:r>
              <a:rPr lang="ru-RU" sz="3200" b="1" dirty="0" smtClean="0"/>
              <a:t>прогностическим инструментом модернизации</a:t>
            </a:r>
          </a:p>
          <a:p>
            <a:pPr algn="ctr"/>
            <a:r>
              <a:rPr lang="ru-RU" sz="3200" b="1" dirty="0" smtClean="0"/>
              <a:t>системы современного образования.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2071678"/>
            <a:ext cx="7654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3714752"/>
            <a:ext cx="62088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Презентацию подготовила: </a:t>
            </a:r>
          </a:p>
          <a:p>
            <a:r>
              <a:rPr lang="ru-RU" sz="3600" dirty="0" smtClean="0"/>
              <a:t>воспитатель МБДОУ №6</a:t>
            </a:r>
          </a:p>
          <a:p>
            <a:r>
              <a:rPr lang="ru-RU" sz="3600" dirty="0" smtClean="0"/>
              <a:t>Нестерова Ирина Анатольевна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612" y="285728"/>
            <a:ext cx="658186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i="1" dirty="0" smtClean="0"/>
              <a:t>"Не дай Вам Бог жить во время перемен"- </a:t>
            </a:r>
            <a:r>
              <a:rPr lang="ru-RU" sz="2000" b="1" dirty="0" smtClean="0"/>
              <a:t>гласит </a:t>
            </a:r>
          </a:p>
          <a:p>
            <a:r>
              <a:rPr lang="ru-RU" sz="2000" b="1" dirty="0" smtClean="0"/>
              <a:t>Китайская мудрость. Современный мир меняется с </a:t>
            </a:r>
          </a:p>
          <a:p>
            <a:r>
              <a:rPr lang="ru-RU" sz="2000" b="1" dirty="0" smtClean="0"/>
              <a:t>невероятной скоростью. Но, может, стоит не согласиться </a:t>
            </a:r>
          </a:p>
          <a:p>
            <a:r>
              <a:rPr lang="ru-RU" sz="2000" b="1" dirty="0" smtClean="0"/>
              <a:t>с китайской мудростью? </a:t>
            </a:r>
          </a:p>
          <a:p>
            <a:endParaRPr lang="ru-RU" sz="2000" b="1" dirty="0"/>
          </a:p>
          <a:p>
            <a:r>
              <a:rPr lang="ru-RU" sz="2000" b="1" dirty="0" smtClean="0"/>
              <a:t>Трудное время - это время величайших возможностей! </a:t>
            </a:r>
          </a:p>
          <a:p>
            <a:r>
              <a:rPr lang="ru-RU" sz="2000" b="1" dirty="0" smtClean="0"/>
              <a:t>Важно увидеть эти перемены, войти в них, а это значит </a:t>
            </a:r>
          </a:p>
          <a:p>
            <a:r>
              <a:rPr lang="ru-RU" sz="2000" b="1" dirty="0"/>
              <a:t>б</a:t>
            </a:r>
            <a:r>
              <a:rPr lang="ru-RU" sz="2000" b="1" dirty="0" smtClean="0"/>
              <a:t>ыть современным, быть со временем, "оказаться </a:t>
            </a:r>
          </a:p>
          <a:p>
            <a:r>
              <a:rPr lang="ru-RU" sz="2000" b="1" dirty="0" smtClean="0"/>
              <a:t>во времени". </a:t>
            </a:r>
          </a:p>
          <a:p>
            <a:r>
              <a:rPr lang="ru-RU" sz="2000" b="1" dirty="0" smtClean="0"/>
              <a:t>   В жизнь системы образования страны прочно вошел </a:t>
            </a:r>
          </a:p>
          <a:p>
            <a:r>
              <a:rPr lang="ru-RU" sz="2000" b="1" dirty="0" smtClean="0"/>
              <a:t>   Федеральный государственный образовательный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стандарт и неведомая ранее аббревиатура «ФГОС».</a:t>
            </a:r>
            <a:endParaRPr lang="ru-RU" sz="2000" b="1" dirty="0"/>
          </a:p>
        </p:txBody>
      </p:sp>
      <p:pic>
        <p:nvPicPr>
          <p:cNvPr id="5" name="Рисунок 4" descr="fgos_zn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429000"/>
            <a:ext cx="2558761" cy="3247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pic>
        <p:nvPicPr>
          <p:cNvPr id="3" name="Рисунок 2" descr="Рисунок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714620"/>
            <a:ext cx="6466609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285728"/>
            <a:ext cx="60186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Современный мир требует от человека все больше и </a:t>
            </a:r>
          </a:p>
          <a:p>
            <a:r>
              <a:rPr lang="ru-RU" b="1" dirty="0" smtClean="0"/>
              <a:t>Больше разнообразных навыков, чтобы стать успешным. </a:t>
            </a:r>
          </a:p>
          <a:p>
            <a:r>
              <a:rPr lang="ru-RU" b="1" dirty="0" smtClean="0"/>
              <a:t>Наука и технологии уже сделали большой шаг вперед, </a:t>
            </a:r>
          </a:p>
          <a:p>
            <a:r>
              <a:rPr lang="ru-RU" b="1" dirty="0" smtClean="0"/>
              <a:t>и продолжают развиваться.</a:t>
            </a:r>
          </a:p>
          <a:p>
            <a:endParaRPr lang="ru-RU" b="1" dirty="0"/>
          </a:p>
          <a:p>
            <a:r>
              <a:rPr lang="ru-RU" b="1" dirty="0" smtClean="0"/>
              <a:t>Именно этим развитием и обусловлена необходимость  </a:t>
            </a:r>
          </a:p>
          <a:p>
            <a:r>
              <a:rPr lang="ru-RU" b="1" dirty="0" smtClean="0"/>
              <a:t>внедрения новых требований к организации </a:t>
            </a:r>
          </a:p>
          <a:p>
            <a:r>
              <a:rPr lang="ru-RU" b="1" dirty="0" smtClean="0"/>
              <a:t>образовательного процесса в России.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pic>
        <p:nvPicPr>
          <p:cNvPr id="4" name="Рисунок 3" descr="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785926"/>
            <a:ext cx="6429420" cy="4822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0364" y="500042"/>
            <a:ext cx="60714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Как  известно, детство – это пора, когда закладываются </a:t>
            </a:r>
          </a:p>
          <a:p>
            <a:r>
              <a:rPr lang="ru-RU" b="1" dirty="0" smtClean="0"/>
              <a:t>основные предпосылки  для развития личности в </a:t>
            </a:r>
          </a:p>
          <a:p>
            <a:r>
              <a:rPr lang="ru-RU" b="1" dirty="0" smtClean="0"/>
              <a:t>дальнейшем. Навыки, полученные ребенком в детстве, </a:t>
            </a:r>
            <a:endParaRPr lang="ru-RU" b="1" dirty="0"/>
          </a:p>
          <a:p>
            <a:r>
              <a:rPr lang="ru-RU" b="1" dirty="0"/>
              <a:t>ф</a:t>
            </a:r>
            <a:r>
              <a:rPr lang="ru-RU" b="1" dirty="0" smtClean="0"/>
              <a:t>ормируют его способности для дальнейшего развития и </a:t>
            </a:r>
          </a:p>
          <a:p>
            <a:r>
              <a:rPr lang="ru-RU" b="1" dirty="0" smtClean="0"/>
              <a:t>определяют  успешность  и продуктивность для него </a:t>
            </a:r>
          </a:p>
          <a:p>
            <a:r>
              <a:rPr lang="ru-RU" b="1" dirty="0" smtClean="0"/>
              <a:t>образовательной деятельности. </a:t>
            </a:r>
            <a:endParaRPr lang="ru-RU" b="1" dirty="0"/>
          </a:p>
        </p:txBody>
      </p:sp>
      <p:pic>
        <p:nvPicPr>
          <p:cNvPr id="5" name="Рисунок 4" descr="73061-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37004"/>
            <a:ext cx="8072494" cy="4464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0562" y="2214554"/>
            <a:ext cx="39512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ФГОС впервые делает акцент на </a:t>
            </a:r>
          </a:p>
          <a:p>
            <a:r>
              <a:rPr lang="ru-RU" sz="1600" b="1" dirty="0" err="1" smtClean="0"/>
              <a:t>самоценности</a:t>
            </a:r>
            <a:r>
              <a:rPr lang="ru-RU" sz="1600" b="1" dirty="0" smtClean="0"/>
              <a:t> детства для дальнейшего </a:t>
            </a:r>
          </a:p>
          <a:p>
            <a:r>
              <a:rPr lang="ru-RU" sz="1600" b="1" dirty="0" smtClean="0"/>
              <a:t>развития личности и определяет </a:t>
            </a:r>
          </a:p>
          <a:p>
            <a:r>
              <a:rPr lang="ru-RU" sz="1600" b="1" dirty="0" smtClean="0"/>
              <a:t>дошкольное образование как начальный </a:t>
            </a:r>
          </a:p>
          <a:p>
            <a:r>
              <a:rPr lang="ru-RU" sz="1600" b="1" dirty="0" smtClean="0"/>
              <a:t>период непрерывного образовательного </a:t>
            </a:r>
          </a:p>
          <a:p>
            <a:r>
              <a:rPr lang="ru-RU" sz="1600" b="1" dirty="0" smtClean="0"/>
              <a:t>процесса , обеспечивая единство </a:t>
            </a:r>
          </a:p>
          <a:p>
            <a:r>
              <a:rPr lang="ru-RU" sz="1600" b="1" dirty="0" smtClean="0"/>
              <a:t>образовательного пространства </a:t>
            </a:r>
          </a:p>
          <a:p>
            <a:r>
              <a:rPr lang="ru-RU" sz="1600" b="1" dirty="0" smtClean="0"/>
              <a:t>Российской Федерации.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pic>
        <p:nvPicPr>
          <p:cNvPr id="3" name="Рисунок 2" descr="x_75690d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893407"/>
            <a:ext cx="4978408" cy="3964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214290"/>
            <a:ext cx="60836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Более того, ФГОС  охватывает периоды младенчества и </a:t>
            </a:r>
          </a:p>
          <a:p>
            <a:r>
              <a:rPr lang="ru-RU" b="1" dirty="0" smtClean="0"/>
              <a:t>раннего возраста, как неотъемлемую часть развития </a:t>
            </a:r>
          </a:p>
          <a:p>
            <a:r>
              <a:rPr lang="ru-RU" b="1" dirty="0" smtClean="0"/>
              <a:t>личности ребенка, которое реализуется в соответствии </a:t>
            </a:r>
          </a:p>
          <a:p>
            <a:r>
              <a:rPr lang="ru-RU" b="1" dirty="0" smtClean="0"/>
              <a:t>с возрастными и индивидуальными особенностями детей</a:t>
            </a:r>
          </a:p>
          <a:p>
            <a:r>
              <a:rPr lang="ru-RU" b="1" dirty="0" smtClean="0"/>
              <a:t>в различных видах деятельности. (п.2.7)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143116"/>
            <a:ext cx="8732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Таким образом определяется роль семьи, (родителей как законных представителей </a:t>
            </a:r>
          </a:p>
          <a:p>
            <a:r>
              <a:rPr lang="ru-RU" b="1" dirty="0" smtClean="0"/>
              <a:t>ребенка) как непосредственного участника целостного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-</a:t>
            </a:r>
          </a:p>
          <a:p>
            <a:r>
              <a:rPr lang="ru-RU" b="1" dirty="0" smtClean="0"/>
              <a:t>образовательного  процесса.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pic>
        <p:nvPicPr>
          <p:cNvPr id="3" name="Рисунок 2" descr="risuno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082029"/>
            <a:ext cx="5786478" cy="477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488" y="285728"/>
            <a:ext cx="6175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Стандарт ориентирован на личность ребенка. Любая </a:t>
            </a:r>
          </a:p>
          <a:p>
            <a:r>
              <a:rPr lang="ru-RU" b="1" dirty="0" smtClean="0"/>
              <a:t>деятельность взрослых (родителей, педагогических и иных</a:t>
            </a:r>
          </a:p>
          <a:p>
            <a:r>
              <a:rPr lang="ru-RU" b="1" dirty="0" smtClean="0"/>
              <a:t>работников организации, осуществляющей </a:t>
            </a:r>
            <a:r>
              <a:rPr lang="ru-RU" b="1" dirty="0" err="1" smtClean="0"/>
              <a:t>воспитательно</a:t>
            </a:r>
            <a:r>
              <a:rPr lang="ru-RU" b="1" dirty="0" smtClean="0"/>
              <a:t>-</a:t>
            </a:r>
          </a:p>
          <a:p>
            <a:r>
              <a:rPr lang="ru-RU" b="1" dirty="0" smtClean="0"/>
              <a:t>образовательную деятельность) должна носить личностно-</a:t>
            </a:r>
          </a:p>
          <a:p>
            <a:r>
              <a:rPr lang="ru-RU" b="1" dirty="0" smtClean="0"/>
              <a:t>развивающий и гуманистический характер, учитывая </a:t>
            </a:r>
          </a:p>
          <a:p>
            <a:r>
              <a:rPr lang="ru-RU" b="1" dirty="0" smtClean="0"/>
              <a:t>индивидуальные особенности и возможности ребенка.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" y="0"/>
            <a:ext cx="90440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36" y="357166"/>
            <a:ext cx="6323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Цели ФГОС (п.1.5.)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071678"/>
            <a:ext cx="6678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/>
              <a:t>Повышение социального статуса </a:t>
            </a:r>
          </a:p>
          <a:p>
            <a:pPr marL="514350" indent="-514350"/>
            <a:r>
              <a:rPr lang="ru-RU" sz="3200" b="1" dirty="0" smtClean="0"/>
              <a:t>дошкольного образования</a:t>
            </a:r>
            <a:endParaRPr lang="ru-RU" sz="3200" b="1" dirty="0"/>
          </a:p>
        </p:txBody>
      </p:sp>
      <p:pic>
        <p:nvPicPr>
          <p:cNvPr id="5" name="Рисунок 4" descr="vospi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997173"/>
            <a:ext cx="5429288" cy="38608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2TS1n-kopi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4048" cy="6858000"/>
          </a:xfrm>
          <a:prstGeom prst="rect">
            <a:avLst/>
          </a:prstGeom>
        </p:spPr>
      </p:pic>
      <p:pic>
        <p:nvPicPr>
          <p:cNvPr id="3" name="Рисунок 2" descr="763889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584617" y="2298846"/>
            <a:ext cx="3903331" cy="521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00298" y="214290"/>
            <a:ext cx="6429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Цели ФГОС (п.1.5.)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1173" y="1857364"/>
            <a:ext cx="89228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2. Обеспечение государством равенства возможностей </a:t>
            </a:r>
          </a:p>
          <a:p>
            <a:r>
              <a:rPr lang="ru-RU" sz="2800" b="1" dirty="0" smtClean="0"/>
              <a:t>для каждого ребенка в получении  качественного </a:t>
            </a:r>
          </a:p>
          <a:p>
            <a:r>
              <a:rPr lang="ru-RU" sz="2800" b="1" dirty="0" smtClean="0"/>
              <a:t>дошкольного образования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518</Words>
  <Application>Microsoft Office PowerPoint</Application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53</cp:revision>
  <dcterms:created xsi:type="dcterms:W3CDTF">2015-01-30T19:20:32Z</dcterms:created>
  <dcterms:modified xsi:type="dcterms:W3CDTF">2015-02-18T08:10:22Z</dcterms:modified>
</cp:coreProperties>
</file>