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486872-B4C6-4034-893C-CF16F649CA6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191E9-3B28-4671-91B6-16ED60B81D3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145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Профилактика детского травматизма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процессе использования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спортивного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857760"/>
            <a:ext cx="7854696" cy="1252534"/>
          </a:xfrm>
        </p:spPr>
        <p:txBody>
          <a:bodyPr/>
          <a:lstStyle/>
          <a:p>
            <a:r>
              <a:rPr lang="ru-RU" dirty="0" err="1" smtClean="0"/>
              <a:t>Хурматуллина</a:t>
            </a:r>
            <a:r>
              <a:rPr lang="ru-RU" dirty="0" smtClean="0"/>
              <a:t> А.Р.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соответствии с </a:t>
            </a:r>
            <a:r>
              <a:rPr lang="ru-RU" sz="3200" dirty="0" smtClean="0"/>
              <a:t>профессиональной </a:t>
            </a:r>
            <a:r>
              <a:rPr lang="ru-RU" sz="3200" dirty="0" smtClean="0"/>
              <a:t>компетентностью </a:t>
            </a:r>
            <a:r>
              <a:rPr lang="ru-RU" sz="3200" dirty="0" smtClean="0"/>
              <a:t>специалист </a:t>
            </a:r>
            <a:r>
              <a:rPr lang="ru-RU" sz="3200" dirty="0" smtClean="0"/>
              <a:t>по физической </a:t>
            </a:r>
            <a:r>
              <a:rPr lang="ru-RU" sz="3200" dirty="0" smtClean="0"/>
              <a:t>культуре </a:t>
            </a:r>
            <a:r>
              <a:rPr lang="ru-RU" sz="3200" dirty="0" smtClean="0"/>
              <a:t>должен знать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pPr lvl="0"/>
            <a:r>
              <a:rPr lang="ru-RU" dirty="0" smtClean="0"/>
              <a:t>подготовленность и </a:t>
            </a:r>
            <a:r>
              <a:rPr lang="ru-RU" dirty="0" smtClean="0"/>
              <a:t>функциональные </a:t>
            </a:r>
            <a:r>
              <a:rPr lang="ru-RU" dirty="0" smtClean="0"/>
              <a:t>возможности каждого воспитанника;</a:t>
            </a:r>
          </a:p>
          <a:p>
            <a:pPr lvl="0"/>
            <a:r>
              <a:rPr lang="ru-RU" dirty="0" smtClean="0"/>
              <a:t>группу здоровья, к которой воспитанник отнесен по </a:t>
            </a:r>
            <a:r>
              <a:rPr lang="ru-RU" dirty="0" smtClean="0"/>
              <a:t>результатам </a:t>
            </a:r>
            <a:r>
              <a:rPr lang="ru-RU" dirty="0" smtClean="0"/>
              <a:t>медицинского </a:t>
            </a:r>
            <a:r>
              <a:rPr lang="ru-RU" dirty="0" smtClean="0"/>
              <a:t>осмотра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воспитанников, </a:t>
            </a:r>
            <a:r>
              <a:rPr lang="ru-RU" dirty="0" smtClean="0"/>
              <a:t>освобожденных </a:t>
            </a:r>
            <a:r>
              <a:rPr lang="ru-RU" dirty="0" smtClean="0"/>
              <a:t>врачом от физических упражнений после болезни.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Типовая инструкция по </a:t>
            </a:r>
            <a:r>
              <a:rPr lang="ru-RU" sz="3200" dirty="0" smtClean="0"/>
              <a:t>мерам </a:t>
            </a:r>
            <a:r>
              <a:rPr lang="ru-RU" sz="3200" dirty="0" smtClean="0"/>
              <a:t>безопасности на занятиях по физической культуре </a:t>
            </a:r>
            <a:r>
              <a:rPr lang="ru-RU" sz="3200" dirty="0" smtClean="0"/>
              <a:t>должна </a:t>
            </a:r>
            <a:r>
              <a:rPr lang="ru-RU" sz="3200" dirty="0" smtClean="0"/>
              <a:t>содержать следующие </a:t>
            </a:r>
            <a:r>
              <a:rPr lang="ru-RU" sz="3200" dirty="0" smtClean="0"/>
              <a:t>разделы: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pPr lvl="0"/>
            <a:r>
              <a:rPr lang="ru-RU" dirty="0" smtClean="0"/>
              <a:t>общие требования </a:t>
            </a:r>
            <a:r>
              <a:rPr lang="ru-RU" dirty="0" smtClean="0"/>
              <a:t>безопасности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требования безопасности </a:t>
            </a:r>
            <a:r>
              <a:rPr lang="ru-RU" dirty="0" smtClean="0"/>
              <a:t>перед </a:t>
            </a:r>
            <a:r>
              <a:rPr lang="ru-RU" dirty="0" smtClean="0"/>
              <a:t>началом занятий;</a:t>
            </a:r>
          </a:p>
          <a:p>
            <a:pPr lvl="0"/>
            <a:r>
              <a:rPr lang="ru-RU" dirty="0" smtClean="0"/>
              <a:t>во время работы;</a:t>
            </a:r>
          </a:p>
          <a:p>
            <a:pPr lvl="0"/>
            <a:r>
              <a:rPr lang="ru-RU" dirty="0" smtClean="0"/>
              <a:t>в аварийных ситуациях;</a:t>
            </a:r>
          </a:p>
          <a:p>
            <a:pPr lvl="0"/>
            <a:r>
              <a:rPr lang="ru-RU" dirty="0" smtClean="0"/>
              <a:t>по окончании работы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 подборе спортивного оборудования и пособий, используемых в физическом воспитании детей, педагоги учитывают следующее моменты (по данным Е.Н. Вавиловой, С.Я. </a:t>
            </a:r>
            <a:r>
              <a:rPr lang="ru-RU" sz="3200" dirty="0" err="1" smtClean="0"/>
              <a:t>Файнштейн</a:t>
            </a:r>
            <a:r>
              <a:rPr lang="ru-RU" sz="3200" dirty="0" smtClean="0"/>
              <a:t>).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670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Размеры и конструкции спортивного  оборудования  и пособий отвечают анатомо-физиологическим  особенностям детей, их антропометрическим данным. Так, расстояние между перекладинами гимнастической стенки устанавливается с учетом роста детей. Диаметр перекладин  или гимнастической палки </a:t>
            </a:r>
            <a:r>
              <a:rPr lang="ru-RU" dirty="0" smtClean="0"/>
              <a:t>удобен </a:t>
            </a:r>
            <a:r>
              <a:rPr lang="ru-RU" dirty="0" smtClean="0"/>
              <a:t>для хвата детской ладонью. Размеры оборудования и пособий в ДОО соответствуют </a:t>
            </a:r>
            <a:r>
              <a:rPr lang="ru-RU" dirty="0" smtClean="0"/>
              <a:t>особенностям </a:t>
            </a:r>
            <a:r>
              <a:rPr lang="ru-RU" dirty="0" smtClean="0"/>
              <a:t>возраста и уровню физического развития ребенка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Одно и то же оборудование и инвентарь используются для самых разнообразных </a:t>
            </a:r>
            <a:r>
              <a:rPr lang="ru-RU" dirty="0" smtClean="0"/>
              <a:t>физических </a:t>
            </a:r>
            <a:r>
              <a:rPr lang="ru-RU" dirty="0" smtClean="0"/>
              <a:t>упражнений, обеспечивающих  выполнение  примерной основной  общеобразовательной программы дошкольного </a:t>
            </a:r>
            <a:r>
              <a:rPr lang="ru-RU" dirty="0" smtClean="0"/>
              <a:t>образования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Для использования некоторого оборудования и инвентаря в разных возрастных группах имеются приспособления для изменения ширины, высоты и других параметров.</a:t>
            </a:r>
          </a:p>
          <a:p>
            <a:pPr lvl="0"/>
            <a:r>
              <a:rPr lang="ru-RU" dirty="0" smtClean="0"/>
              <a:t>Спортивное оборудование и инвентарь, используемые в помещении и на участке дошкольного учреждения, соответствуют требованиям гигиены и </a:t>
            </a:r>
            <a:r>
              <a:rPr lang="ru-RU" dirty="0" smtClean="0"/>
              <a:t>правилам </a:t>
            </a:r>
            <a:r>
              <a:rPr lang="ru-RU" dirty="0" smtClean="0"/>
              <a:t>охраны жизни и здоровья детей.</a:t>
            </a:r>
          </a:p>
          <a:p>
            <a:pPr lvl="0"/>
            <a:r>
              <a:rPr lang="ru-RU" dirty="0" smtClean="0"/>
              <a:t>Оборудование и инвентарь отвечают требованиям эстетики, привлекают   внимание   детей формой, окраской, их удачным сочетанием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ru-RU" dirty="0" smtClean="0"/>
              <a:t>Таким образом, </a:t>
            </a:r>
            <a:r>
              <a:rPr lang="ru-RU" dirty="0" smtClean="0"/>
              <a:t>использование </a:t>
            </a:r>
            <a:r>
              <a:rPr lang="ru-RU" dirty="0" smtClean="0"/>
              <a:t>исправного </a:t>
            </a:r>
            <a:r>
              <a:rPr lang="ru-RU" dirty="0" smtClean="0"/>
              <a:t>физкультурного </a:t>
            </a:r>
            <a:r>
              <a:rPr lang="ru-RU" dirty="0" smtClean="0"/>
              <a:t>инвентаря и спортивного оборудования поможет  воспитанникам  принимать </a:t>
            </a:r>
            <a:r>
              <a:rPr lang="ru-RU" dirty="0" smtClean="0"/>
              <a:t>активное </a:t>
            </a:r>
            <a:r>
              <a:rPr lang="ru-RU" dirty="0" smtClean="0"/>
              <a:t>участие в различных мероприятиях, направленных на укрепление здоровья и их физическое </a:t>
            </a:r>
            <a:r>
              <a:rPr lang="ru-RU" dirty="0" smtClean="0"/>
              <a:t>развитие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Здоровье – бесценный дар, который преподносит человеку природа, и беречь его нужно смолоду.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Профилактика детского </a:t>
            </a:r>
            <a:r>
              <a:rPr lang="ru-RU" dirty="0" smtClean="0"/>
              <a:t>травматизма </a:t>
            </a:r>
            <a:r>
              <a:rPr lang="ru-RU" dirty="0" smtClean="0"/>
              <a:t>— одна из важнейших задач современного общества, которая должна быть достигнута в первую очередь соблюдением техники безопасности на </a:t>
            </a:r>
            <a:r>
              <a:rPr lang="ru-RU" dirty="0" smtClean="0"/>
              <a:t>занятиях </a:t>
            </a:r>
            <a:r>
              <a:rPr lang="ru-RU" dirty="0" smtClean="0"/>
              <a:t>физической культурой.</a:t>
            </a:r>
          </a:p>
          <a:p>
            <a:endParaRPr lang="ru-RU" dirty="0"/>
          </a:p>
        </p:txBody>
      </p:sp>
      <p:pic>
        <p:nvPicPr>
          <p:cNvPr id="1026" name="Picture 2" descr="C:\Users\Liana\Desktop\1389733111_do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306778"/>
            <a:ext cx="3551222" cy="355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Основные причины </a:t>
            </a:r>
            <a:r>
              <a:rPr lang="ru-RU" sz="3600" b="1" dirty="0" smtClean="0"/>
              <a:t>травматизма</a:t>
            </a:r>
            <a:r>
              <a:rPr lang="ru-RU" sz="3600" i="1" dirty="0" smtClean="0"/>
              <a:t> </a:t>
            </a:r>
            <a:r>
              <a:rPr lang="ru-RU" sz="3600" dirty="0" smtClean="0"/>
              <a:t>(В.А. Муравьев, Н.Н. </a:t>
            </a:r>
            <a:r>
              <a:rPr lang="ru-RU" sz="3600" dirty="0" smtClean="0"/>
              <a:t>Назарова)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/>
              <a:t>Организационные </a:t>
            </a:r>
            <a:r>
              <a:rPr lang="ru-RU" dirty="0" smtClean="0"/>
              <a:t>недостатки </a:t>
            </a:r>
            <a:r>
              <a:rPr lang="ru-RU" dirty="0" smtClean="0"/>
              <a:t>при проведении занятий:</a:t>
            </a:r>
          </a:p>
          <a:p>
            <a:pPr lvl="0"/>
            <a:r>
              <a:rPr lang="ru-RU" dirty="0" smtClean="0"/>
              <a:t>непродуманная организация и проведение занятий;</a:t>
            </a:r>
          </a:p>
          <a:p>
            <a:pPr lvl="0"/>
            <a:r>
              <a:rPr lang="ru-RU" dirty="0" smtClean="0"/>
              <a:t>нарушение дисциплины, </a:t>
            </a:r>
            <a:r>
              <a:rPr lang="ru-RU" dirty="0" smtClean="0"/>
              <a:t>невнимательность </a:t>
            </a:r>
            <a:r>
              <a:rPr lang="ru-RU" dirty="0" smtClean="0"/>
              <a:t>к </a:t>
            </a:r>
            <a:r>
              <a:rPr lang="ru-RU" dirty="0" smtClean="0"/>
              <a:t>воспитанникам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нарушение инструкций по технике </a:t>
            </a:r>
            <a:r>
              <a:rPr lang="ru-RU" dirty="0" smtClean="0"/>
              <a:t>безопасности </a:t>
            </a:r>
            <a:r>
              <a:rPr lang="ru-RU" dirty="0" smtClean="0"/>
              <a:t>и охране труда;</a:t>
            </a:r>
          </a:p>
          <a:p>
            <a:pPr lvl="0"/>
            <a:r>
              <a:rPr lang="ru-RU" dirty="0" smtClean="0"/>
              <a:t>некачественная   подготовка необходимого инвентаря, используемого на занятии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2.Ошибки </a:t>
            </a:r>
            <a:r>
              <a:rPr lang="ru-RU" dirty="0" smtClean="0"/>
              <a:t>в методике </a:t>
            </a:r>
            <a:r>
              <a:rPr lang="ru-RU" dirty="0" smtClean="0"/>
              <a:t>проведения </a:t>
            </a:r>
            <a:r>
              <a:rPr lang="ru-RU" dirty="0" smtClean="0"/>
              <a:t>занятия, связанные с </a:t>
            </a:r>
            <a:r>
              <a:rPr lang="ru-RU" dirty="0" smtClean="0"/>
              <a:t>нарушением </a:t>
            </a:r>
            <a:r>
              <a:rPr lang="ru-RU" dirty="0" smtClean="0"/>
              <a:t>дидактических </a:t>
            </a:r>
            <a:r>
              <a:rPr lang="ru-RU" dirty="0" smtClean="0"/>
              <a:t>принципов </a:t>
            </a:r>
            <a:r>
              <a:rPr lang="ru-RU" dirty="0" smtClean="0"/>
              <a:t>обучения (регулярность занятий, постепенное </a:t>
            </a:r>
            <a:r>
              <a:rPr lang="ru-RU" dirty="0" smtClean="0"/>
              <a:t>увеличение </a:t>
            </a:r>
            <a:r>
              <a:rPr lang="ru-RU" dirty="0" smtClean="0"/>
              <a:t>нагрузки, </a:t>
            </a:r>
            <a:r>
              <a:rPr lang="ru-RU" dirty="0" smtClean="0"/>
              <a:t>последовательность</a:t>
            </a:r>
            <a:r>
              <a:rPr lang="ru-RU" dirty="0" smtClean="0"/>
              <a:t>):</a:t>
            </a:r>
          </a:p>
          <a:p>
            <a:pPr lvl="0"/>
            <a:r>
              <a:rPr lang="ru-RU" dirty="0" smtClean="0"/>
              <a:t>отсутствие индивидуального подхода к детям;</a:t>
            </a:r>
          </a:p>
          <a:p>
            <a:pPr lvl="0"/>
            <a:r>
              <a:rPr lang="ru-RU" dirty="0" smtClean="0"/>
              <a:t>недостаточный учет </a:t>
            </a:r>
            <a:r>
              <a:rPr lang="ru-RU" dirty="0" smtClean="0"/>
              <a:t>состояния </a:t>
            </a:r>
            <a:r>
              <a:rPr lang="ru-RU" dirty="0" smtClean="0"/>
              <a:t>здоровья, половых и возрастных особенностей;</a:t>
            </a:r>
          </a:p>
          <a:p>
            <a:pPr lvl="0"/>
            <a:r>
              <a:rPr lang="ru-RU" dirty="0" smtClean="0"/>
              <a:t>форсированное обучение </a:t>
            </a:r>
            <a:r>
              <a:rPr lang="ru-RU" dirty="0" smtClean="0"/>
              <a:t>физическим </a:t>
            </a:r>
            <a:r>
              <a:rPr lang="ru-RU" dirty="0" smtClean="0"/>
              <a:t>упражнениям, не соответствующим </a:t>
            </a:r>
            <a:r>
              <a:rPr lang="ru-RU" dirty="0" smtClean="0"/>
              <a:t>физической </a:t>
            </a:r>
            <a:r>
              <a:rPr lang="ru-RU" dirty="0" smtClean="0"/>
              <a:t>подготовленности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dirty="0" smtClean="0"/>
              <a:t>3. Часто </a:t>
            </a:r>
            <a:r>
              <a:rPr lang="ru-RU" dirty="0" smtClean="0"/>
              <a:t>причиной травм </a:t>
            </a:r>
            <a:r>
              <a:rPr lang="ru-RU" dirty="0" smtClean="0"/>
              <a:t>является </a:t>
            </a:r>
            <a:r>
              <a:rPr lang="ru-RU" dirty="0" smtClean="0"/>
              <a:t>недостаточное </a:t>
            </a:r>
            <a:r>
              <a:rPr lang="ru-RU" dirty="0" smtClean="0"/>
              <a:t>внимание </a:t>
            </a:r>
            <a:r>
              <a:rPr lang="ru-RU" dirty="0" smtClean="0"/>
              <a:t>к вводной части  занятия, неправильное обучение </a:t>
            </a:r>
            <a:r>
              <a:rPr lang="ru-RU" dirty="0" smtClean="0"/>
              <a:t>технике </a:t>
            </a:r>
            <a:r>
              <a:rPr lang="ru-RU" dirty="0" smtClean="0"/>
              <a:t>физических упражнений, </a:t>
            </a:r>
            <a:r>
              <a:rPr lang="ru-RU" dirty="0" smtClean="0"/>
              <a:t>отсутствие   </a:t>
            </a:r>
            <a:r>
              <a:rPr lang="ru-RU" dirty="0" smtClean="0"/>
              <a:t>или   неправильное применение страховки при выполнении физических </a:t>
            </a:r>
            <a:r>
              <a:rPr lang="ru-RU" dirty="0" smtClean="0"/>
              <a:t>упражнений </a:t>
            </a:r>
            <a:r>
              <a:rPr lang="ru-RU" dirty="0" smtClean="0"/>
              <a:t>(лазанье по </a:t>
            </a:r>
            <a:r>
              <a:rPr lang="ru-RU" dirty="0" smtClean="0"/>
              <a:t>гимнастической </a:t>
            </a:r>
            <a:r>
              <a:rPr lang="ru-RU" dirty="0" smtClean="0"/>
              <a:t>стенке, прыжки в </a:t>
            </a:r>
            <a:r>
              <a:rPr lang="ru-RU" dirty="0" smtClean="0"/>
              <a:t>длину </a:t>
            </a:r>
            <a:r>
              <a:rPr lang="ru-RU" dirty="0" smtClean="0"/>
              <a:t>и высоту с разбега, прыжки на батуте, упражнения в </a:t>
            </a:r>
            <a:r>
              <a:rPr lang="ru-RU" dirty="0" smtClean="0"/>
              <a:t>равновесии </a:t>
            </a:r>
            <a:r>
              <a:rPr lang="ru-RU" dirty="0" smtClean="0"/>
              <a:t>и др</a:t>
            </a:r>
            <a:r>
              <a:rPr lang="ru-RU" dirty="0" smtClean="0"/>
              <a:t>.).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4. </a:t>
            </a:r>
            <a:r>
              <a:rPr lang="ru-RU" dirty="0" smtClean="0"/>
              <a:t>Причиной травм могут быть недостатки в процессе планирования физкультурных занятий, которое не может обеспечить полноценную физическую </a:t>
            </a:r>
            <a:r>
              <a:rPr lang="ru-RU" dirty="0" smtClean="0"/>
              <a:t>подготовленность </a:t>
            </a:r>
            <a:r>
              <a:rPr lang="ru-RU" dirty="0" smtClean="0"/>
              <a:t>и </a:t>
            </a:r>
            <a:r>
              <a:rPr lang="ru-RU" dirty="0" smtClean="0"/>
              <a:t>преемственность </a:t>
            </a:r>
            <a:r>
              <a:rPr lang="ru-RU" dirty="0" smtClean="0"/>
              <a:t>в формировании </a:t>
            </a:r>
            <a:r>
              <a:rPr lang="ru-RU" dirty="0" smtClean="0"/>
              <a:t>двигательных </a:t>
            </a:r>
            <a:r>
              <a:rPr lang="ru-RU" dirty="0" smtClean="0"/>
              <a:t>навыков у </a:t>
            </a:r>
            <a:r>
              <a:rPr lang="ru-RU" dirty="0" smtClean="0"/>
              <a:t>дошкольников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Liana\Desktop\20101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643314"/>
            <a:ext cx="5230828" cy="292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5. Нарушение техники </a:t>
            </a:r>
            <a:r>
              <a:rPr lang="ru-RU" dirty="0" smtClean="0"/>
              <a:t>безопасности</a:t>
            </a:r>
            <a:r>
              <a:rPr lang="ru-RU" dirty="0" smtClean="0"/>
              <a:t>, неудовлетворительное состояние мест занятий, </a:t>
            </a:r>
            <a:r>
              <a:rPr lang="ru-RU" dirty="0" smtClean="0"/>
              <a:t>инвентаря</a:t>
            </a:r>
            <a:r>
              <a:rPr lang="ru-RU" dirty="0" smtClean="0"/>
              <a:t>, оборудования:</a:t>
            </a:r>
          </a:p>
          <a:p>
            <a:pPr lvl="0"/>
            <a:r>
              <a:rPr lang="ru-RU" dirty="0" smtClean="0"/>
              <a:t>малые размеры зала или площадки для занятий;</a:t>
            </a:r>
          </a:p>
          <a:p>
            <a:pPr lvl="0"/>
            <a:r>
              <a:rPr lang="ru-RU" dirty="0" smtClean="0"/>
              <a:t>неровности пола;</a:t>
            </a:r>
          </a:p>
          <a:p>
            <a:pPr lvl="0"/>
            <a:r>
              <a:rPr lang="ru-RU" dirty="0" smtClean="0"/>
              <a:t>неисправность коврового покрытия и матов (разрывы, </a:t>
            </a:r>
            <a:r>
              <a:rPr lang="ru-RU" dirty="0" smtClean="0"/>
              <a:t>разошедшиеся </a:t>
            </a:r>
            <a:r>
              <a:rPr lang="ru-RU" dirty="0" smtClean="0"/>
              <a:t>швы) и </a:t>
            </a:r>
            <a:r>
              <a:rPr lang="ru-RU" dirty="0" smtClean="0"/>
              <a:t>отсутствие </a:t>
            </a:r>
            <a:r>
              <a:rPr lang="ru-RU" dirty="0" smtClean="0"/>
              <a:t>его надежного крепления к полу,</a:t>
            </a:r>
            <a:r>
              <a:rPr lang="ru-RU" b="1" dirty="0" smtClean="0"/>
              <a:t> </a:t>
            </a:r>
            <a:r>
              <a:rPr lang="ru-RU" dirty="0" smtClean="0"/>
              <a:t>неисправность снарядов и тренажеров, </a:t>
            </a:r>
            <a:r>
              <a:rPr lang="ru-RU" dirty="0" smtClean="0"/>
              <a:t>ненадежность </a:t>
            </a:r>
            <a:r>
              <a:rPr lang="ru-RU" dirty="0" smtClean="0"/>
              <a:t>крепления, </a:t>
            </a:r>
            <a:r>
              <a:rPr lang="ru-RU" dirty="0" smtClean="0"/>
              <a:t>разболтанность </a:t>
            </a:r>
            <a:r>
              <a:rPr lang="ru-RU" dirty="0" smtClean="0"/>
              <a:t>соединений,  </a:t>
            </a:r>
            <a:r>
              <a:rPr lang="ru-RU" dirty="0" smtClean="0"/>
              <a:t>незатянутые </a:t>
            </a:r>
            <a:r>
              <a:rPr lang="ru-RU" dirty="0" smtClean="0"/>
              <a:t>гайки, торчащие болты и шурупы:</a:t>
            </a:r>
          </a:p>
          <a:p>
            <a:pPr lvl="0"/>
            <a:r>
              <a:rPr lang="ru-RU" dirty="0" smtClean="0"/>
              <a:t>неправильная, излишне скученная расстановка снарядов и тренажеров, при которой дети мешают друг другу выполнять упражнения;</a:t>
            </a:r>
          </a:p>
          <a:p>
            <a:pPr lvl="0"/>
            <a:r>
              <a:rPr lang="ru-RU" dirty="0" smtClean="0"/>
              <a:t>плохо закрепленные и </a:t>
            </a:r>
            <a:r>
              <a:rPr lang="ru-RU" dirty="0" smtClean="0"/>
              <a:t>неисправные </a:t>
            </a:r>
            <a:r>
              <a:rPr lang="ru-RU" dirty="0" smtClean="0"/>
              <a:t>электрические </a:t>
            </a:r>
            <a:r>
              <a:rPr lang="ru-RU" dirty="0" smtClean="0"/>
              <a:t>выключатели</a:t>
            </a:r>
            <a:r>
              <a:rPr lang="ru-RU" dirty="0" smtClean="0"/>
              <a:t>, розетки:</a:t>
            </a:r>
          </a:p>
          <a:p>
            <a:pPr lvl="0"/>
            <a:r>
              <a:rPr lang="ru-RU" dirty="0" smtClean="0"/>
              <a:t>низко висящие  украшения, </a:t>
            </a:r>
            <a:r>
              <a:rPr lang="ru-RU" dirty="0" smtClean="0"/>
              <a:t>светильники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расположение </a:t>
            </a:r>
            <a:r>
              <a:rPr lang="ru-RU" dirty="0" smtClean="0"/>
              <a:t>аудиоаппаратуры </a:t>
            </a:r>
            <a:r>
              <a:rPr lang="ru-RU" dirty="0" smtClean="0"/>
              <a:t>в доступном для детей месте;</a:t>
            </a:r>
          </a:p>
          <a:p>
            <a:pPr lvl="0"/>
            <a:r>
              <a:rPr lang="ru-RU" dirty="0" smtClean="0"/>
              <a:t>колонны и выступы, не </a:t>
            </a:r>
            <a:r>
              <a:rPr lang="ru-RU" dirty="0" smtClean="0"/>
              <a:t>обитые </a:t>
            </a:r>
            <a:r>
              <a:rPr lang="ru-RU" dirty="0" smtClean="0"/>
              <a:t>мягким материалом;</a:t>
            </a:r>
          </a:p>
          <a:p>
            <a:pPr lvl="0"/>
            <a:r>
              <a:rPr lang="ru-RU" dirty="0" smtClean="0"/>
              <a:t>отсутствие ярких наклеек на стеклянных дверях на уровне глаз ребенка;</a:t>
            </a:r>
          </a:p>
          <a:p>
            <a:pPr lvl="0"/>
            <a:r>
              <a:rPr lang="ru-RU" dirty="0" smtClean="0"/>
              <a:t>свободный доступ детей к окнам, открытым для </a:t>
            </a:r>
            <a:r>
              <a:rPr lang="ru-RU" dirty="0" smtClean="0"/>
              <a:t>проветривания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отсутствие телефона в </a:t>
            </a:r>
            <a:r>
              <a:rPr lang="ru-RU" dirty="0" smtClean="0"/>
              <a:t>доступном </a:t>
            </a:r>
            <a:r>
              <a:rPr lang="ru-RU" dirty="0" smtClean="0"/>
              <a:t>месте;</a:t>
            </a:r>
          </a:p>
          <a:p>
            <a:r>
              <a:rPr lang="ru-RU" dirty="0" smtClean="0"/>
              <a:t>отсутствие </a:t>
            </a:r>
            <a:r>
              <a:rPr lang="ru-RU" dirty="0" smtClean="0"/>
              <a:t>в легкодоступном месте аптечки первой </a:t>
            </a:r>
            <a:r>
              <a:rPr lang="ru-RU" dirty="0" smtClean="0"/>
              <a:t>медицинской </a:t>
            </a:r>
            <a:r>
              <a:rPr lang="ru-RU" dirty="0" smtClean="0"/>
              <a:t>помощи.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Контроль за техническим </a:t>
            </a:r>
            <a:r>
              <a:rPr lang="ru-RU" sz="3200" b="1" dirty="0" smtClean="0"/>
              <a:t>состоянием </a:t>
            </a:r>
            <a:r>
              <a:rPr lang="ru-RU" sz="3200" b="1" dirty="0" smtClean="0"/>
              <a:t>оборудования </a:t>
            </a:r>
            <a:r>
              <a:rPr lang="ru-RU" sz="3200" b="1" dirty="0" smtClean="0"/>
              <a:t>включает: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осмотр и проверку </a:t>
            </a:r>
            <a:r>
              <a:rPr lang="ru-RU" dirty="0" smtClean="0"/>
              <a:t>оборудования </a:t>
            </a:r>
            <a:r>
              <a:rPr lang="ru-RU" dirty="0" smtClean="0"/>
              <a:t>перед вводом в </a:t>
            </a:r>
            <a:r>
              <a:rPr lang="ru-RU" dirty="0" smtClean="0"/>
              <a:t>эксплуатацию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регулярный визуальный </a:t>
            </a:r>
            <a:r>
              <a:rPr lang="ru-RU" dirty="0" smtClean="0"/>
              <a:t>осмотр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функциональный осмотр;</a:t>
            </a:r>
          </a:p>
          <a:p>
            <a:pPr lvl="0"/>
            <a:r>
              <a:rPr lang="ru-RU" dirty="0" smtClean="0"/>
              <a:t>ежегодный осмотр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075" name="Picture 3" descr="C:\Users\Liana\Desktop\g8V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429000"/>
            <a:ext cx="4403755" cy="317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процессе визуального и функционального осмотров определяют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чистоту и внешний вид </a:t>
            </a:r>
            <a:r>
              <a:rPr lang="ru-RU" dirty="0" smtClean="0"/>
              <a:t>поверхности </a:t>
            </a:r>
            <a:r>
              <a:rPr lang="ru-RU" dirty="0" smtClean="0"/>
              <a:t>игровой площадки </a:t>
            </a:r>
            <a:r>
              <a:rPr lang="ru-RU" dirty="0" smtClean="0"/>
              <a:t>и </a:t>
            </a:r>
            <a:r>
              <a:rPr lang="ru-RU" dirty="0" smtClean="0"/>
              <a:t>оборудования;</a:t>
            </a:r>
          </a:p>
          <a:p>
            <a:pPr lvl="0"/>
            <a:r>
              <a:rPr lang="ru-RU" dirty="0" smtClean="0"/>
              <a:t>соблюдение  расстояний  от частей оборудования до </a:t>
            </a:r>
            <a:r>
              <a:rPr lang="ru-RU" dirty="0" smtClean="0"/>
              <a:t>поверхности </a:t>
            </a:r>
            <a:r>
              <a:rPr lang="ru-RU" dirty="0" smtClean="0"/>
              <a:t>игровой площадки;</a:t>
            </a:r>
          </a:p>
          <a:p>
            <a:pPr lvl="0"/>
            <a:r>
              <a:rPr lang="ru-RU" dirty="0" smtClean="0"/>
              <a:t>наличие выступающих частей фундаментов; наличие </a:t>
            </a:r>
            <a:r>
              <a:rPr lang="ru-RU" dirty="0" smtClean="0"/>
              <a:t>дефектов </a:t>
            </a:r>
            <a:r>
              <a:rPr lang="ru-RU" dirty="0" smtClean="0"/>
              <a:t>(неисправностей) </a:t>
            </a:r>
            <a:r>
              <a:rPr lang="ru-RU" dirty="0" smtClean="0"/>
              <a:t>элементов </a:t>
            </a:r>
            <a:r>
              <a:rPr lang="ru-RU" dirty="0" smtClean="0"/>
              <a:t>оборудования;</a:t>
            </a:r>
          </a:p>
          <a:p>
            <a:pPr lvl="0"/>
            <a:r>
              <a:rPr lang="ru-RU" dirty="0" smtClean="0"/>
              <a:t>отсутствие деталей </a:t>
            </a:r>
            <a:r>
              <a:rPr lang="ru-RU" dirty="0" smtClean="0"/>
              <a:t>оборудования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чрезмерный износ </a:t>
            </a:r>
            <a:r>
              <a:rPr lang="ru-RU" dirty="0" smtClean="0"/>
              <a:t>подвижных </a:t>
            </a:r>
            <a:r>
              <a:rPr lang="ru-RU" dirty="0" smtClean="0"/>
              <a:t>частей оборудования;</a:t>
            </a:r>
          </a:p>
          <a:p>
            <a:pPr lvl="0"/>
            <a:r>
              <a:rPr lang="ru-RU" dirty="0" smtClean="0"/>
              <a:t>структурную целостность </a:t>
            </a:r>
            <a:r>
              <a:rPr lang="ru-RU" dirty="0" smtClean="0"/>
              <a:t>оборудования.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742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Профилактика детского травматизма в процессе использования спортивного инвентаря</vt:lpstr>
      <vt:lpstr>Здоровье – бесценный дар, который преподносит человеку природа, и беречь его нужно смолоду. </vt:lpstr>
      <vt:lpstr>Основные причины травматизма (В.А. Муравьев, Н.Н. Назарова)</vt:lpstr>
      <vt:lpstr>Слайд 4</vt:lpstr>
      <vt:lpstr>Слайд 5</vt:lpstr>
      <vt:lpstr>Слайд 6</vt:lpstr>
      <vt:lpstr>Слайд 7</vt:lpstr>
      <vt:lpstr>Контроль за техническим состоянием оборудования включает:</vt:lpstr>
      <vt:lpstr>В процессе визуального и функционального осмотров определяют:</vt:lpstr>
      <vt:lpstr>В соответствии с профессиональной компетентностью специалист по физической культуре должен знать:</vt:lpstr>
      <vt:lpstr>Типовая инструкция по мерам безопасности на занятиях по физической культуре должна содержать следующие разделы:</vt:lpstr>
      <vt:lpstr>При подборе спортивного оборудования и пособий, используемых в физическом воспитании детей, педагоги учитывают следующее моменты (по данным Е.Н. Вавиловой, С.Я. Файнштейн).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детского травматизма в процессе использования спортивного инвентаря</dc:title>
  <dc:creator>Liana</dc:creator>
  <cp:lastModifiedBy>Liana</cp:lastModifiedBy>
  <cp:revision>14</cp:revision>
  <dcterms:created xsi:type="dcterms:W3CDTF">2015-04-12T10:58:59Z</dcterms:created>
  <dcterms:modified xsi:type="dcterms:W3CDTF">2015-04-12T13:08:34Z</dcterms:modified>
</cp:coreProperties>
</file>