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79" r:id="rId2"/>
    <p:sldId id="280" r:id="rId3"/>
    <p:sldId id="281" r:id="rId4"/>
    <p:sldId id="282" r:id="rId5"/>
    <p:sldId id="283" r:id="rId6"/>
    <p:sldId id="285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7" r:id="rId17"/>
    <p:sldId id="295" r:id="rId18"/>
    <p:sldId id="294" r:id="rId19"/>
    <p:sldId id="298" r:id="rId20"/>
    <p:sldId id="296" r:id="rId21"/>
    <p:sldId id="299" r:id="rId22"/>
    <p:sldId id="300" r:id="rId23"/>
    <p:sldId id="301" r:id="rId24"/>
    <p:sldId id="302" r:id="rId25"/>
    <p:sldId id="30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99"/>
    <a:srgbClr val="FF0066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0" autoAdjust="0"/>
  </p:normalViewPr>
  <p:slideViewPr>
    <p:cSldViewPr>
      <p:cViewPr varScale="1">
        <p:scale>
          <a:sx n="80" d="100"/>
          <a:sy n="80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28D8D6-0939-4BAC-86A8-57ED21D43282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101904-8D74-4AD7-B750-13A0B75E0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Учащиеся сидят группами по командам.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Учитель объявляет тему.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Учащиеся формулируют цели урока: проверить уровень усвоения знаний прочитанных произведений, развивать внимание, умения работать в команде, грамотно формулировать ответ, развивать читательскую компетентность.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7CB2E3-DD95-4457-B4EE-29EC76AB18E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Знакомство с правилами игры.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Объяснение пословиц в контексте командной игры.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99E605-344C-453B-A656-5A1C4CFA6AE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F019128-6730-4928-95CA-23C0072DE591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16B69A-95FA-43A9-B1C7-89444CC70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65BCF-E1DF-41E0-A756-7B6096DCB08A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CF6F-AB20-497B-81ED-E64F0EB95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553747-9700-45A6-9814-1B0F879A4978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A85331-C28C-467A-97C0-6387FF4CD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8C5D4-D115-4FB7-9FAB-8F00DC727E67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760C-D451-44A9-9E04-F264BF7D5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5DBC2B5-643B-4B20-87FE-7EDA81543FA7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37231F-5F12-42FC-BF07-6EFEA03BE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D4F39-E8A3-43BC-9483-DBC76CE5A83B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B8FD-919F-4256-ADCA-CB6E19120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6500-2EE2-446A-86D5-44C9BA5C3F68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9FAA-3AD5-4BFF-9957-C12C2F22E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1DF7-BD01-4DA8-85C7-7B952FAB8289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C3C5D-CF19-4F4F-A911-19C85ACDD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1AD26-5D34-4749-9FD8-5DD2ABA7CF09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E1F7B-7662-4C47-9FA4-1C49D4C61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40E37-E1B0-490B-8C09-E9C6EF0BD42E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5EF3-E5DC-447C-A810-E1D0D871C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BA107C-BFD4-4F05-9915-675CC52D1424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B8FA87-5FCA-49BB-9A14-D21121D9D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5904547-342B-453E-A1C4-8339BDDBFA72}" type="datetimeFigureOut">
              <a:rPr lang="ru-RU"/>
              <a:pPr>
                <a:defRPr/>
              </a:pPr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CBE53AD-3F5C-4533-A754-3D398125B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8" r:id="rId2"/>
    <p:sldLayoutId id="2147483786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7" r:id="rId9"/>
    <p:sldLayoutId id="2147483784" r:id="rId10"/>
    <p:sldLayoutId id="21474837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slide" Target="slid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7.xml"/><Relationship Id="rId18" Type="http://schemas.openxmlformats.org/officeDocument/2006/relationships/slide" Target="slide13.xml"/><Relationship Id="rId3" Type="http://schemas.openxmlformats.org/officeDocument/2006/relationships/slide" Target="slide9.xml"/><Relationship Id="rId7" Type="http://schemas.openxmlformats.org/officeDocument/2006/relationships/slide" Target="slide25.xml"/><Relationship Id="rId12" Type="http://schemas.openxmlformats.org/officeDocument/2006/relationships/slide" Target="slide17.xml"/><Relationship Id="rId17" Type="http://schemas.openxmlformats.org/officeDocument/2006/relationships/slide" Target="slide8.xml"/><Relationship Id="rId2" Type="http://schemas.openxmlformats.org/officeDocument/2006/relationships/slide" Target="slide4.xml"/><Relationship Id="rId16" Type="http://schemas.openxmlformats.org/officeDocument/2006/relationships/slide" Target="slide23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1.xml"/><Relationship Id="rId5" Type="http://schemas.openxmlformats.org/officeDocument/2006/relationships/slide" Target="slide20.xml"/><Relationship Id="rId15" Type="http://schemas.openxmlformats.org/officeDocument/2006/relationships/slide" Target="slide18.xml"/><Relationship Id="rId10" Type="http://schemas.openxmlformats.org/officeDocument/2006/relationships/slide" Target="slide6.xml"/><Relationship Id="rId19" Type="http://schemas.openxmlformats.org/officeDocument/2006/relationships/slide" Target="slide19.xml"/><Relationship Id="rId4" Type="http://schemas.openxmlformats.org/officeDocument/2006/relationships/slide" Target="slide15.xml"/><Relationship Id="rId9" Type="http://schemas.openxmlformats.org/officeDocument/2006/relationships/slide" Target="slide21.xml"/><Relationship Id="rId1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428604"/>
            <a:ext cx="6215106" cy="66171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Обобщающий урок-игра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по разделу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«Поэтическая тетрадь 2»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 класс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Составитель</a:t>
            </a:r>
            <a:r>
              <a:rPr lang="ru-RU" sz="2800" b="1" i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Мелендина Валентина Сергеевна, </a:t>
            </a:r>
            <a:endParaRPr lang="ru-RU" sz="36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учитель начальных классов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Муниципального бюджетного общеобразовательного учреждения «Центр образования № 2»</a:t>
            </a:r>
            <a:endParaRPr lang="ru-RU" sz="2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85750" y="3429000"/>
            <a:ext cx="21431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u="sng" dirty="0">
                <a:latin typeface="Trebuchet MS" pitchFamily="34" charset="0"/>
              </a:rPr>
              <a:t>Учебник:</a:t>
            </a:r>
          </a:p>
          <a:p>
            <a:pPr algn="just"/>
            <a:r>
              <a:rPr lang="ru-RU" dirty="0">
                <a:latin typeface="Trebuchet MS" pitchFamily="34" charset="0"/>
              </a:rPr>
              <a:t>Л.Ф. Климанова, В.Г. Горецкий и др. Литературное чтение. 3 класс. Учеб. для </a:t>
            </a:r>
            <a:r>
              <a:rPr lang="ru-RU" dirty="0" err="1">
                <a:latin typeface="Trebuchet MS" pitchFamily="34" charset="0"/>
              </a:rPr>
              <a:t>общеобразоват</a:t>
            </a:r>
            <a:r>
              <a:rPr lang="ru-RU" dirty="0">
                <a:latin typeface="Trebuchet MS" pitchFamily="34" charset="0"/>
              </a:rPr>
              <a:t>. учреждений. В 2 ч. Ч.2 – М.: Просвещение, </a:t>
            </a:r>
            <a:r>
              <a:rPr lang="ru-RU" dirty="0" smtClean="0">
                <a:latin typeface="Trebuchet MS" pitchFamily="34" charset="0"/>
              </a:rPr>
              <a:t>2013.</a:t>
            </a:r>
            <a:endParaRPr lang="ru-RU" dirty="0">
              <a:latin typeface="Trebuchet MS" pitchFamily="34" charset="0"/>
            </a:endParaRPr>
          </a:p>
        </p:txBody>
      </p:sp>
      <p:pic>
        <p:nvPicPr>
          <p:cNvPr id="6148" name="Picture 2" descr="http://education.simcat.ru/school33/img/1379566107_per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2875" y="428625"/>
            <a:ext cx="272891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«кто автор?»</a:t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564903"/>
            <a:ext cx="7848872" cy="3891459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Солнце золотится. Лютик-золотой.</a:t>
            </a:r>
          </a:p>
          <a:p>
            <a:pPr>
              <a:buNone/>
            </a:pPr>
            <a:r>
              <a:rPr lang="ru-RU" sz="3600" dirty="0" smtClean="0"/>
              <a:t>Речка серебрится и шалит водой.</a:t>
            </a:r>
          </a:p>
          <a:p>
            <a:pPr>
              <a:buNone/>
            </a:pP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К.Д. Бальмонт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«кто автор?»</a:t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3"/>
            <a:ext cx="8064896" cy="3891459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Около леса, как в мягкой постели,</a:t>
            </a:r>
          </a:p>
          <a:p>
            <a:pPr>
              <a:buNone/>
            </a:pPr>
            <a:r>
              <a:rPr lang="ru-RU" sz="3600" dirty="0" smtClean="0"/>
              <a:t>Выспаться можно - покой и простор!</a:t>
            </a:r>
          </a:p>
          <a:p>
            <a:pPr>
              <a:buNone/>
            </a:pP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Н.А. Некрасов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239000" cy="1052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Кот в мешке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5"/>
            <a:ext cx="8892480" cy="5331618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Каким произведениям соответствуют эти темы?</a:t>
            </a:r>
          </a:p>
          <a:p>
            <a:pPr>
              <a:buNone/>
            </a:pPr>
            <a:r>
              <a:rPr lang="ru-RU" sz="3200" dirty="0" smtClean="0"/>
              <a:t>Тема:                          Произведение: </a:t>
            </a:r>
          </a:p>
          <a:p>
            <a:r>
              <a:rPr lang="ru-RU" sz="3200" dirty="0" smtClean="0"/>
              <a:t>Спасение зайцев</a:t>
            </a:r>
          </a:p>
          <a:p>
            <a:r>
              <a:rPr lang="ru-RU" sz="3200" dirty="0" smtClean="0"/>
              <a:t>Владения мороза</a:t>
            </a:r>
          </a:p>
          <a:p>
            <a:r>
              <a:rPr lang="ru-RU" sz="3200" dirty="0" smtClean="0"/>
              <a:t>Воспоминания </a:t>
            </a:r>
          </a:p>
          <a:p>
            <a:pPr indent="0">
              <a:buNone/>
            </a:pPr>
            <a:r>
              <a:rPr lang="ru-RU" sz="3200" dirty="0" smtClean="0"/>
              <a:t>из детства</a:t>
            </a:r>
          </a:p>
          <a:p>
            <a:r>
              <a:rPr lang="ru-RU" sz="3200" dirty="0" smtClean="0"/>
              <a:t>Следы оленя</a:t>
            </a:r>
          </a:p>
          <a:p>
            <a:r>
              <a:rPr lang="ru-RU" sz="3200" dirty="0" smtClean="0"/>
              <a:t>Поздняя осень</a:t>
            </a:r>
          </a:p>
          <a:p>
            <a:pPr>
              <a:buNone/>
            </a:pPr>
            <a:endParaRPr lang="ru-RU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23928" y="2780928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«Дед </a:t>
            </a:r>
            <a:r>
              <a:rPr lang="ru-RU" sz="3200" b="1" dirty="0" err="1" smtClean="0"/>
              <a:t>Мазай</a:t>
            </a:r>
            <a:r>
              <a:rPr lang="ru-RU" sz="3200" b="1" dirty="0" smtClean="0"/>
              <a:t> и зайцы»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3356992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«Мороз Красный нос»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07904" y="3852337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«Детство»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5085184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«Густой ельник»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00400" y="5589240"/>
            <a:ext cx="5004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«Славная осень!»</a:t>
            </a:r>
            <a:endParaRPr lang="ru-RU" sz="3200" b="1" dirty="0"/>
          </a:p>
        </p:txBody>
      </p:sp>
      <p:pic>
        <p:nvPicPr>
          <p:cNvPr id="10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1477" y="5661248"/>
            <a:ext cx="1052523" cy="1029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«кто автор?»</a:t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3"/>
            <a:ext cx="8892480" cy="3891459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Кора груба, морщиниста, красна,</a:t>
            </a:r>
          </a:p>
          <a:p>
            <a:pPr>
              <a:buNone/>
            </a:pPr>
            <a:r>
              <a:rPr lang="ru-RU" sz="3600" dirty="0" smtClean="0"/>
              <a:t>Но так тепла, так солнцем вся прогрета.</a:t>
            </a:r>
          </a:p>
          <a:p>
            <a:pPr>
              <a:buNone/>
            </a:pP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И.А. Бунин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«произведение»</a:t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3"/>
            <a:ext cx="8892480" cy="3891459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Кора груба, морщиниста, красна,</a:t>
            </a:r>
          </a:p>
          <a:p>
            <a:pPr>
              <a:buNone/>
            </a:pPr>
            <a:r>
              <a:rPr lang="ru-RU" sz="3600" dirty="0" smtClean="0"/>
              <a:t>Но так тепла, так солнцем вся прогрета.</a:t>
            </a:r>
          </a:p>
          <a:p>
            <a:pPr>
              <a:buNone/>
            </a:pP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И.А. Бунин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«стихосложение»</a:t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043586"/>
          </a:xfrm>
        </p:spPr>
        <p:txBody>
          <a:bodyPr/>
          <a:lstStyle/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Сегодня целый день играет</a:t>
            </a:r>
          </a:p>
          <a:p>
            <a:pPr>
              <a:buNone/>
            </a:pPr>
            <a:r>
              <a:rPr lang="ru-RU" sz="3200" dirty="0" smtClean="0"/>
              <a:t>В траве последний …,</a:t>
            </a:r>
          </a:p>
          <a:p>
            <a:pPr>
              <a:buNone/>
            </a:pPr>
            <a:r>
              <a:rPr lang="ru-RU" sz="3200" dirty="0" smtClean="0"/>
              <a:t>И, точно белый…</a:t>
            </a:r>
          </a:p>
          <a:p>
            <a:pPr>
              <a:buNone/>
            </a:pPr>
            <a:r>
              <a:rPr lang="ru-RU" sz="3200" dirty="0" smtClean="0"/>
              <a:t>На паутине…,</a:t>
            </a:r>
          </a:p>
          <a:p>
            <a:pPr>
              <a:buNone/>
            </a:pPr>
            <a:r>
              <a:rPr lang="ru-RU" sz="3200" dirty="0" smtClean="0"/>
              <a:t>Пригретый солнечным теплом;</a:t>
            </a:r>
          </a:p>
          <a:p>
            <a:pPr>
              <a:buNone/>
            </a:pPr>
            <a:r>
              <a:rPr lang="ru-RU" sz="3200" dirty="0" smtClean="0"/>
              <a:t>Сегодня так светло ….</a:t>
            </a:r>
          </a:p>
          <a:p>
            <a:pPr>
              <a:buNone/>
            </a:pPr>
            <a:endParaRPr lang="ru-RU" sz="32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79512" y="908720"/>
            <a:ext cx="8712968" cy="504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Сегодня целый день играет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траве последний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мотылёк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И, точно белый…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лепесток,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паутине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…замирает,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Пригретый солнечным теплом;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Сегодня так светло ….</a:t>
            </a:r>
            <a:r>
              <a:rPr lang="ru-RU" sz="3200" b="1" dirty="0" smtClean="0">
                <a:latin typeface="+mn-lt"/>
                <a:cs typeface="+mn-cs"/>
              </a:rPr>
              <a:t>кругом.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3000"/>
              <a:buFont typeface="Wingdings 2" pitchFamily="18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«стихосложение»</a:t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043586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Восстановите текст по рифмам: </a:t>
            </a:r>
            <a:r>
              <a:rPr lang="ru-RU" sz="3200" b="1" dirty="0" smtClean="0"/>
              <a:t>метели – ели, сияет – тает, берёз – Мороз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Ночью в полях, под напевы …, </a:t>
            </a:r>
          </a:p>
          <a:p>
            <a:pPr>
              <a:buNone/>
            </a:pPr>
            <a:r>
              <a:rPr lang="ru-RU" sz="3200" dirty="0" smtClean="0"/>
              <a:t>Дремлют, качаясь, березки и …  </a:t>
            </a:r>
          </a:p>
          <a:p>
            <a:pPr>
              <a:buNone/>
            </a:pPr>
            <a:r>
              <a:rPr lang="ru-RU" sz="3200" dirty="0" smtClean="0"/>
              <a:t>Месяц меж тучек над полем …, - </a:t>
            </a:r>
          </a:p>
          <a:p>
            <a:pPr>
              <a:buNone/>
            </a:pPr>
            <a:r>
              <a:rPr lang="ru-RU" sz="3200" dirty="0" smtClean="0"/>
              <a:t>Бледная тень набегает и …  </a:t>
            </a:r>
          </a:p>
          <a:p>
            <a:pPr>
              <a:buNone/>
            </a:pPr>
            <a:r>
              <a:rPr lang="ru-RU" sz="3200" dirty="0" smtClean="0"/>
              <a:t>Мнится мне ночью: меж белых … </a:t>
            </a:r>
          </a:p>
          <a:p>
            <a:pPr>
              <a:buNone/>
            </a:pPr>
            <a:r>
              <a:rPr lang="ru-RU" sz="3200" dirty="0" smtClean="0"/>
              <a:t>Бродит в туманном сиянье … .</a:t>
            </a:r>
          </a:p>
          <a:p>
            <a:pPr>
              <a:buNone/>
            </a:pPr>
            <a:endParaRPr lang="ru-RU" sz="3200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79512" y="2636912"/>
            <a:ext cx="8712968" cy="504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ru-RU" sz="3200" dirty="0" smtClean="0"/>
              <a:t>Ночью в полях, под напевы </a:t>
            </a:r>
            <a:r>
              <a:rPr lang="ru-RU" sz="3200" b="1" dirty="0" smtClean="0"/>
              <a:t>метели</a:t>
            </a:r>
            <a:r>
              <a:rPr lang="ru-RU" sz="3200" dirty="0" smtClean="0"/>
              <a:t>, </a:t>
            </a:r>
          </a:p>
          <a:p>
            <a:pPr>
              <a:buNone/>
            </a:pPr>
            <a:r>
              <a:rPr lang="ru-RU" sz="3200" dirty="0" smtClean="0"/>
              <a:t>Дремлют, качаясь, березки и </a:t>
            </a:r>
            <a:r>
              <a:rPr lang="ru-RU" sz="3200" b="1" dirty="0" smtClean="0"/>
              <a:t>ели</a:t>
            </a:r>
          </a:p>
          <a:p>
            <a:pPr>
              <a:buNone/>
            </a:pPr>
            <a:r>
              <a:rPr lang="ru-RU" sz="3200" dirty="0" smtClean="0"/>
              <a:t>Месяц меж тучек над полем </a:t>
            </a:r>
            <a:r>
              <a:rPr lang="ru-RU" sz="3200" b="1" dirty="0" smtClean="0"/>
              <a:t>сияет</a:t>
            </a:r>
            <a:r>
              <a:rPr lang="ru-RU" sz="3200" dirty="0" smtClean="0"/>
              <a:t>, - </a:t>
            </a:r>
          </a:p>
          <a:p>
            <a:pPr>
              <a:buNone/>
            </a:pPr>
            <a:r>
              <a:rPr lang="ru-RU" sz="3200" dirty="0" smtClean="0"/>
              <a:t>Бледная тень набегает и </a:t>
            </a:r>
            <a:r>
              <a:rPr lang="ru-RU" sz="3200" b="1" dirty="0" smtClean="0"/>
              <a:t>тает</a:t>
            </a:r>
            <a:r>
              <a:rPr lang="ru-RU" sz="3200" dirty="0" smtClean="0"/>
              <a:t> </a:t>
            </a:r>
          </a:p>
          <a:p>
            <a:pPr>
              <a:buNone/>
            </a:pPr>
            <a:r>
              <a:rPr lang="ru-RU" sz="3200" dirty="0" smtClean="0"/>
              <a:t>Мнится мне ночью: меж белых </a:t>
            </a:r>
            <a:r>
              <a:rPr lang="ru-RU" sz="3200" b="1" dirty="0" smtClean="0"/>
              <a:t>берёз</a:t>
            </a:r>
          </a:p>
          <a:p>
            <a:pPr>
              <a:buNone/>
            </a:pPr>
            <a:r>
              <a:rPr lang="ru-RU" sz="3200" dirty="0" smtClean="0"/>
              <a:t>Бродит в туманном сиянье </a:t>
            </a:r>
            <a:r>
              <a:rPr lang="ru-RU" sz="3200" b="1" dirty="0" smtClean="0"/>
              <a:t>Мороз.</a:t>
            </a:r>
          </a:p>
        </p:txBody>
      </p:sp>
      <p:pic>
        <p:nvPicPr>
          <p:cNvPr id="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«стихосложение»</a:t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208912" cy="5043586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Является ли это произведение стихотворением? Докажите.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Забравшись на сосну большую, по веточкам палицей бьёт и сам про себя удалую, хвастливую песню поёт.</a:t>
            </a:r>
          </a:p>
          <a:p>
            <a:pPr>
              <a:buNone/>
            </a:pPr>
            <a:endParaRPr lang="ru-RU" sz="3200" dirty="0" smtClean="0"/>
          </a:p>
        </p:txBody>
      </p:sp>
      <p:pic>
        <p:nvPicPr>
          <p:cNvPr id="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«стихосложение»</a:t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7992888" cy="5043586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Определите, из какого стихотворения эти строки, найдите произведение в учебнике и зачитайте четверостишье.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Веет от них красотою стыдливою,</a:t>
            </a:r>
          </a:p>
          <a:p>
            <a:pPr>
              <a:buNone/>
            </a:pPr>
            <a:r>
              <a:rPr lang="ru-RU" sz="3200" dirty="0" smtClean="0"/>
              <a:t>Сердцу и взору родные они...</a:t>
            </a:r>
          </a:p>
          <a:p>
            <a:pPr>
              <a:buNone/>
            </a:pPr>
            <a:endParaRPr lang="ru-RU" sz="3200" dirty="0" smtClean="0"/>
          </a:p>
        </p:txBody>
      </p:sp>
      <p:pic>
        <p:nvPicPr>
          <p:cNvPr id="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«стихосложение»</a:t>
            </a:r>
            <a:br>
              <a:rPr lang="ru-RU" dirty="0" smtClean="0"/>
            </a:br>
            <a:r>
              <a:rPr lang="ru-RU" dirty="0" smtClean="0"/>
              <a:t>60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7992888" cy="5043586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Определите, из какого стихотворения эти строки, найдите произведение в учебнике и зачитайте четверостишье.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Было потехи у баб, ребятишек</a:t>
            </a:r>
          </a:p>
          <a:p>
            <a:pPr>
              <a:buNone/>
            </a:pPr>
            <a:r>
              <a:rPr lang="ru-RU" sz="3200" dirty="0" smtClean="0"/>
              <a:t>Как прокатил я деревней зайчишек…</a:t>
            </a:r>
          </a:p>
          <a:p>
            <a:pPr>
              <a:buNone/>
            </a:pPr>
            <a:endParaRPr lang="ru-RU" sz="3200" dirty="0" smtClean="0"/>
          </a:p>
        </p:txBody>
      </p:sp>
      <p:pic>
        <p:nvPicPr>
          <p:cNvPr id="4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428604"/>
            <a:ext cx="5643602" cy="62478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Правила игры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  <a:p>
            <a:pPr marL="742950" indent="-74295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Участвуют 2-4 команды.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По очереди команды выбирают тему и «цену» вопроса. Ведущий зачитывает вопрос. Время обсуждения  30 с.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За правильный ответ команда получает баллы, соответствующие «цене» вопроса. При неправильном ответе может ответить другая команда, получив за верный ответ 5 баллов.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Выигрывает команда, набравшая большее количество баллов.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400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42875" y="3786188"/>
            <a:ext cx="235743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200">
                <a:latin typeface="Trebuchet MS" pitchFamily="34" charset="0"/>
              </a:rPr>
              <a:t>Умей говорить, умей и слушать.</a:t>
            </a:r>
          </a:p>
          <a:p>
            <a:pPr algn="just"/>
            <a:endParaRPr lang="ru-RU" sz="2200">
              <a:latin typeface="Trebuchet MS" pitchFamily="34" charset="0"/>
            </a:endParaRPr>
          </a:p>
          <a:p>
            <a:pPr algn="just"/>
            <a:r>
              <a:rPr lang="ru-RU" sz="2200">
                <a:latin typeface="Trebuchet MS" pitchFamily="34" charset="0"/>
              </a:rPr>
              <a:t>Один за всех, и все за одного.</a:t>
            </a:r>
          </a:p>
        </p:txBody>
      </p:sp>
      <p:pic>
        <p:nvPicPr>
          <p:cNvPr id="7172" name="Picture 2" descr="http://education.simcat.ru/school33/img/1379566107_per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2875" y="428625"/>
            <a:ext cx="272891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«кто это?»</a:t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5"/>
            <a:ext cx="8892480" cy="6093295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/>
              <a:t>«Читать он научился рано и впоследствии говорил, что не помнит, как и когда именно. До 10 лет у него был домашний учитель, который увлекательно рассказывал о литературе, музыке, живописи. Под его влиянием будущий писатель приобщился к чтению книг, к занятиям живописью. По его воспоминаниям, его писательница жизнь «началась, должно быть, в тот бесконечно давний день в нашей деревенской усадьбе в Орловской губернии, когда я, мальчик лет восьми, вдруг почувствовал горячее, беспокойное желание немедленно сочинить что-то вроде стихов или сказки...»»</a:t>
            </a:r>
            <a:endParaRPr lang="ru-R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И.А. Бунин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653136"/>
            <a:ext cx="980515" cy="958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«кто это?»</a:t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892480" cy="609329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«Первые десять лет жизни он прожил в деревне и потом часто вспоминал об этом времени: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Я вспоминал. Младенческие годы.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Деревня, где родился я и рос.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Мой старый сад. Речонки малой воды.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 огнях цветов береговой откос.</a:t>
            </a:r>
            <a:endParaRPr lang="ru-RU" dirty="0" smtClean="0"/>
          </a:p>
          <a:p>
            <a:pPr marL="82550" indent="368300">
              <a:buNone/>
            </a:pPr>
            <a:r>
              <a:rPr lang="ru-RU" i="1" dirty="0" smtClean="0"/>
              <a:t>Первые свои стихи он сочинил в 9 лет. Им создано 35 поэтических сборников, написано 20 книг. В истории русской литературы он вошёл и как переводчик (он переводил на русский язык американскую, английскую, немецкую, болгарскую, литовскую, армянскую, испанскую, грузинскую литературу».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К.Д. Бальмонт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2860" y="5661248"/>
            <a:ext cx="1031140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«кто это?»</a:t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892480" cy="6093295"/>
          </a:xfrm>
        </p:spPr>
        <p:txBody>
          <a:bodyPr/>
          <a:lstStyle/>
          <a:p>
            <a:pPr>
              <a:buNone/>
            </a:pPr>
            <a:r>
              <a:rPr lang="ru-RU" sz="3200" i="1" dirty="0" smtClean="0"/>
              <a:t>«Этот поэт, прозаик, критик. Издатель. Родился в с. </a:t>
            </a:r>
            <a:r>
              <a:rPr lang="ru-RU" sz="3200" i="1" dirty="0" err="1" smtClean="0"/>
              <a:t>Немирово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Каменец-Подольской</a:t>
            </a:r>
            <a:r>
              <a:rPr lang="ru-RU" sz="3200" i="1" dirty="0" smtClean="0"/>
              <a:t> губернии. Детство поэта прошло на Волге, близ Ярославля. Отец его, отставной офицер, был ярким крепостником, внушавшим страх и крестьянам, и собственной семье».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Н.А. Некрасов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«кто это?»</a:t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676456" cy="609329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«Писатель этот родился в обедневшей дворянской семье в имении родителей под Воронежем. До 11 лет воспитывался дома, а в 1881 г. поступил в Елецкую уездную гимназию, но через четыре года из-за финансовых затруднений семьи вернулся домой, где продолжил образование под руководством старшего брата. Он с увлечением читал Пушкина, Гоголя, Лермонтова, а в семнадцатилетнем возрасте начал писать стихи сам. Не имея средств к существованию, он в 1889 г. идёт работать корректором в местную газету «Орловский вестник», в 1891 г. в Орле выходит его первый сборник стихотворений».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И.А. Бунин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509867"/>
            <a:ext cx="1259632" cy="1231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2132856"/>
            <a:ext cx="4464496" cy="2376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иллюстрации назови произведение и автора.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229200"/>
            <a:ext cx="5004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«Дед </a:t>
            </a:r>
            <a:r>
              <a:rPr lang="ru-RU" sz="3200" b="1" dirty="0" err="1" smtClean="0"/>
              <a:t>Мазай</a:t>
            </a:r>
            <a:r>
              <a:rPr lang="ru-RU" sz="3200" b="1" dirty="0" smtClean="0"/>
              <a:t> и зайцы», Н.А. Некрасов</a:t>
            </a:r>
            <a:endParaRPr lang="ru-RU" sz="3200" b="1" dirty="0"/>
          </a:p>
        </p:txBody>
      </p:sp>
      <p:pic>
        <p:nvPicPr>
          <p:cNvPr id="1026" name="Picture 2" descr="http://www.gornitsa.ru/images/products/oser3/al_oldotkr65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196752"/>
            <a:ext cx="4095558" cy="5661248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11560" y="0"/>
            <a:ext cx="7239000" cy="76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Кот в мешке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http://vignette2.wikia.nocookie.net/tgrotter/images/7/71/%D0%A1%D0%B2%D0%B8%D1%82%D0%BE%D0%BA.png/revision/latest?cb=20130529011405&amp;path-prefix=ru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4670" y="5805264"/>
            <a:ext cx="883834" cy="86409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2" build="p"/>
      <p:bldP spid="4" grpId="0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941168"/>
            <a:ext cx="8208912" cy="13681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иллюстрации назови произведение и автора.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5780782"/>
            <a:ext cx="5004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«Мороз Красный нос», Н.А. Некрасов</a:t>
            </a:r>
            <a:endParaRPr lang="ru-RU" sz="32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560" y="0"/>
            <a:ext cx="7239000" cy="7647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Кот в мешке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62" name="Picture 2" descr="http://img-fotki.yandex.ru/get/9808/121447594.56d/0_fcf7a_42afd8fa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5904656" cy="3874931"/>
          </a:xfrm>
          <a:prstGeom prst="rect">
            <a:avLst/>
          </a:prstGeom>
          <a:noFill/>
        </p:spPr>
      </p:pic>
      <p:pic>
        <p:nvPicPr>
          <p:cNvPr id="7" name="Picture 2" descr="http://vignette2.wikia.nocookie.net/tgrotter/images/7/71/%D0%A1%D0%B2%D0%B8%D1%82%D0%BE%D0%BA.png/revision/latest?cb=20130529011405&amp;path-prefix=ru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00" y="5877272"/>
            <a:ext cx="810181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620688"/>
          </a:xfrm>
        </p:spPr>
        <p:txBody>
          <a:bodyPr/>
          <a:lstStyle/>
          <a:p>
            <a:pPr algn="ctr"/>
            <a:r>
              <a:rPr lang="ru-RU" dirty="0" smtClean="0"/>
              <a:t>Выберите вопрос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764704"/>
          <a:ext cx="8388423" cy="626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6580"/>
                <a:gridCol w="1857159"/>
                <a:gridCol w="2586899"/>
                <a:gridCol w="1847785"/>
              </a:tblGrid>
              <a:tr h="1015471">
                <a:tc>
                  <a:txBody>
                    <a:bodyPr/>
                    <a:lstStyle/>
                    <a:p>
                      <a:pPr marL="0" indent="0" algn="ctr" defTabSz="1081088"/>
                      <a:r>
                        <a:rPr lang="ru-RU" sz="2400" dirty="0" smtClean="0"/>
                        <a:t>Категория</a:t>
                      </a:r>
                      <a:r>
                        <a:rPr lang="ru-RU" sz="2400" baseline="0" dirty="0" smtClean="0"/>
                        <a:t> «Разминка»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Категория</a:t>
                      </a:r>
                      <a:r>
                        <a:rPr lang="ru-RU" sz="2400" baseline="0" dirty="0" smtClean="0"/>
                        <a:t> «Автор»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Категория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000" baseline="0" dirty="0" smtClean="0"/>
                        <a:t>«Стихосложение</a:t>
                      </a:r>
                      <a:r>
                        <a:rPr lang="ru-RU" sz="2400" baseline="0" dirty="0" smtClean="0"/>
                        <a:t>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Категория</a:t>
                      </a:r>
                      <a:r>
                        <a:rPr lang="ru-RU" sz="2400" baseline="0" dirty="0" smtClean="0"/>
                        <a:t> «Кто это?»</a:t>
                      </a:r>
                      <a:endParaRPr lang="ru-RU" sz="2400" dirty="0"/>
                    </a:p>
                  </a:txBody>
                  <a:tcPr/>
                </a:tc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10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20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20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20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20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30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30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30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30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40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40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40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4" action="ppaction://hlinksldjump"/>
                        </a:rPr>
                        <a:t>40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5" action="ppaction://hlinksldjump"/>
                        </a:rPr>
                        <a:t>50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6" action="ppaction://hlinksldjump"/>
                        </a:rPr>
                        <a:t>50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1547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7" action="ppaction://hlinksldjump"/>
                        </a:rPr>
                        <a:t>50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8" action="ppaction://hlinksldjump"/>
                        </a:rPr>
                        <a:t>50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19" action="ppaction://hlinksldjump"/>
                        </a:rPr>
                        <a:t>60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chemeClr val="tx1"/>
                          </a:solidFill>
                          <a:hlinkClick r:id="rId20" action="ppaction://hlinksldjump"/>
                        </a:rPr>
                        <a:t>60</a:t>
                      </a:r>
                      <a:endParaRPr lang="ru-RU" sz="5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«Разминка»</a:t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3"/>
            <a:ext cx="7239000" cy="3891459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Мастер по приготовлении пищи.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Повар </a:t>
            </a:r>
            <a:endParaRPr lang="ru-RU" sz="6000" dirty="0"/>
          </a:p>
        </p:txBody>
      </p:sp>
      <p:pic>
        <p:nvPicPr>
          <p:cNvPr id="21506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«Разминка»</a:t>
            </a:r>
            <a:br>
              <a:rPr lang="ru-RU" dirty="0" smtClean="0"/>
            </a:br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3"/>
            <a:ext cx="7239000" cy="3891459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Еловый лес.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Ельник  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«Разминка»</a:t>
            </a:r>
            <a:br>
              <a:rPr lang="ru-RU" dirty="0" smtClean="0"/>
            </a:br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3"/>
            <a:ext cx="8172400" cy="3891459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Раздел учебника, который мы изучаем.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Поэтическая тетрадь 2 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«Разминка»</a:t>
            </a:r>
            <a:br>
              <a:rPr lang="ru-RU" dirty="0" smtClean="0"/>
            </a:br>
            <a:r>
              <a:rPr lang="ru-RU" dirty="0" smtClean="0"/>
              <a:t>40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3"/>
            <a:ext cx="8172400" cy="3891459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В золотой клубочек спрятался дубочек.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Жёлудь 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«Разминка»</a:t>
            </a:r>
            <a:br>
              <a:rPr lang="ru-RU" dirty="0" smtClean="0"/>
            </a:br>
            <a:r>
              <a:rPr lang="ru-RU" dirty="0" smtClean="0"/>
              <a:t>50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64903"/>
            <a:ext cx="8172400" cy="3891459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Листы бумаги, на которых печатаны сообщения о жизни в стране и за рубежом.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Газета  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Категория «кто автор?»</a:t>
            </a:r>
            <a:br>
              <a:rPr lang="ru-RU" dirty="0" smtClean="0"/>
            </a:b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564903"/>
            <a:ext cx="7416824" cy="3891459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Густой зелёный ельник у дороги,</a:t>
            </a:r>
          </a:p>
          <a:p>
            <a:pPr>
              <a:buNone/>
            </a:pPr>
            <a:r>
              <a:rPr lang="ru-RU" sz="3600" dirty="0" smtClean="0"/>
              <a:t>Глубокие пушистые снега.</a:t>
            </a:r>
          </a:p>
          <a:p>
            <a:pPr>
              <a:buNone/>
            </a:pP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59632" y="314096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И.А. Бунин  </a:t>
            </a:r>
            <a:endParaRPr lang="ru-RU" sz="6000" dirty="0"/>
          </a:p>
        </p:txBody>
      </p:sp>
      <p:pic>
        <p:nvPicPr>
          <p:cNvPr id="5" name="Picture 2" descr="http://vignette2.wikia.nocookie.net/tgrotter/images/7/71/%D0%A1%D0%B2%D0%B8%D1%82%D0%BE%D0%BA.png/revision/latest?cb=20130529011405&amp;path-prefix=ru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25144"/>
            <a:ext cx="19886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472</TotalTime>
  <Words>1119</Words>
  <Application>Microsoft Office PowerPoint</Application>
  <PresentationFormat>Экран (4:3)</PresentationFormat>
  <Paragraphs>170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Слайд 1</vt:lpstr>
      <vt:lpstr>Слайд 2</vt:lpstr>
      <vt:lpstr>Выберите вопрос</vt:lpstr>
      <vt:lpstr>Категория «Разминка» 10</vt:lpstr>
      <vt:lpstr>Категория «Разминка» 20</vt:lpstr>
      <vt:lpstr>Категория «Разминка» 30</vt:lpstr>
      <vt:lpstr>Категория «Разминка» 40</vt:lpstr>
      <vt:lpstr>Категория «Разминка» 50</vt:lpstr>
      <vt:lpstr>Категория «кто автор?» 10</vt:lpstr>
      <vt:lpstr>Категория «кто автор?» 20</vt:lpstr>
      <vt:lpstr>Категория «кто автор?» 30</vt:lpstr>
      <vt:lpstr>Кот в мешке</vt:lpstr>
      <vt:lpstr>Категория «кто автор?» 50</vt:lpstr>
      <vt:lpstr>Категория «произведение» 10</vt:lpstr>
      <vt:lpstr>Категория «стихосложение» 20</vt:lpstr>
      <vt:lpstr>Категория «стихосложение» 30</vt:lpstr>
      <vt:lpstr>Категория «стихосложение» 40</vt:lpstr>
      <vt:lpstr>Категория «стихосложение» 50</vt:lpstr>
      <vt:lpstr>Категория «стихосложение» 60</vt:lpstr>
      <vt:lpstr>Категория «кто это?» 20</vt:lpstr>
      <vt:lpstr>Категория «кто это?» 30</vt:lpstr>
      <vt:lpstr>Категория «кто это?» 40</vt:lpstr>
      <vt:lpstr>Категория «кто это?» 50</vt:lpstr>
      <vt:lpstr>Слайд 24</vt:lpstr>
      <vt:lpstr>Слайд 25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Admin</cp:lastModifiedBy>
  <cp:revision>55</cp:revision>
  <dcterms:created xsi:type="dcterms:W3CDTF">2014-01-13T19:52:30Z</dcterms:created>
  <dcterms:modified xsi:type="dcterms:W3CDTF">2016-01-28T19:50:00Z</dcterms:modified>
</cp:coreProperties>
</file>