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58" r:id="rId6"/>
    <p:sldId id="259" r:id="rId7"/>
    <p:sldId id="260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C28"/>
    <a:srgbClr val="0CC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C3A3-9241-4C20-B3C7-DBF014AA0BA8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05E2D-8A5D-44F2-8CD7-9B7489DCA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AA68-3D55-48DF-8D07-C2E51536B8A4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7BED2-A1D2-4CEB-9DEF-BC1597053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58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BF12B-637A-437D-8C91-4F3F81BD4189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3973-6966-4A93-BFAA-B1F86A46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6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35D9-A630-4436-9FB2-8A23761F3C4C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67CF-C5D5-4007-862C-C23F546DA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06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A9329-7BBD-4EDF-A804-102D97C6917F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F656E-5754-499A-90C0-E5ADBADD7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90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352B6-5324-4C6D-88D7-A08595E4E82F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4B18-C0D7-4DF7-A652-996520BD0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8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65C0-5B0B-4DCA-A6AC-7F3D22C2CFE1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C9F92-C686-4990-85E2-5232B6F6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BCA51-BAB3-4864-BCB2-034BE9F1DB4F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C6D8-3175-4602-9427-9F281DD98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A3FE7-04EB-40AD-BCB5-5958EB4BEC04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39BC-F2E4-49A4-8111-3E081E3EA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5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2129-128C-43A2-9641-6E225F5500FA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F288-B2DB-4033-9AAF-45E30FEA0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54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4C75-BD7B-427A-A57C-A9E98BFCCA2C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5F7D-E87A-4D0C-A5C7-D07B11231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74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D27915-81CD-4E9D-959D-CF0DD009CAA3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8349B1-1C52-4320-9C61-4F9099F6A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404664"/>
            <a:ext cx="5184576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14BC28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СТАТЬ  ЗДОРОВЫМ И  УСПЕШНЫМ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Памятка 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  здоровом  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образе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жизни 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для 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школьника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229200"/>
            <a:ext cx="7488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4BC28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Богоявленская   Галина  Ивановна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4BC28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МОУ ДО ЦВР «Глория»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14BC28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г.Ярославль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14BC28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19382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разрушай своё здоровье и жизнь!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043608" y="5157788"/>
            <a:ext cx="7776864" cy="17002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Не будь злобным, угрюмым, не таи обид, избавляйся от негативного взгляда на мир. Это отталкивает людей и укорачивает жизнь.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99716"/>
            <a:ext cx="5734397" cy="3324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27311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разрушай своё здоровье и жизнь!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043608" y="5301208"/>
            <a:ext cx="7776864" cy="15567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Помни: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неправильное, неполноценное питание делает жизнь короче.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73861"/>
            <a:ext cx="6578986" cy="32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8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разрушай своё здоровье и жизнь!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043608" y="5301208"/>
            <a:ext cx="7776864" cy="15567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Недостаток движения, физических нагрузок, очень вредны.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752600"/>
            <a:ext cx="44767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разрушай своё здоровье и жизнь!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301208"/>
            <a:ext cx="8280920" cy="15567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Откажись от курения,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оно </a:t>
            </a:r>
            <a:r>
              <a:rPr lang="ru-RU" sz="2800" b="1" dirty="0">
                <a:solidFill>
                  <a:srgbClr val="002060"/>
                </a:solidFill>
              </a:rPr>
              <a:t>укорачивает жизнь не меньше, чем на 20 лет </a:t>
            </a:r>
            <a:r>
              <a:rPr lang="ru-RU" sz="2800" b="1" dirty="0" smtClean="0">
                <a:solidFill>
                  <a:srgbClr val="002060"/>
                </a:solidFill>
              </a:rPr>
              <a:t>и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делает человека больным.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064" y="2000250"/>
            <a:ext cx="4956461" cy="30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разрушай своё здоровье и жизнь!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301208"/>
            <a:ext cx="8280920" cy="15567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Не будь жертвой курильщиков.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Пассивное </a:t>
            </a:r>
            <a:r>
              <a:rPr lang="ru-RU" sz="2800" b="1" dirty="0">
                <a:solidFill>
                  <a:srgbClr val="002060"/>
                </a:solidFill>
              </a:rPr>
              <a:t>курение (вдыхание табачного дыма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</a:p>
          <a:p>
            <a:pPr lvl="0" algn="ctr"/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укорачивает жизнь </a:t>
            </a:r>
            <a:r>
              <a:rPr lang="ru-RU" sz="2800" b="1" dirty="0" smtClean="0">
                <a:solidFill>
                  <a:srgbClr val="002060"/>
                </a:solidFill>
              </a:rPr>
              <a:t>на </a:t>
            </a:r>
            <a:r>
              <a:rPr lang="ru-RU" sz="2800" b="1" dirty="0">
                <a:solidFill>
                  <a:srgbClr val="002060"/>
                </a:solidFill>
              </a:rPr>
              <a:t>10 лет.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990" y="1752600"/>
            <a:ext cx="5116190" cy="34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 разрушай своё здоровье и жизнь!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301208"/>
            <a:ext cx="8280920" cy="15567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Не употребляй </a:t>
            </a:r>
            <a:r>
              <a:rPr lang="ru-RU" sz="2800" b="1" dirty="0" err="1">
                <a:solidFill>
                  <a:srgbClr val="002060"/>
                </a:solidFill>
              </a:rPr>
              <a:t>психоактивных</a:t>
            </a:r>
            <a:r>
              <a:rPr lang="ru-RU" sz="2800" b="1" dirty="0">
                <a:solidFill>
                  <a:srgbClr val="002060"/>
                </a:solidFill>
              </a:rPr>
              <a:t> веществ, разрушающих ткани мозга и весь организм (алкоголь, наркотики).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6726549" cy="28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Будь  здоров!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301208"/>
            <a:ext cx="8280920" cy="155679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Юность - время, когда ты каждый день строишь свою будущую жизнь.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86" y="1089437"/>
            <a:ext cx="6125562" cy="406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Будь  здоров!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013176"/>
            <a:ext cx="8280920" cy="184482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Благополучие твоей жизни зависит от твоего здоровья, трудоспособности, созидательной энергии, образования и культуры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Твое </a:t>
            </a:r>
            <a:r>
              <a:rPr lang="ru-RU" sz="3200" b="1" dirty="0">
                <a:solidFill>
                  <a:srgbClr val="FF0000"/>
                </a:solidFill>
              </a:rPr>
              <a:t>здоровье - в твоих руках.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1222791"/>
            <a:ext cx="5334124" cy="357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Будь  здоров!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013176"/>
            <a:ext cx="8280920" cy="184482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Главное - это всегда ощущать свою ответственность за его сохранение и постоянно вырабатывать в себе привычки здорового образа жизни.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24" y="1104458"/>
            <a:ext cx="5724128" cy="38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Будь  здоров!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013176"/>
            <a:ext cx="8280920" cy="184482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Найди такого друга, который поддержит тебя, разделит твои усилия на пути к здоровью и успеху в нашей сложной жизни.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09402"/>
            <a:ext cx="6643712" cy="373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Факторы  здоровья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55576" y="1052736"/>
            <a:ext cx="7848871" cy="580526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b="1" dirty="0">
                <a:solidFill>
                  <a:srgbClr val="14BC28"/>
                </a:solidFill>
              </a:rPr>
              <a:t>	</a:t>
            </a:r>
            <a:r>
              <a:rPr lang="ru-RU" sz="1600" b="1" dirty="0" smtClean="0">
                <a:solidFill>
                  <a:srgbClr val="14BC28"/>
                </a:solidFill>
              </a:rPr>
              <a:t>Здоровье </a:t>
            </a:r>
            <a:r>
              <a:rPr lang="ru-RU" sz="1600" b="1" dirty="0">
                <a:solidFill>
                  <a:srgbClr val="14BC28"/>
                </a:solidFill>
              </a:rPr>
              <a:t>человека зависит от многих факторов — внутренних и внешних, природных и социальных, космических и планетарных и т.п. </a:t>
            </a:r>
            <a:endParaRPr lang="ru-RU" sz="1600" b="1" dirty="0" smtClean="0">
              <a:solidFill>
                <a:srgbClr val="14BC28"/>
              </a:solidFill>
            </a:endParaRPr>
          </a:p>
          <a:p>
            <a:pPr algn="just"/>
            <a:r>
              <a:rPr lang="ru-RU" sz="1600" b="1" dirty="0">
                <a:solidFill>
                  <a:srgbClr val="14BC28"/>
                </a:solidFill>
              </a:rPr>
              <a:t>	</a:t>
            </a:r>
            <a:r>
              <a:rPr lang="ru-RU" sz="1600" b="1" dirty="0" smtClean="0">
                <a:solidFill>
                  <a:srgbClr val="14BC28"/>
                </a:solidFill>
              </a:rPr>
              <a:t>Для </a:t>
            </a:r>
            <a:r>
              <a:rPr lang="ru-RU" sz="1600" b="1" dirty="0">
                <a:solidFill>
                  <a:srgbClr val="14BC28"/>
                </a:solidFill>
              </a:rPr>
              <a:t>человека любой из них может является определяющим, но влияние факторов, определяющих уровень общественного здоровья распределяется следующим образом</a:t>
            </a:r>
            <a:r>
              <a:rPr lang="ru-RU" sz="1600" b="1" dirty="0" smtClean="0">
                <a:solidFill>
                  <a:srgbClr val="14BC28"/>
                </a:solidFill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rgbClr val="14BC28"/>
                </a:solidFill>
              </a:rPr>
              <a:t> </a:t>
            </a:r>
            <a:r>
              <a:rPr lang="ru-RU" sz="1600" b="1" dirty="0">
                <a:solidFill>
                  <a:srgbClr val="14BC28"/>
                </a:solidFill>
              </a:rPr>
              <a:t>- Наследственность (биологические факторы) — определяет здоровье на </a:t>
            </a:r>
            <a:r>
              <a:rPr lang="ru-RU" sz="1600" b="1" dirty="0" smtClean="0">
                <a:solidFill>
                  <a:srgbClr val="14BC28"/>
                </a:solidFill>
              </a:rPr>
              <a:t>10%</a:t>
            </a:r>
          </a:p>
          <a:p>
            <a:pPr algn="just"/>
            <a:r>
              <a:rPr lang="ru-RU" sz="1600" b="1" dirty="0" smtClean="0">
                <a:solidFill>
                  <a:srgbClr val="14BC28"/>
                </a:solidFill>
              </a:rPr>
              <a:t> </a:t>
            </a:r>
            <a:r>
              <a:rPr lang="ru-RU" sz="1600" b="1" dirty="0">
                <a:solidFill>
                  <a:srgbClr val="14BC28"/>
                </a:solidFill>
              </a:rPr>
              <a:t>- Условия внешней среды (природные и социальные) — на 20</a:t>
            </a:r>
            <a:r>
              <a:rPr lang="ru-RU" sz="1600" b="1" dirty="0" smtClean="0">
                <a:solidFill>
                  <a:srgbClr val="14BC28"/>
                </a:solidFill>
              </a:rPr>
              <a:t>%</a:t>
            </a:r>
          </a:p>
          <a:p>
            <a:pPr algn="just"/>
            <a:r>
              <a:rPr lang="ru-RU" sz="1600" b="1" dirty="0" smtClean="0">
                <a:solidFill>
                  <a:srgbClr val="14BC28"/>
                </a:solidFill>
              </a:rPr>
              <a:t> </a:t>
            </a:r>
            <a:r>
              <a:rPr lang="ru-RU" sz="1600" b="1" dirty="0">
                <a:solidFill>
                  <a:srgbClr val="14BC28"/>
                </a:solidFill>
              </a:rPr>
              <a:t>- Деятельность системы здравоохранения — на 10</a:t>
            </a:r>
            <a:r>
              <a:rPr lang="ru-RU" sz="1600" b="1" dirty="0" smtClean="0">
                <a:solidFill>
                  <a:srgbClr val="14BC28"/>
                </a:solidFill>
              </a:rPr>
              <a:t>%</a:t>
            </a:r>
          </a:p>
          <a:p>
            <a:pPr algn="just"/>
            <a:r>
              <a:rPr lang="ru-RU" sz="1600" b="1" dirty="0" smtClean="0">
                <a:solidFill>
                  <a:srgbClr val="14BC28"/>
                </a:solidFill>
              </a:rPr>
              <a:t> </a:t>
            </a:r>
            <a:r>
              <a:rPr lang="ru-RU" sz="1600" b="1" dirty="0">
                <a:solidFill>
                  <a:srgbClr val="14BC28"/>
                </a:solidFill>
              </a:rPr>
              <a:t>- Образ жизни человека — на </a:t>
            </a:r>
            <a:r>
              <a:rPr lang="ru-RU" sz="1600" b="1" dirty="0" smtClean="0">
                <a:solidFill>
                  <a:srgbClr val="14BC28"/>
                </a:solidFill>
              </a:rPr>
              <a:t>60</a:t>
            </a:r>
            <a:r>
              <a:rPr lang="ru-RU" sz="1600" b="1" dirty="0">
                <a:solidFill>
                  <a:srgbClr val="14BC28"/>
                </a:solidFill>
              </a:rPr>
              <a:t>% </a:t>
            </a:r>
            <a:endParaRPr lang="ru-RU" sz="1600" b="1" dirty="0" smtClean="0">
              <a:solidFill>
                <a:srgbClr val="14BC28"/>
              </a:solidFill>
            </a:endParaRPr>
          </a:p>
          <a:p>
            <a:pPr algn="just"/>
            <a:r>
              <a:rPr lang="ru-RU" sz="1600" b="1" dirty="0">
                <a:solidFill>
                  <a:srgbClr val="14BC28"/>
                </a:solidFill>
              </a:rPr>
              <a:t>	</a:t>
            </a:r>
            <a:r>
              <a:rPr lang="ru-RU" sz="1600" b="1" dirty="0" smtClean="0">
                <a:solidFill>
                  <a:srgbClr val="14BC28"/>
                </a:solidFill>
              </a:rPr>
              <a:t>Так </a:t>
            </a:r>
            <a:r>
              <a:rPr lang="ru-RU" sz="1600" b="1" dirty="0">
                <a:solidFill>
                  <a:srgbClr val="14BC28"/>
                </a:solidFill>
              </a:rPr>
              <a:t>или иначе, но наиболее значимым фактором, определяющим здоровье человека, является его образ жизни, т.е. режим труда и отдыха, культура движения, физическая и умственная активность, питание, закаливание, культура отношений и общения, нездоровые привычки и т.п. </a:t>
            </a:r>
            <a:endParaRPr lang="ru-RU" sz="1600" b="1" dirty="0" smtClean="0">
              <a:solidFill>
                <a:srgbClr val="14BC28"/>
              </a:solidFill>
            </a:endParaRPr>
          </a:p>
          <a:p>
            <a:pPr algn="just"/>
            <a:r>
              <a:rPr lang="ru-RU" sz="1600" b="1" dirty="0">
                <a:solidFill>
                  <a:srgbClr val="14BC28"/>
                </a:solidFill>
              </a:rPr>
              <a:t>	</a:t>
            </a:r>
            <a:r>
              <a:rPr lang="ru-RU" sz="1600" b="1" dirty="0" smtClean="0">
                <a:solidFill>
                  <a:srgbClr val="14BC28"/>
                </a:solidFill>
              </a:rPr>
              <a:t>Образ </a:t>
            </a:r>
            <a:r>
              <a:rPr lang="ru-RU" sz="1600" b="1" dirty="0">
                <a:solidFill>
                  <a:srgbClr val="14BC28"/>
                </a:solidFill>
              </a:rPr>
              <a:t>жизни закладывается с детства, отражает обычаи и традиции семьи, этноса и социума к которым ребенок принадлежит. </a:t>
            </a:r>
            <a:endParaRPr lang="ru-RU" sz="1600" b="1" dirty="0" smtClean="0">
              <a:solidFill>
                <a:srgbClr val="14BC28"/>
              </a:solidFill>
            </a:endParaRPr>
          </a:p>
          <a:p>
            <a:pPr algn="just"/>
            <a:r>
              <a:rPr lang="ru-RU" sz="1600" b="1" dirty="0">
                <a:solidFill>
                  <a:srgbClr val="14BC28"/>
                </a:solidFill>
              </a:rPr>
              <a:t>	</a:t>
            </a:r>
            <a:r>
              <a:rPr lang="ru-RU" sz="1600" b="1" dirty="0" smtClean="0">
                <a:solidFill>
                  <a:srgbClr val="14BC28"/>
                </a:solidFill>
              </a:rPr>
              <a:t>Образ </a:t>
            </a:r>
            <a:r>
              <a:rPr lang="ru-RU" sz="1600" b="1" dirty="0">
                <a:solidFill>
                  <a:srgbClr val="14BC28"/>
                </a:solidFill>
              </a:rPr>
              <a:t>жизни может способствовать сохранению и развитию здоровья ребенка (в этом случае говорят о ЗДОРОВОМ ОБРАЗА ЖИЗНИ), а может не только провоцировать снижение потенциала здоровья человека, но и быть причиной сокращения генетически предопределенной продолжительности его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Будь  здоров!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39552" y="5949280"/>
            <a:ext cx="8280920" cy="908720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Все препятствия на этом пути преодолимы.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5767587" cy="432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06050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Будь  здоров!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640" y="5013176"/>
            <a:ext cx="6048672" cy="184482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CCE02"/>
                </a:solidFill>
              </a:rPr>
              <a:t>А если будет трудно, повторяй </a:t>
            </a:r>
            <a:endParaRPr lang="ru-RU" sz="3200" b="1" dirty="0" smtClean="0">
              <a:solidFill>
                <a:srgbClr val="0CCE02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CCE02"/>
                </a:solidFill>
              </a:rPr>
              <a:t>формулу </a:t>
            </a:r>
            <a:r>
              <a:rPr lang="ru-RU" sz="3200" b="1" dirty="0">
                <a:solidFill>
                  <a:srgbClr val="0CCE02"/>
                </a:solidFill>
              </a:rPr>
              <a:t>успеха:</a:t>
            </a:r>
            <a:endParaRPr lang="ru-RU" sz="3200" dirty="0">
              <a:solidFill>
                <a:srgbClr val="0CCE02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93" y="1268760"/>
            <a:ext cx="449649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2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611560" y="3717032"/>
            <a:ext cx="7632848" cy="3140968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Я смелый, твёрдо уверенный в себе человек!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Я всё </a:t>
            </a:r>
            <a:r>
              <a:rPr lang="ru-RU" sz="2800" b="1" dirty="0" smtClean="0">
                <a:solidFill>
                  <a:srgbClr val="FF0000"/>
                </a:solidFill>
              </a:rPr>
              <a:t>умею</a:t>
            </a:r>
            <a:r>
              <a:rPr lang="ru-RU" sz="2800" b="1" dirty="0">
                <a:solidFill>
                  <a:srgbClr val="FF0000"/>
                </a:solidFill>
              </a:rPr>
              <a:t>, всё могу, всё мне по плечу!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Я смело смотрю миру в лицо.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Среди всех житейских ураганов и бурь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я крепко стою как скала,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о которую всё сокрушается</a:t>
            </a:r>
            <a:r>
              <a:rPr lang="ru-RU" sz="2800" b="1" dirty="0" smtClean="0">
                <a:solidFill>
                  <a:srgbClr val="FF0000"/>
                </a:solidFill>
              </a:rPr>
              <a:t>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6764"/>
            <a:ext cx="4697361" cy="32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88640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Будь  здоров!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640" y="5013176"/>
            <a:ext cx="6048672" cy="184482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rgbClr val="0CCE02"/>
                </a:solidFill>
              </a:rPr>
              <a:t>Здоровье - это твой личный </a:t>
            </a:r>
            <a:r>
              <a:rPr lang="ru-RU" sz="4000" b="1" dirty="0" smtClean="0">
                <a:solidFill>
                  <a:srgbClr val="0CCE02"/>
                </a:solidFill>
              </a:rPr>
              <a:t>  </a:t>
            </a:r>
            <a:r>
              <a:rPr lang="ru-RU" sz="4000" b="1" smtClean="0">
                <a:solidFill>
                  <a:srgbClr val="0CCE02"/>
                </a:solidFill>
              </a:rPr>
              <a:t>ответственный выбор!</a:t>
            </a:r>
            <a:endParaRPr lang="ru-RU" sz="4000" dirty="0">
              <a:solidFill>
                <a:srgbClr val="0CCE0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11" y="988133"/>
            <a:ext cx="5198954" cy="38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1296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Факторы  здоровья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7274"/>
            <a:ext cx="5908501" cy="55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16632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Хочешь быть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здоровым и успешным?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116013" y="4706938"/>
            <a:ext cx="7127875" cy="215106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 </a:t>
            </a:r>
            <a:r>
              <a:rPr lang="ru-RU" sz="2800" b="1" dirty="0">
                <a:solidFill>
                  <a:srgbClr val="FF0000"/>
                </a:solidFill>
              </a:rPr>
              <a:t>Будь добрым и приветливым, вырабатывай позитивный взгляд на мир.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 Это располагает к тебе людей и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продлевает </a:t>
            </a:r>
            <a:r>
              <a:rPr lang="ru-RU" sz="2800" b="1" dirty="0">
                <a:solidFill>
                  <a:srgbClr val="FF0000"/>
                </a:solidFill>
              </a:rPr>
              <a:t>жизнь.</a:t>
            </a:r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54" y="1807116"/>
            <a:ext cx="5710517" cy="277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315" y="184119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Хочешь быть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здоровым и успешным?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042988" y="5589588"/>
            <a:ext cx="6985000" cy="12684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</a:rPr>
              <a:t>Правильно питайся, выбирай полезные продукты. Это добавляет до 20 лет жизни.</a:t>
            </a:r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85938"/>
            <a:ext cx="3843337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27311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Хочешь быть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здоровым и успешным?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913" y="5516563"/>
            <a:ext cx="6696075" cy="1341437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Употребляй витамины.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Они прибавляют 5-7 лет жизни.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65313"/>
            <a:ext cx="52609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27311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Хочешь быть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здоровым и успешным?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900113" y="5187950"/>
            <a:ext cx="7559675" cy="1700213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Употребляй продукты, содержащие клетчатку, которая очищает </a:t>
            </a:r>
            <a:r>
              <a:rPr lang="ru-RU" sz="2800" b="1" dirty="0" err="1">
                <a:solidFill>
                  <a:srgbClr val="FF0000"/>
                </a:solidFill>
              </a:rPr>
              <a:t>желудочно</a:t>
            </a:r>
            <a:r>
              <a:rPr lang="ru-RU" sz="2800" b="1" dirty="0">
                <a:solidFill>
                  <a:srgbClr val="FF0000"/>
                </a:solidFill>
              </a:rPr>
              <a:t>–кишечный тракт. Плюс 5-7 лет жизни.</a:t>
            </a:r>
          </a:p>
        </p:txBody>
      </p:sp>
      <p:pic>
        <p:nvPicPr>
          <p:cNvPr id="614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43088"/>
            <a:ext cx="37433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27311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Хочешь быть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здоровым и успешным?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1331913" y="5157788"/>
            <a:ext cx="6696075" cy="1700212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Развивай свой ум, интеллект. Доказано, что люди с высшим образованием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живут дольше.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847850"/>
            <a:ext cx="47847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27311"/>
            <a:ext cx="871296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Хочешь быть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здоровым и успешным?</a:t>
            </a:r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55650" y="5373216"/>
            <a:ext cx="7272338" cy="1484784"/>
          </a:xfrm>
          <a:prstGeom prst="round2SameRect">
            <a:avLst>
              <a:gd name="adj1" fmla="val 7134"/>
              <a:gd name="adj2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Тренируй естественные защитные силы организма. Занимайся фитнесом, больше двигайся, ходи пешком, закаляйся.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Это добавляет ещё 7-10 лет жизни.</a:t>
            </a:r>
          </a:p>
          <a:p>
            <a:pPr>
              <a:defRPr/>
            </a:pPr>
            <a:r>
              <a:rPr lang="ru-RU" sz="2800" dirty="0"/>
              <a:t> 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6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19" y="2060575"/>
            <a:ext cx="4770706" cy="31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451</Words>
  <Application>Microsoft Office PowerPoint</Application>
  <PresentationFormat>Экран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Bookman Old Style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ГАЛЕНЬКА</cp:lastModifiedBy>
  <cp:revision>30</cp:revision>
  <dcterms:created xsi:type="dcterms:W3CDTF">2012-08-01T11:30:26Z</dcterms:created>
  <dcterms:modified xsi:type="dcterms:W3CDTF">2016-01-26T17:00:29Z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