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0" r:id="rId4"/>
    <p:sldId id="261" r:id="rId5"/>
    <p:sldId id="262" r:id="rId6"/>
    <p:sldId id="263" r:id="rId7"/>
    <p:sldId id="265" r:id="rId8"/>
    <p:sldId id="257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9EDF-BDAC-43D7-9A00-620CA27778BD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F02C-C9A8-4A52-9A55-B0DC94939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499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9EDF-BDAC-43D7-9A00-620CA27778BD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F02C-C9A8-4A52-9A55-B0DC94939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745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9EDF-BDAC-43D7-9A00-620CA27778BD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F02C-C9A8-4A52-9A55-B0DC94939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559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9EDF-BDAC-43D7-9A00-620CA27778BD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F02C-C9A8-4A52-9A55-B0DC94939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75582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9EDF-BDAC-43D7-9A00-620CA27778BD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F02C-C9A8-4A52-9A55-B0DC94939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8841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9EDF-BDAC-43D7-9A00-620CA27778BD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F02C-C9A8-4A52-9A55-B0DC94939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0169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9EDF-BDAC-43D7-9A00-620CA27778BD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F02C-C9A8-4A52-9A55-B0DC94939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41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9EDF-BDAC-43D7-9A00-620CA27778BD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F02C-C9A8-4A52-9A55-B0DC94939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8687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9EDF-BDAC-43D7-9A00-620CA27778BD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F02C-C9A8-4A52-9A55-B0DC94939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6452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9EDF-BDAC-43D7-9A00-620CA27778BD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F02C-C9A8-4A52-9A55-B0DC94939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396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C9EDF-BDAC-43D7-9A00-620CA27778BD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56F02C-C9A8-4A52-9A55-B0DC94939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411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6C9EDF-BDAC-43D7-9A00-620CA27778BD}" type="datetimeFigureOut">
              <a:rPr lang="ru-RU" smtClean="0"/>
              <a:t>28.01.2016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6F02C-C9A8-4A52-9A55-B0DC94939E8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2622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ttp://yanaschkola.yourtalent.ru/9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759" y="34015"/>
            <a:ext cx="9137672" cy="685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www.womkat.edu.pl/files/loga/logo_wychowanie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636" y="1439039"/>
            <a:ext cx="4056919" cy="40452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30349" y="1556792"/>
            <a:ext cx="4563697" cy="2304256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Мальчики и девочки</a:t>
            </a:r>
            <a:b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</a:br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идут в школу  </a:t>
            </a:r>
            <a:endParaRPr lang="ru-RU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076056" y="5301208"/>
            <a:ext cx="3888433" cy="1368152"/>
          </a:xfrm>
          <a:solidFill>
            <a:schemeClr val="bg1"/>
          </a:solidFill>
          <a:ln w="3175">
            <a:solidFill>
              <a:srgbClr val="0070C0"/>
            </a:solidFill>
          </a:ln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Селезнева М.А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воспитатель, 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Georgia" panose="02040502050405020303" pitchFamily="18" charset="0"/>
              </a:rPr>
              <a:t>ЧДОУ №178 ОАО «РЖД»</a:t>
            </a:r>
            <a:endParaRPr lang="ru-RU" sz="2400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1738370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yanaschkola.yourtalent.ru/9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" y="0"/>
            <a:ext cx="9137672" cy="685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C00000"/>
                </a:solidFill>
                <a:latin typeface="Georgia" panose="02040502050405020303" pitchFamily="18" charset="0"/>
              </a:rPr>
              <a:t>Игра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девочки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>
                <a:latin typeface="Georgia" panose="02040502050405020303" pitchFamily="18" charset="0"/>
              </a:rPr>
              <a:t>Игра имеет сюжет, идейное содержание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Занимает ограниченное пространство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Споров не возникает, девочки учатся налаживать отношения, дружить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мальчики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>
                <a:latin typeface="Georgia" panose="02040502050405020303" pitchFamily="18" charset="0"/>
              </a:rPr>
              <a:t>Игра направлена на соревнование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Занимает все предоставленное пространство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Мальчики заняты самоутверждением, сплошные конфликты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6705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yanaschkola.yourtalent.ru/9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8" y="0"/>
            <a:ext cx="9137672" cy="685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Особенности обучения</a:t>
            </a:r>
            <a:endParaRPr lang="ru-RU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96751"/>
            <a:ext cx="4040188" cy="432049"/>
          </a:xfrm>
        </p:spPr>
        <p:txBody>
          <a:bodyPr>
            <a:normAutofit lnSpcReduction="10000"/>
          </a:bodyPr>
          <a:lstStyle/>
          <a:p>
            <a:pPr algn="ctr"/>
            <a:r>
              <a:rPr lang="ru-RU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девочки</a:t>
            </a:r>
            <a:endParaRPr lang="ru-RU" u="sng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23528" y="1772816"/>
            <a:ext cx="4173860" cy="4353347"/>
          </a:xfrm>
        </p:spPr>
        <p:txBody>
          <a:bodyPr>
            <a:normAutofit lnSpcReduction="10000"/>
          </a:bodyPr>
          <a:lstStyle/>
          <a:p>
            <a:r>
              <a:rPr lang="ru-RU" dirty="0">
                <a:latin typeface="Georgia" panose="02040502050405020303" pitchFamily="18" charset="0"/>
              </a:rPr>
              <a:t>Речь лучше развита, биологический возраст выше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Период врабатываемости в урок короткий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Мышление однотипно, ответы однообразны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Лучше справляются с типовыми заданиями, </a:t>
            </a:r>
          </a:p>
          <a:p>
            <a:pPr marL="0" indent="0">
              <a:buNone/>
            </a:pPr>
            <a:r>
              <a:rPr lang="ru-RU" dirty="0" smtClean="0">
                <a:latin typeface="Georgia" panose="02040502050405020303" pitchFamily="18" charset="0"/>
              </a:rPr>
              <a:t>     с упором на           исполнительскую работу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124745"/>
            <a:ext cx="4041775" cy="504056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002060"/>
                </a:solidFill>
                <a:latin typeface="Georgia" panose="02040502050405020303" pitchFamily="18" charset="0"/>
              </a:rPr>
              <a:t>мальчики</a:t>
            </a:r>
            <a:endParaRPr lang="ru-RU" u="sng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772816"/>
            <a:ext cx="4041775" cy="4353347"/>
          </a:xfrm>
        </p:spPr>
        <p:txBody>
          <a:bodyPr/>
          <a:lstStyle/>
          <a:p>
            <a:r>
              <a:rPr lang="ru-RU" dirty="0">
                <a:latin typeface="Georgia" panose="02040502050405020303" pitchFamily="18" charset="0"/>
              </a:rPr>
              <a:t>Речь хуже развита, биологический возраст ниже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Период врабатываемости в урок длинный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Нестандартное. интересное мышление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Лучше решают задачи на сообразительность, требующие поиска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637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yanaschkola.yourtalent.ru/9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289"/>
            <a:ext cx="9137672" cy="685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Эмоциональная сфера</a:t>
            </a:r>
            <a:endParaRPr lang="ru-RU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28800"/>
            <a:ext cx="4040188" cy="648071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девочки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9512" y="2420888"/>
            <a:ext cx="4176464" cy="3705275"/>
          </a:xfrm>
        </p:spPr>
        <p:txBody>
          <a:bodyPr/>
          <a:lstStyle/>
          <a:p>
            <a:r>
              <a:rPr lang="ru-RU" dirty="0" smtClean="0">
                <a:latin typeface="Georgia" panose="02040502050405020303" pitchFamily="18" charset="0"/>
              </a:rPr>
              <a:t>Более адаптируемы к новым условиям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Лучше учатся в школе. более послушны, </a:t>
            </a:r>
            <a:r>
              <a:rPr lang="ru-RU" dirty="0" err="1" smtClean="0">
                <a:latin typeface="Georgia" panose="02040502050405020303" pitchFamily="18" charset="0"/>
              </a:rPr>
              <a:t>воспитуемы</a:t>
            </a:r>
            <a:r>
              <a:rPr lang="ru-RU" dirty="0" smtClean="0">
                <a:latin typeface="Georgia" panose="02040502050405020303" pitchFamily="18" charset="0"/>
              </a:rPr>
              <a:t> и обучаемы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Более настроены на общение с педагогом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Выдерживают длительно эмоциональный фактор</a:t>
            </a:r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484784"/>
            <a:ext cx="4041775" cy="792088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мальчики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27985" y="2420888"/>
            <a:ext cx="4709688" cy="3705275"/>
          </a:xfrm>
        </p:spPr>
        <p:txBody>
          <a:bodyPr/>
          <a:lstStyle/>
          <a:p>
            <a:r>
              <a:rPr lang="ru-RU" dirty="0" smtClean="0">
                <a:latin typeface="Georgia" panose="02040502050405020303" pitchFamily="18" charset="0"/>
              </a:rPr>
              <a:t>Хуже приспосабливаются, более уязвимы  психически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Менее одинаковы (больше гениев)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Скрывают свои эмоции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Кратковременно реагируют на эмоциональный фактор</a:t>
            </a:r>
          </a:p>
          <a:p>
            <a:endParaRPr lang="ru-RU" dirty="0" smtClean="0">
              <a:latin typeface="Georgia" panose="02040502050405020303" pitchFamily="18" charset="0"/>
            </a:endParaRPr>
          </a:p>
          <a:p>
            <a:endParaRPr lang="ru-RU" dirty="0" smtClean="0">
              <a:latin typeface="Georgia" panose="02040502050405020303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6110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yanaschkola.yourtalent.ru/9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289"/>
            <a:ext cx="9137672" cy="685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Общение</a:t>
            </a:r>
            <a:endParaRPr lang="ru-RU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908721"/>
            <a:ext cx="4040188" cy="504056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девочки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9512" y="1412776"/>
            <a:ext cx="4176464" cy="4713387"/>
          </a:xfrm>
        </p:spPr>
        <p:txBody>
          <a:bodyPr/>
          <a:lstStyle/>
          <a:p>
            <a:r>
              <a:rPr lang="ru-RU" dirty="0" smtClean="0">
                <a:latin typeface="Georgia" panose="02040502050405020303" pitchFamily="18" charset="0"/>
              </a:rPr>
              <a:t>В общении со сверстниками спокойны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Требуют заботы и чуткости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Много разговаривают, </a:t>
            </a:r>
            <a:r>
              <a:rPr lang="ru-RU" smtClean="0">
                <a:latin typeface="Georgia" panose="02040502050405020303" pitchFamily="18" charset="0"/>
              </a:rPr>
              <a:t>делятся тайнами</a:t>
            </a:r>
          </a:p>
          <a:p>
            <a:endParaRPr lang="ru-RU" dirty="0" smtClean="0">
              <a:latin typeface="Georgia" panose="02040502050405020303" pitchFamily="18" charset="0"/>
            </a:endParaRPr>
          </a:p>
          <a:p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836712"/>
            <a:ext cx="4041775" cy="5760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мальчики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27985" y="1412776"/>
            <a:ext cx="4709688" cy="4713387"/>
          </a:xfrm>
        </p:spPr>
        <p:txBody>
          <a:bodyPr/>
          <a:lstStyle/>
          <a:p>
            <a:r>
              <a:rPr lang="ru-RU" dirty="0" smtClean="0">
                <a:latin typeface="Georgia" panose="02040502050405020303" pitchFamily="18" charset="0"/>
              </a:rPr>
              <a:t>Немного агрессивны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Во всех делах настроены на победу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Дружба основана на играх и соревнованиях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8707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http://yanaschkola.yourtalent.ru/9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289"/>
            <a:ext cx="9137672" cy="685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52736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Оценка</a:t>
            </a:r>
            <a:endParaRPr lang="ru-RU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4040188" cy="576063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девочки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79512" y="1412776"/>
            <a:ext cx="4176464" cy="4713387"/>
          </a:xfrm>
        </p:spPr>
        <p:txBody>
          <a:bodyPr/>
          <a:lstStyle/>
          <a:p>
            <a:endParaRPr lang="ru-RU" dirty="0" smtClean="0">
              <a:latin typeface="Georgia" panose="02040502050405020303" pitchFamily="18" charset="0"/>
            </a:endParaRPr>
          </a:p>
          <a:p>
            <a:r>
              <a:rPr lang="ru-RU" dirty="0" smtClean="0">
                <a:latin typeface="Georgia" panose="02040502050405020303" pitchFamily="18" charset="0"/>
              </a:rPr>
              <a:t>Важно </a:t>
            </a:r>
            <a:r>
              <a:rPr lang="ru-RU" b="1" i="1" dirty="0" smtClean="0">
                <a:latin typeface="Georgia" panose="02040502050405020303" pitchFamily="18" charset="0"/>
              </a:rPr>
              <a:t>кто</a:t>
            </a:r>
            <a:r>
              <a:rPr lang="ru-RU" dirty="0" smtClean="0">
                <a:latin typeface="Georgia" panose="02040502050405020303" pitchFamily="18" charset="0"/>
              </a:rPr>
              <a:t> и </a:t>
            </a:r>
            <a:r>
              <a:rPr lang="ru-RU" b="1" i="1" dirty="0" smtClean="0">
                <a:latin typeface="Georgia" panose="02040502050405020303" pitchFamily="18" charset="0"/>
              </a:rPr>
              <a:t>как</a:t>
            </a:r>
            <a:r>
              <a:rPr lang="ru-RU" dirty="0" smtClean="0">
                <a:latin typeface="Georgia" panose="02040502050405020303" pitchFamily="18" charset="0"/>
              </a:rPr>
              <a:t> их оценивает, а не сама оценка по существу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Если девочку похвалить, то она может перестать стараться</a:t>
            </a:r>
          </a:p>
          <a:p>
            <a:endParaRPr lang="ru-RU" dirty="0" smtClean="0">
              <a:latin typeface="Georgia" panose="02040502050405020303" pitchFamily="18" charset="0"/>
            </a:endParaRPr>
          </a:p>
          <a:p>
            <a:endParaRPr lang="ru-RU" dirty="0">
              <a:latin typeface="Georgia" panose="02040502050405020303" pitchFamily="18" charset="0"/>
            </a:endParaRP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052736"/>
            <a:ext cx="4041775" cy="64807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Georgia" panose="02040502050405020303" pitchFamily="18" charset="0"/>
              </a:rPr>
              <a:t>мальчики</a:t>
            </a:r>
            <a:endParaRPr lang="ru-RU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427985" y="1844824"/>
            <a:ext cx="4464495" cy="4281339"/>
          </a:xfrm>
        </p:spPr>
        <p:txBody>
          <a:bodyPr/>
          <a:lstStyle/>
          <a:p>
            <a:r>
              <a:rPr lang="ru-RU" dirty="0" smtClean="0">
                <a:latin typeface="Georgia" panose="02040502050405020303" pitchFamily="18" charset="0"/>
              </a:rPr>
              <a:t>Важно </a:t>
            </a:r>
            <a:r>
              <a:rPr lang="ru-RU" b="1" i="1" dirty="0" smtClean="0">
                <a:latin typeface="Georgia" panose="02040502050405020303" pitchFamily="18" charset="0"/>
              </a:rPr>
              <a:t>что </a:t>
            </a:r>
            <a:r>
              <a:rPr lang="ru-RU" dirty="0" smtClean="0">
                <a:latin typeface="Georgia" panose="02040502050405020303" pitchFamily="18" charset="0"/>
              </a:rPr>
              <a:t>оценивают в их деятельности, а не </a:t>
            </a:r>
            <a:r>
              <a:rPr lang="ru-RU" b="1" i="1" dirty="0" smtClean="0">
                <a:latin typeface="Georgia" panose="02040502050405020303" pitchFamily="18" charset="0"/>
              </a:rPr>
              <a:t>как</a:t>
            </a:r>
          </a:p>
          <a:p>
            <a:r>
              <a:rPr lang="ru-RU" dirty="0" smtClean="0">
                <a:latin typeface="Georgia" panose="02040502050405020303" pitchFamily="18" charset="0"/>
              </a:rPr>
              <a:t>Если мальчика похвалить, то возникает желание сделать еще лучше</a:t>
            </a:r>
            <a:endParaRPr lang="ru-RU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9943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yanaschkola.yourtalent.ru/9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289"/>
            <a:ext cx="9137672" cy="685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Georgia" panose="02040502050405020303" pitchFamily="18" charset="0"/>
              </a:rPr>
              <a:t>Рекомендуемая литература</a:t>
            </a:r>
            <a:endParaRPr lang="ru-RU" b="1" dirty="0">
              <a:solidFill>
                <a:srgbClr val="C00000"/>
              </a:solidFill>
              <a:latin typeface="Georgia" panose="02040502050405020303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/>
          </a:bodyPr>
          <a:lstStyle/>
          <a:p>
            <a:r>
              <a:rPr lang="ru-RU" sz="2400" dirty="0" smtClean="0">
                <a:latin typeface="Georgia" panose="02040502050405020303" pitchFamily="18" charset="0"/>
              </a:rPr>
              <a:t>Н.Е. </a:t>
            </a:r>
            <a:r>
              <a:rPr lang="ru-RU" sz="2400" dirty="0" err="1" smtClean="0">
                <a:latin typeface="Georgia" panose="02040502050405020303" pitchFamily="18" charset="0"/>
              </a:rPr>
              <a:t>Веракса</a:t>
            </a:r>
            <a:r>
              <a:rPr lang="ru-RU" sz="2400" dirty="0" smtClean="0">
                <a:latin typeface="Georgia" panose="02040502050405020303" pitchFamily="18" charset="0"/>
              </a:rPr>
              <a:t>. Понимаете ли вы своего ребенка. Книга для родителей – М.: Дрофа, 2006. </a:t>
            </a:r>
          </a:p>
          <a:p>
            <a:r>
              <a:rPr lang="ru-RU" sz="2400" dirty="0" smtClean="0">
                <a:latin typeface="Georgia" panose="02040502050405020303" pitchFamily="18" charset="0"/>
              </a:rPr>
              <a:t>Л.В. </a:t>
            </a:r>
            <a:r>
              <a:rPr lang="ru-RU" sz="2400" dirty="0" err="1" smtClean="0">
                <a:latin typeface="Georgia" panose="02040502050405020303" pitchFamily="18" charset="0"/>
              </a:rPr>
              <a:t>Климина</a:t>
            </a:r>
            <a:r>
              <a:rPr lang="ru-RU" sz="2400" dirty="0" smtClean="0">
                <a:latin typeface="Georgia" panose="02040502050405020303" pitchFamily="18" charset="0"/>
              </a:rPr>
              <a:t>. </a:t>
            </a:r>
            <a:r>
              <a:rPr lang="ru-RU" sz="2400" dirty="0">
                <a:latin typeface="Georgia" panose="02040502050405020303" pitchFamily="18" charset="0"/>
              </a:rPr>
              <a:t>Если вы растите сына - СПб: Детство-Пресс, 2012</a:t>
            </a:r>
            <a:r>
              <a:rPr lang="ru-RU" sz="2400" dirty="0" smtClean="0">
                <a:latin typeface="Georgia" panose="02040502050405020303" pitchFamily="18" charset="0"/>
              </a:rPr>
              <a:t>.</a:t>
            </a:r>
          </a:p>
          <a:p>
            <a:r>
              <a:rPr lang="ru-RU" sz="2400" dirty="0" smtClean="0">
                <a:latin typeface="Georgia" panose="02040502050405020303" pitchFamily="18" charset="0"/>
              </a:rPr>
              <a:t>Л.В. </a:t>
            </a:r>
            <a:r>
              <a:rPr lang="ru-RU" sz="2400" dirty="0" err="1" smtClean="0">
                <a:latin typeface="Georgia" panose="02040502050405020303" pitchFamily="18" charset="0"/>
              </a:rPr>
              <a:t>Климина</a:t>
            </a:r>
            <a:r>
              <a:rPr lang="ru-RU" sz="2400" dirty="0" smtClean="0">
                <a:latin typeface="Georgia" panose="02040502050405020303" pitchFamily="18" charset="0"/>
              </a:rPr>
              <a:t>. </a:t>
            </a:r>
            <a:r>
              <a:rPr lang="ru-RU" sz="2400" dirty="0">
                <a:latin typeface="Georgia" panose="02040502050405020303" pitchFamily="18" charset="0"/>
              </a:rPr>
              <a:t>Если вы растите дочь - СПб: Детство-Пресс, 2012</a:t>
            </a:r>
            <a:r>
              <a:rPr lang="ru-RU" sz="2400" dirty="0" smtClean="0">
                <a:latin typeface="Georgia" panose="02040502050405020303" pitchFamily="18" charset="0"/>
              </a:rPr>
              <a:t>.</a:t>
            </a:r>
          </a:p>
          <a:p>
            <a:r>
              <a:rPr lang="ru-RU" sz="2400" dirty="0" smtClean="0">
                <a:latin typeface="Georgia" panose="02040502050405020303" pitchFamily="18" charset="0"/>
              </a:rPr>
              <a:t>С.Е</a:t>
            </a:r>
            <a:r>
              <a:rPr lang="ru-RU" sz="2400" dirty="0">
                <a:latin typeface="Georgia" panose="02040502050405020303" pitchFamily="18" charset="0"/>
              </a:rPr>
              <a:t>. Соколова. Гендерные различия в развитии речи детей дошкольного возраста.// Дошкольная педагогика - № 2,2013г.- </a:t>
            </a:r>
            <a:r>
              <a:rPr lang="ru-RU" sz="2400" dirty="0" smtClean="0">
                <a:latin typeface="Georgia" panose="02040502050405020303" pitchFamily="18" charset="0"/>
              </a:rPr>
              <a:t>с.14</a:t>
            </a:r>
          </a:p>
          <a:p>
            <a:r>
              <a:rPr lang="ru-RU" sz="2400" dirty="0" smtClean="0">
                <a:latin typeface="Georgia" panose="02040502050405020303" pitchFamily="18" charset="0"/>
              </a:rPr>
              <a:t>Ю.Е. Алешина, А.С. Волович. </a:t>
            </a:r>
            <a:r>
              <a:rPr lang="ru-RU" sz="2400" dirty="0">
                <a:latin typeface="Georgia" panose="02040502050405020303" pitchFamily="18" charset="0"/>
              </a:rPr>
              <a:t>Проблемы усвоения ролей мужчины и женщины</a:t>
            </a:r>
            <a:r>
              <a:rPr lang="ru-RU" sz="2400" dirty="0" smtClean="0">
                <a:latin typeface="Georgia" panose="02040502050405020303" pitchFamily="18" charset="0"/>
              </a:rPr>
              <a:t>.//«</a:t>
            </a:r>
            <a:r>
              <a:rPr lang="ru-RU" sz="2400" dirty="0">
                <a:latin typeface="Georgia" panose="02040502050405020303" pitchFamily="18" charset="0"/>
              </a:rPr>
              <a:t>Вопросы психологии» № 4, 1991.</a:t>
            </a:r>
          </a:p>
          <a:p>
            <a:endParaRPr lang="ru-RU" sz="24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850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http://yanaschkola.yourtalent.ru/9-1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289"/>
            <a:ext cx="9137672" cy="6855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nachalo4ka.ru/wp-content/uploads/2014/09/usloviya-adaptatsii-rebenka-k-shkol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53141"/>
            <a:ext cx="5616624" cy="5398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4036" y="5373216"/>
            <a:ext cx="822960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Georgia" panose="02040502050405020303" pitchFamily="18" charset="0"/>
              </a:rPr>
              <a:t>Спасибо за внимание!</a:t>
            </a:r>
            <a:endParaRPr lang="ru-RU" b="1" dirty="0">
              <a:solidFill>
                <a:srgbClr val="002060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10860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332</Words>
  <Application>Microsoft Office PowerPoint</Application>
  <PresentationFormat>Экран (4:3)</PresentationFormat>
  <Paragraphs>61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Мальчики и девочки идут в школу  </vt:lpstr>
      <vt:lpstr>Игра</vt:lpstr>
      <vt:lpstr>Особенности обучения</vt:lpstr>
      <vt:lpstr>Эмоциональная сфера</vt:lpstr>
      <vt:lpstr>Общение</vt:lpstr>
      <vt:lpstr>Оценка</vt:lpstr>
      <vt:lpstr>Рекомендуемая литература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Мальчики и девочки</dc:title>
  <dc:creator>пользователь</dc:creator>
  <cp:lastModifiedBy>пользователь</cp:lastModifiedBy>
  <cp:revision>19</cp:revision>
  <dcterms:created xsi:type="dcterms:W3CDTF">2016-01-24T05:51:41Z</dcterms:created>
  <dcterms:modified xsi:type="dcterms:W3CDTF">2016-01-28T12:01:59Z</dcterms:modified>
</cp:coreProperties>
</file>