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2901-105A-4039-9E6E-6A2AC11B76D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76B0-D341-4842-8E2A-418680E0F4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488832" cy="4032448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В</a:t>
            </a:r>
            <a:r>
              <a:rPr lang="ru-RU" sz="3600" b="1" i="1" dirty="0" smtClean="0"/>
              <a:t>ыступление на педсовете </a:t>
            </a:r>
            <a:br>
              <a:rPr lang="ru-RU" sz="3600" b="1" i="1" dirty="0" smtClean="0"/>
            </a:br>
            <a:r>
              <a:rPr lang="ru-RU" sz="3600" b="1" i="1" dirty="0" smtClean="0"/>
              <a:t>по теме: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«</a:t>
            </a:r>
            <a:r>
              <a:rPr lang="ru-RU" sz="3200" b="1" i="1" dirty="0" smtClean="0"/>
              <a:t>Игровые </a:t>
            </a:r>
            <a:r>
              <a:rPr lang="ru-RU" sz="3200" b="1" i="1" dirty="0"/>
              <a:t>технологии как показатель </a:t>
            </a:r>
            <a:r>
              <a:rPr lang="ru-RU" sz="3200" b="1" i="1" dirty="0" err="1"/>
              <a:t>сформированности</a:t>
            </a:r>
            <a:r>
              <a:rPr lang="ru-RU" sz="3200" b="1" i="1" dirty="0"/>
              <a:t> </a:t>
            </a: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i="1" dirty="0"/>
              <a:t>основных жизненных компетенций на уроках профильного обучения (цветоводстве</a:t>
            </a:r>
            <a:r>
              <a:rPr lang="ru-RU" sz="3200" b="1" i="1" dirty="0" smtClean="0"/>
              <a:t>)». 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r>
              <a:rPr lang="ru-RU" sz="2000" b="1" i="1" dirty="0" smtClean="0"/>
              <a:t>Учитель цветоводства:</a:t>
            </a:r>
            <a:br>
              <a:rPr lang="ru-RU" sz="2000" b="1" i="1" dirty="0" smtClean="0"/>
            </a:br>
            <a:r>
              <a:rPr lang="ru-RU" sz="2000" b="1" i="1" dirty="0" err="1"/>
              <a:t>Б</a:t>
            </a:r>
            <a:r>
              <a:rPr lang="ru-RU" sz="2000" b="1" i="1" dirty="0" err="1" smtClean="0"/>
              <a:t>урченкова</a:t>
            </a:r>
            <a:r>
              <a:rPr lang="ru-RU" sz="2000" b="1" i="1" dirty="0" smtClean="0"/>
              <a:t> О.А.</a:t>
            </a:r>
            <a:r>
              <a:rPr lang="ru-RU" sz="3600" i="1" dirty="0"/>
              <a:t/>
            </a:r>
            <a:br>
              <a:rPr lang="ru-RU" sz="3600" i="1" dirty="0"/>
            </a:b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365104"/>
            <a:ext cx="6400800" cy="1752600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9944" y="557064"/>
            <a:ext cx="8229600" cy="5976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 </a:t>
            </a:r>
            <a:r>
              <a:rPr lang="ru-RU" b="1" i="1" dirty="0" smtClean="0"/>
              <a:t>Игра используется при изучении новой темы.</a:t>
            </a:r>
          </a:p>
          <a:p>
            <a:r>
              <a:rPr lang="ru-RU" dirty="0" smtClean="0"/>
              <a:t>Игры </a:t>
            </a:r>
            <a:r>
              <a:rPr lang="ru-RU" dirty="0"/>
              <a:t>с реальными предметами (фрукты, овощи, гербарий, комнатные растения, приспособления для работы на клумбе). Учащимся они наиболее доступны, т.к. основаны на непосредственном восприятии предмета. 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изучении нового растения, используется игра в  </a:t>
            </a:r>
            <a:r>
              <a:rPr lang="ru-RU" dirty="0" err="1"/>
              <a:t>пазлы</a:t>
            </a:r>
            <a:r>
              <a:rPr lang="ru-RU" dirty="0"/>
              <a:t>. Учащиеся собирают </a:t>
            </a:r>
            <a:r>
              <a:rPr lang="ru-RU" dirty="0" err="1"/>
              <a:t>пазлы</a:t>
            </a:r>
            <a:r>
              <a:rPr lang="ru-RU" dirty="0"/>
              <a:t> с изображением растения, отгадывают загадку, в которой зашифровано название и по плану, используя опорные слова, описывают его, а затем в реальности или на фото узнают растение. В данном процессе в активную деятельность вовлечены и учащиеся, и учитель; происходит </a:t>
            </a:r>
            <a:r>
              <a:rPr lang="ru-RU" dirty="0" err="1"/>
              <a:t>полисубъектное</a:t>
            </a:r>
            <a:r>
              <a:rPr lang="ru-RU" dirty="0"/>
              <a:t> взаимодействие, направленное на формирование жизненных компетенций у школьников.</a:t>
            </a:r>
          </a:p>
          <a:p>
            <a:pPr marL="0" indent="0" algn="just">
              <a:buFont typeface="Arial" pitchFamily="34" charset="0"/>
              <a:buNone/>
            </a:pPr>
            <a:endParaRPr lang="ru-RU" b="1" i="1" dirty="0" smtClean="0"/>
          </a:p>
          <a:p>
            <a:pPr marL="0" indent="0" algn="ctr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889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/>
              <a:t>Игра на этапах закрепления и повторения пройденного материала.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1.</a:t>
            </a:r>
            <a:r>
              <a:rPr lang="ru-RU" sz="2000" dirty="0" smtClean="0"/>
              <a:t> </a:t>
            </a:r>
            <a:r>
              <a:rPr lang="ru-RU" sz="2400" dirty="0" smtClean="0"/>
              <a:t>Занимательным </a:t>
            </a:r>
            <a:r>
              <a:rPr lang="ru-RU" sz="2400" dirty="0"/>
              <a:t>для обучающихся с ОВЗ является сам процесс заполнения кроссворда. Если ребёнок ошибается, то учитель даёт ему карточку с готовым ответом, чтобы он смог видеть и правильный ответ </a:t>
            </a:r>
            <a:r>
              <a:rPr lang="ru-RU" sz="2400" dirty="0" smtClean="0"/>
              <a:t>и правильное </a:t>
            </a:r>
            <a:r>
              <a:rPr lang="ru-RU" sz="2400" dirty="0"/>
              <a:t>написание слова.  </a:t>
            </a:r>
          </a:p>
          <a:p>
            <a:pPr marL="0" indent="0" algn="just">
              <a:buNone/>
            </a:pPr>
            <a:r>
              <a:rPr lang="ru-RU" sz="2400" dirty="0" smtClean="0"/>
              <a:t>2. </a:t>
            </a:r>
            <a:r>
              <a:rPr lang="ru-RU" sz="2400" dirty="0"/>
              <a:t>При закреплении знаний об инструментах, например, при обработке почвы, используется игра «По признаку подбери название инструмента</a:t>
            </a:r>
            <a:r>
              <a:rPr lang="ru-RU" sz="2400" dirty="0" smtClean="0"/>
              <a:t>».</a:t>
            </a:r>
            <a:r>
              <a:rPr lang="ru-RU" sz="2400" dirty="0"/>
              <a:t> Играют всем классом.  У каждого перфокарты с двумя столбиками окошечек.  На одном  табло перечислены признаки инструментов по назначению (все признаки пронумерованы).  На втором - названия  инструментов под номерами, не совпадающими с номером признака, нужное выбрать.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9944" y="557064"/>
            <a:ext cx="8229600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mtClean="0"/>
              <a:t> </a:t>
            </a:r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68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619944" y="557064"/>
            <a:ext cx="8229600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i="1" dirty="0" smtClean="0"/>
              <a:t>Игра как прием рефлексии.</a:t>
            </a:r>
          </a:p>
          <a:p>
            <a:pPr marL="0" indent="0" algn="ctr">
              <a:buFont typeface="Arial" pitchFamily="34" charset="0"/>
              <a:buNone/>
            </a:pPr>
            <a:endParaRPr lang="ru-RU" sz="2400" dirty="0"/>
          </a:p>
        </p:txBody>
      </p:sp>
      <p:pic>
        <p:nvPicPr>
          <p:cNvPr id="16" name="Рисунок 15" descr="F:\DCIM\100PHOTO\SAM_096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3754760" cy="25255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F:\DCIM\100PHOTO\SAM_096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464" y="3212976"/>
            <a:ext cx="4101465" cy="3076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9409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систематическое </a:t>
            </a:r>
            <a:r>
              <a:rPr lang="ru-RU" dirty="0"/>
              <a:t>использование моделируемых ситуаций и деловых игр позволяет качественно повысить усвоение программного материала при сохранении эмоционально-положительного отношения к занятиям по </a:t>
            </a:r>
            <a:r>
              <a:rPr lang="ru-RU" dirty="0" smtClean="0"/>
              <a:t>цветоводству; </a:t>
            </a:r>
            <a:endParaRPr lang="ru-RU" dirty="0"/>
          </a:p>
          <a:p>
            <a:pPr algn="just"/>
            <a:r>
              <a:rPr lang="ru-RU" dirty="0" smtClean="0"/>
              <a:t>система </a:t>
            </a:r>
            <a:r>
              <a:rPr lang="ru-RU" dirty="0"/>
              <a:t>деловых игр и моделируемых ситуаций предполагает возможность развертывания содержания образования в динамике.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927382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53829" y="-36195"/>
            <a:ext cx="7378609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/>
              <a:t>Развитие ключевых компетентностей</a:t>
            </a:r>
            <a:endParaRPr lang="ru-RU" sz="2400" dirty="0"/>
          </a:p>
          <a:p>
            <a:pPr algn="ctr"/>
            <a:r>
              <a:rPr lang="en-US" sz="2400" b="1" dirty="0" smtClean="0"/>
              <a:t>V </a:t>
            </a:r>
            <a:r>
              <a:rPr lang="ru-RU" sz="2400" b="1" dirty="0"/>
              <a:t>ступень </a:t>
            </a:r>
            <a:r>
              <a:rPr lang="ru-RU" sz="2400" dirty="0"/>
              <a:t>– </a:t>
            </a:r>
            <a:r>
              <a:rPr lang="ru-RU" sz="2400" b="1" dirty="0" err="1"/>
              <a:t>деятельностно</a:t>
            </a:r>
            <a:r>
              <a:rPr lang="ru-RU" sz="2400" b="1" dirty="0"/>
              <a:t>-практические игры</a:t>
            </a:r>
            <a:r>
              <a:rPr lang="ru-RU" sz="2400" b="1" dirty="0" smtClean="0"/>
              <a:t>.</a:t>
            </a:r>
          </a:p>
          <a:p>
            <a:pPr algn="ctr"/>
            <a:r>
              <a:rPr lang="ru-RU" dirty="0" smtClean="0"/>
              <a:t>(моделируются </a:t>
            </a:r>
            <a:r>
              <a:rPr lang="ru-RU" dirty="0"/>
              <a:t>реальные ситуации, в которых учащиеся «проживают» все этапы реальной </a:t>
            </a:r>
            <a:r>
              <a:rPr lang="ru-RU" dirty="0" smtClean="0"/>
              <a:t>деятельности, развивается </a:t>
            </a:r>
            <a:r>
              <a:rPr lang="ru-RU" dirty="0"/>
              <a:t>способность школьника ставить и самостоятельно решать проблемы, каждый раз для каждого конкретного ребенка, возникающую в своей </a:t>
            </a:r>
            <a:r>
              <a:rPr lang="ru-RU" dirty="0" smtClean="0"/>
              <a:t>новизне). </a:t>
            </a:r>
            <a:endParaRPr lang="ru-RU" dirty="0"/>
          </a:p>
          <a:p>
            <a:pPr algn="ctr"/>
            <a:r>
              <a:rPr lang="en-US" sz="2400" b="1" dirty="0" smtClean="0"/>
              <a:t>IV</a:t>
            </a:r>
            <a:r>
              <a:rPr lang="ru-RU" sz="2400" b="1" dirty="0" smtClean="0"/>
              <a:t> </a:t>
            </a:r>
            <a:r>
              <a:rPr lang="ru-RU" sz="2400" b="1" dirty="0"/>
              <a:t>ступень – игровое проектирование.</a:t>
            </a:r>
            <a:endParaRPr lang="ru-RU" sz="2400" dirty="0"/>
          </a:p>
          <a:p>
            <a:pPr algn="ctr"/>
            <a:r>
              <a:rPr lang="ru-RU" dirty="0" smtClean="0"/>
              <a:t>(</a:t>
            </a:r>
            <a:r>
              <a:rPr lang="ru-RU" dirty="0"/>
              <a:t>в ходе которого вместо привычного ожидания объяснений, что делать, ученик попадает в ситуацию, управлять которой может он сам. В процессе выполнения проекта учащимися ведется поиск информации в книгах, электронных энциклопедиях, сети Интернет</a:t>
            </a:r>
            <a:r>
              <a:rPr lang="ru-RU" b="1" dirty="0"/>
              <a:t> </a:t>
            </a:r>
            <a:r>
              <a:rPr lang="ru-RU" b="1" dirty="0" smtClean="0"/>
              <a:t>).</a:t>
            </a:r>
            <a:endParaRPr lang="ru-RU" dirty="0"/>
          </a:p>
          <a:p>
            <a:pPr algn="ctr"/>
            <a:r>
              <a:rPr lang="en-US" sz="2400" b="1" dirty="0"/>
              <a:t>III</a:t>
            </a:r>
            <a:r>
              <a:rPr lang="ru-RU" sz="2400" b="1" dirty="0"/>
              <a:t> ступень – ролевые игры</a:t>
            </a:r>
            <a:r>
              <a:rPr lang="ru-RU" sz="2400" b="1" dirty="0" smtClean="0"/>
              <a:t>.</a:t>
            </a:r>
          </a:p>
          <a:p>
            <a:pPr algn="ctr"/>
            <a:r>
              <a:rPr lang="ru-RU" dirty="0" smtClean="0"/>
              <a:t>(помогает </a:t>
            </a:r>
            <a:r>
              <a:rPr lang="ru-RU" dirty="0"/>
              <a:t>школьнику понять связи между явлениями, позволяет устранить стрессы, конфликты по поводу оценок; не надо определять лучших, средних, </a:t>
            </a:r>
            <a:r>
              <a:rPr lang="ru-RU" dirty="0" smtClean="0"/>
              <a:t>отстающих)</a:t>
            </a:r>
            <a:endParaRPr lang="ru-RU" dirty="0"/>
          </a:p>
          <a:p>
            <a:pPr algn="ctr"/>
            <a:r>
              <a:rPr lang="en-US" sz="2400" b="1" dirty="0" smtClean="0"/>
              <a:t>II</a:t>
            </a:r>
            <a:r>
              <a:rPr lang="ru-RU" sz="2400" b="1" dirty="0" smtClean="0"/>
              <a:t> </a:t>
            </a:r>
            <a:r>
              <a:rPr lang="ru-RU" sz="2400" b="1" dirty="0"/>
              <a:t>ступень – имитационные игры</a:t>
            </a:r>
            <a:r>
              <a:rPr lang="ru-RU" sz="2400" b="1" dirty="0" smtClean="0"/>
              <a:t>.</a:t>
            </a:r>
          </a:p>
          <a:p>
            <a:pPr algn="ctr"/>
            <a:r>
              <a:rPr lang="ru-RU" dirty="0" smtClean="0"/>
              <a:t>(позволяет </a:t>
            </a:r>
            <a:r>
              <a:rPr lang="ru-RU" dirty="0"/>
              <a:t>раскрыться сущности предмета, процесса, события; на этой ступеньке ребенок познает не единичное, а </a:t>
            </a:r>
            <a:r>
              <a:rPr lang="ru-RU" dirty="0" smtClean="0"/>
              <a:t>общее).</a:t>
            </a:r>
            <a:endParaRPr lang="ru-RU" dirty="0"/>
          </a:p>
          <a:p>
            <a:pPr algn="ctr"/>
            <a:r>
              <a:rPr lang="en-US" sz="2400" b="1" dirty="0" smtClean="0"/>
              <a:t>I</a:t>
            </a:r>
            <a:r>
              <a:rPr lang="ru-RU" sz="2400" b="1" dirty="0" smtClean="0"/>
              <a:t> </a:t>
            </a:r>
            <a:r>
              <a:rPr lang="ru-RU" sz="2400" b="1" dirty="0"/>
              <a:t>ступень – конкретная ситуация</a:t>
            </a:r>
            <a:r>
              <a:rPr lang="ru-RU" sz="2400" b="1" dirty="0" smtClean="0"/>
              <a:t>.</a:t>
            </a:r>
          </a:p>
          <a:p>
            <a:pPr algn="ctr"/>
            <a:r>
              <a:rPr lang="ru-RU" dirty="0" smtClean="0"/>
              <a:t>(учащиеся </a:t>
            </a:r>
            <a:r>
              <a:rPr lang="ru-RU" sz="2000" dirty="0"/>
              <a:t>знакомятся с реально существующей ситуацией, </a:t>
            </a:r>
            <a:endParaRPr lang="ru-RU" sz="2000" dirty="0" smtClean="0"/>
          </a:p>
          <a:p>
            <a:pPr algn="ctr"/>
            <a:r>
              <a:rPr lang="ru-RU" sz="2000" dirty="0" smtClean="0"/>
              <a:t>на </a:t>
            </a:r>
            <a:r>
              <a:rPr lang="ru-RU" sz="2000" dirty="0"/>
              <a:t>основании фактов делаются обобщения, </a:t>
            </a:r>
            <a:r>
              <a:rPr lang="ru-RU" sz="2000" dirty="0" smtClean="0"/>
              <a:t>выводы)</a:t>
            </a:r>
            <a:endParaRPr lang="ru-RU" sz="2000" dirty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81567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smtClean="0"/>
              <a:t>     Вывод</a:t>
            </a:r>
            <a:r>
              <a:rPr lang="ru-RU" smtClean="0"/>
              <a:t> </a:t>
            </a:r>
            <a:r>
              <a:rPr lang="ru-RU" dirty="0" smtClean="0"/>
              <a:t>-   </a:t>
            </a:r>
            <a:r>
              <a:rPr lang="ru-RU" dirty="0"/>
              <a:t>игровые технологии можно рассматривать как показатель </a:t>
            </a:r>
            <a:r>
              <a:rPr lang="ru-RU" dirty="0" err="1"/>
              <a:t>сформированности</a:t>
            </a:r>
            <a:r>
              <a:rPr lang="ru-RU" dirty="0"/>
              <a:t> жизненных компетенций на уроках профильного обучения (цветоводстве). Вовлекая ребенка в игру, мы способствуем развитию когнитивных, эмоционально-мотивационных и социальных компетенций. 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46150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sz="2400" i="1" dirty="0" smtClean="0"/>
              <a:t>«</a:t>
            </a:r>
            <a:r>
              <a:rPr lang="ru-RU" sz="2400" i="1" dirty="0"/>
              <a:t>Деловая игра – это создание условий, в которых ученик сам бы добывал знания и видел перспективы их реализации; учился быть независимым в действиях и поступках, при этом чувствовал ответственность за них; самостоятельно и творчески подходил к деятельности» (А.С. </a:t>
            </a:r>
            <a:r>
              <a:rPr lang="ru-RU" sz="2400" i="1" dirty="0" err="1"/>
              <a:t>Прудченков</a:t>
            </a:r>
            <a:r>
              <a:rPr lang="ru-RU" sz="2400" i="1" dirty="0"/>
              <a:t>, 1997).</a:t>
            </a:r>
          </a:p>
          <a:p>
            <a:pPr marL="0" indent="0" algn="just">
              <a:buNone/>
            </a:pPr>
            <a:r>
              <a:rPr lang="ru-RU" sz="2400" dirty="0"/>
              <a:t>    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Она </a:t>
            </a:r>
            <a:r>
              <a:rPr lang="ru-RU" sz="2400" dirty="0"/>
              <a:t>превращает школу из школы учебы, которая оторвана от реальности, в «школу жизни», обеспечивающую учеников естественной ненасильственной социализацией.</a:t>
            </a:r>
          </a:p>
          <a:p>
            <a:pPr marL="0" indent="0" algn="just">
              <a:buNone/>
            </a:pPr>
            <a:r>
              <a:rPr lang="ru-RU" sz="2400" dirty="0" smtClean="0"/>
              <a:t>     Учение</a:t>
            </a:r>
            <a:r>
              <a:rPr lang="ru-RU" sz="2400" dirty="0"/>
              <a:t>, в котором заинтересован ученик, в котором есть не просто накопление фактов, приращение знаний, а есть изменения (личностная самореализация) ученика, считается значимым учением.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0" indent="0" algn="just">
              <a:buNone/>
            </a:pPr>
            <a:r>
              <a:rPr lang="ru-RU" dirty="0" smtClean="0"/>
              <a:t>     </a:t>
            </a:r>
            <a:r>
              <a:rPr lang="ru-RU" b="1" u="sng" dirty="0" smtClean="0"/>
              <a:t>Имитационное </a:t>
            </a:r>
            <a:r>
              <a:rPr lang="ru-RU" b="1" u="sng" dirty="0"/>
              <a:t>моделирование жизненных ситуаций </a:t>
            </a:r>
            <a:r>
              <a:rPr lang="ru-RU" dirty="0"/>
              <a:t>рассматривается как дидактическая ситуация, в которой происходит </a:t>
            </a:r>
            <a:r>
              <a:rPr lang="ru-RU" dirty="0" err="1"/>
              <a:t>полисубъектное</a:t>
            </a:r>
            <a:r>
              <a:rPr lang="ru-RU" dirty="0"/>
              <a:t> взаимодействие, направленное на моделирование различного рода отношений и условий реальной действительности.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Основной </a:t>
            </a:r>
            <a:r>
              <a:rPr lang="ru-RU" dirty="0"/>
              <a:t>единицей педагогического процесса в условиях имитационного моделирования является не порция информации или задача, а жизненная ситуация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     В процессе опытно-экспериментальной работы выделяются в имитационном моделировании следующие методы обучения: </a:t>
            </a:r>
            <a:r>
              <a:rPr lang="ru-RU" b="1" i="1" dirty="0" smtClean="0"/>
              <a:t>анализ конкретных ситуаций, моральные дилеммы, деловые игры.</a:t>
            </a: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520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Объект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491019"/>
              </p:ext>
            </p:extLst>
          </p:nvPr>
        </p:nvGraphicFramePr>
        <p:xfrm>
          <a:off x="1547664" y="1772816"/>
          <a:ext cx="6984776" cy="792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45850"/>
                <a:gridCol w="1745850"/>
                <a:gridCol w="1746538"/>
                <a:gridCol w="1746538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Ситуация-упражнение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Ситуация-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оценка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Ситуация-иллюстрация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Ситуация-проблема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17052"/>
              </p:ext>
            </p:extLst>
          </p:nvPr>
        </p:nvGraphicFramePr>
        <p:xfrm>
          <a:off x="1475657" y="4653136"/>
          <a:ext cx="7186316" cy="1002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6225"/>
                <a:gridCol w="1796225"/>
                <a:gridCol w="1796933"/>
                <a:gridCol w="1796933"/>
              </a:tblGrid>
              <a:tr h="10025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Имитационные игры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Ролевые игры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Игровое проектирование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Деятельностно</a:t>
                      </a:r>
                      <a:r>
                        <a:rPr lang="ru-RU" sz="1800" dirty="0">
                          <a:effectLst/>
                        </a:rPr>
                        <a:t>-практические игры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9" name="Стрелка вверх 18"/>
          <p:cNvSpPr/>
          <p:nvPr/>
        </p:nvSpPr>
        <p:spPr>
          <a:xfrm>
            <a:off x="4931114" y="2564904"/>
            <a:ext cx="143329" cy="7920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931114" y="3778668"/>
            <a:ext cx="143329" cy="7304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1950939" y="1143835"/>
            <a:ext cx="607422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конкретной социальной ситуации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1352550" y="4075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2123728" y="3255448"/>
            <a:ext cx="59014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Моральные дилеммы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29125" y="476673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имитационного моделирования жизненных ситуаций.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2150073" y="5655732"/>
            <a:ext cx="60742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Деловые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игры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09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166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Деловые </a:t>
            </a:r>
            <a:r>
              <a:rPr lang="ru-RU" dirty="0"/>
              <a:t>игры представляют собой синтез </a:t>
            </a:r>
            <a:r>
              <a:rPr lang="ru-RU" dirty="0" err="1"/>
              <a:t>релаксопедических</a:t>
            </a:r>
            <a:r>
              <a:rPr lang="ru-RU" dirty="0"/>
              <a:t> подходов (снятие барьеров, психологическое раскрепощение) и цепи имитационных проблемных ситуаций, в том числе конфликтных.  В условиях игры реализуется система межличностных </a:t>
            </a:r>
            <a:r>
              <a:rPr lang="ru-RU" dirty="0" smtClean="0"/>
              <a:t>отношений, происходит формирование основных жизненных компетенций школьника.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18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/>
              <a:t>     </a:t>
            </a:r>
            <a:r>
              <a:rPr lang="ru-RU" b="1" i="1" dirty="0" smtClean="0"/>
              <a:t>Игровые технологии на уроках цветоводства.</a:t>
            </a:r>
          </a:p>
          <a:p>
            <a:pPr marL="514350" indent="-514350" algn="just">
              <a:buAutoNum type="arabicPeriod"/>
            </a:pPr>
            <a:r>
              <a:rPr lang="ru-RU" sz="3100" dirty="0" smtClean="0"/>
              <a:t>Практика </a:t>
            </a:r>
            <a:r>
              <a:rPr lang="ru-RU" sz="3100" dirty="0"/>
              <a:t>показывает, что уроки с использованием игровых ситуаций, делают увлекательным учебный процесс, способствуют появлению активного познавательного интереса школьников. </a:t>
            </a:r>
            <a:endParaRPr lang="ru-RU" sz="3100" dirty="0" smtClean="0"/>
          </a:p>
          <a:p>
            <a:pPr marL="457200" indent="-457200" algn="just">
              <a:buAutoNum type="arabicPeriod"/>
            </a:pPr>
            <a:r>
              <a:rPr lang="ru-RU" sz="3100" dirty="0" smtClean="0"/>
              <a:t>Игровую </a:t>
            </a:r>
            <a:r>
              <a:rPr lang="ru-RU" sz="3100" dirty="0"/>
              <a:t>технологию можно использовать в качестве проведения целого урока, например игра – путешествие. </a:t>
            </a:r>
            <a:endParaRPr lang="ru-RU" sz="3100" dirty="0" smtClean="0"/>
          </a:p>
          <a:p>
            <a:pPr marL="457200" indent="-457200" algn="just">
              <a:buAutoNum type="arabicPeriod"/>
            </a:pPr>
            <a:r>
              <a:rPr lang="ru-RU" sz="3100" dirty="0" smtClean="0"/>
              <a:t>На </a:t>
            </a:r>
            <a:r>
              <a:rPr lang="ru-RU" sz="3100" dirty="0"/>
              <a:t>закрепление, повторение и обобщение </a:t>
            </a:r>
            <a:r>
              <a:rPr lang="ru-RU" sz="3100" dirty="0" smtClean="0"/>
              <a:t>материала - кроссворды</a:t>
            </a:r>
            <a:r>
              <a:rPr lang="ru-RU" sz="3100" dirty="0"/>
              <a:t>, головоломки, ребусы и т. д. </a:t>
            </a:r>
            <a:endParaRPr lang="ru-RU" sz="3100" dirty="0" smtClean="0"/>
          </a:p>
          <a:p>
            <a:pPr marL="457200" indent="-457200" algn="just">
              <a:buAutoNum type="arabicPeriod"/>
            </a:pPr>
            <a:r>
              <a:rPr lang="ru-RU" sz="3100" dirty="0" smtClean="0"/>
              <a:t>Дидактическая </a:t>
            </a:r>
            <a:r>
              <a:rPr lang="ru-RU" sz="3100" dirty="0"/>
              <a:t>игра на уроках пополняет, углубляет и расширяет знания, является средством всестороннего развития ребёнка, его умственных, интеллектуальных и творческих способностей, </a:t>
            </a:r>
            <a:r>
              <a:rPr lang="ru-RU" sz="3100" dirty="0" smtClean="0"/>
              <a:t>вызывает </a:t>
            </a:r>
            <a:r>
              <a:rPr lang="ru-RU" sz="3100" dirty="0"/>
              <a:t>положительные эмоции, </a:t>
            </a:r>
            <a:r>
              <a:rPr lang="ru-RU" sz="3100" dirty="0" smtClean="0"/>
              <a:t>наполняет </a:t>
            </a:r>
            <a:r>
              <a:rPr lang="ru-RU" sz="3100" dirty="0"/>
              <a:t>жизнь коллектива учащихся интересным содержанием, </a:t>
            </a:r>
            <a:r>
              <a:rPr lang="ru-RU" sz="3100" dirty="0" smtClean="0"/>
              <a:t>способствует </a:t>
            </a:r>
            <a:r>
              <a:rPr lang="ru-RU" sz="3100" dirty="0"/>
              <a:t>самоутверждению ребёнка. </a:t>
            </a:r>
            <a:endParaRPr lang="ru-RU" sz="3100" dirty="0" smtClean="0"/>
          </a:p>
          <a:p>
            <a:pPr marL="457200" indent="-457200" algn="just">
              <a:buAutoNum type="arabicPeriod"/>
            </a:pPr>
            <a:r>
              <a:rPr lang="ru-RU" sz="3100" dirty="0" smtClean="0"/>
              <a:t>При </a:t>
            </a:r>
            <a:r>
              <a:rPr lang="ru-RU" sz="3100" dirty="0"/>
              <a:t>подборе игры или задания для коррекционных занятий </a:t>
            </a:r>
            <a:r>
              <a:rPr lang="ru-RU" sz="3100" dirty="0" smtClean="0"/>
              <a:t>учитываются </a:t>
            </a:r>
            <a:r>
              <a:rPr lang="ru-RU" sz="3100" dirty="0"/>
              <a:t>интересы и склонности ребенка. </a:t>
            </a:r>
            <a:endParaRPr lang="ru-RU" sz="3100" dirty="0" smtClean="0"/>
          </a:p>
          <a:p>
            <a:pPr marL="457200" indent="-457200" algn="just">
              <a:buAutoNum type="arabicPeriod"/>
            </a:pPr>
            <a:r>
              <a:rPr lang="ru-RU" sz="3100" dirty="0" smtClean="0"/>
              <a:t>Игра </a:t>
            </a:r>
            <a:r>
              <a:rPr lang="ru-RU" sz="3100" dirty="0"/>
              <a:t>служит активным методом формирования основных жизненных компетенций и является показателем их </a:t>
            </a:r>
            <a:r>
              <a:rPr lang="ru-RU" sz="3100" dirty="0" err="1"/>
              <a:t>сформированности</a:t>
            </a:r>
            <a:r>
              <a:rPr lang="ru-RU" sz="3100" dirty="0"/>
              <a:t>.</a:t>
            </a:r>
          </a:p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052960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9944" y="4130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 smtClean="0"/>
              <a:t>    </a:t>
            </a:r>
          </a:p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sz="2400" dirty="0" smtClean="0"/>
              <a:t>Таким образом, игра </a:t>
            </a:r>
            <a:r>
              <a:rPr lang="ru-RU" sz="2400" dirty="0"/>
              <a:t>реализует познавательные, воспитательные и коррекционные задачи обучения. Место и характер игры определяет учитель исходя из работоспособности класса, его возбудимости, заторможенности, из-за сложности того материала, с которым будут работать обучающиеся. В случае вялости, заторможенности </a:t>
            </a:r>
            <a:r>
              <a:rPr lang="ru-RU" sz="2400" dirty="0" smtClean="0"/>
              <a:t>класса, </a:t>
            </a:r>
            <a:r>
              <a:rPr lang="ru-RU" sz="2400" dirty="0"/>
              <a:t>дидактическая игра может неоднократно сопровождать закрепление или повторение темы. При излишней </a:t>
            </a:r>
            <a:r>
              <a:rPr lang="ru-RU" sz="2400" dirty="0" smtClean="0"/>
              <a:t>возбудимости </a:t>
            </a:r>
            <a:r>
              <a:rPr lang="ru-RU" sz="2400" dirty="0"/>
              <a:t>игре лучше отвести заключительную часть урока.</a:t>
            </a:r>
          </a:p>
          <a:p>
            <a:pPr marL="0" indent="0" algn="ctr">
              <a:buFont typeface="Arial" pitchFamily="34" charset="0"/>
              <a:buNone/>
            </a:pP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4171377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 </a:t>
            </a:r>
            <a:r>
              <a:rPr lang="ru-RU" b="1" i="1" dirty="0"/>
              <a:t>И</a:t>
            </a:r>
            <a:r>
              <a:rPr lang="ru-RU" b="1" i="1" dirty="0" smtClean="0"/>
              <a:t>гра в начале урока, как организационный момент.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9944" y="4130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 smtClean="0"/>
              <a:t>   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      </a:t>
            </a:r>
            <a:endParaRPr lang="ru-RU" sz="2000" i="1" dirty="0"/>
          </a:p>
        </p:txBody>
      </p:sp>
      <p:pic>
        <p:nvPicPr>
          <p:cNvPr id="6" name="Рисунок 5" descr="F:\DCIM\100PHOTO\SAM_097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512" y="1988840"/>
            <a:ext cx="5395816" cy="3664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052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67544" y="260648"/>
            <a:ext cx="8229600" cy="633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endParaRPr lang="ru-RU" sz="2000" i="1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9944" y="557064"/>
            <a:ext cx="8229600" cy="5976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/>
              <a:t> </a:t>
            </a:r>
            <a:r>
              <a:rPr lang="ru-RU" b="1" i="1" dirty="0" smtClean="0"/>
              <a:t>Игра используется для сообщения темы урока (загадки, ребусы, шарады).</a:t>
            </a:r>
          </a:p>
          <a:p>
            <a:pPr marL="0" indent="0" algn="ctr">
              <a:buFont typeface="Arial" pitchFamily="34" charset="0"/>
              <a:buNone/>
            </a:pPr>
            <a:endParaRPr lang="ru-RU" b="1" i="1" dirty="0" smtClean="0"/>
          </a:p>
          <a:p>
            <a:pPr marL="0" indent="0" algn="ctr">
              <a:buFont typeface="Arial" pitchFamily="34" charset="0"/>
              <a:buNone/>
            </a:pPr>
            <a:endParaRPr lang="ru-RU" dirty="0" smtClean="0"/>
          </a:p>
          <a:p>
            <a:pPr marL="0" indent="0">
              <a:buFont typeface="Arial" pitchFamily="34" charset="0"/>
              <a:buNone/>
            </a:pPr>
            <a:endParaRPr lang="ru-RU" dirty="0"/>
          </a:p>
        </p:txBody>
      </p:sp>
      <p:pic>
        <p:nvPicPr>
          <p:cNvPr id="6" name="Рисунок 5" descr="F:\DCIM\100PHOTO\SAM_096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6300470" cy="4725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88573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3c46c4499b3b3935c6cbfea9b0386487a62022"/>
</p:tagLst>
</file>

<file path=ppt/theme/theme1.xml><?xml version="1.0" encoding="utf-8"?>
<a:theme xmlns:a="http://schemas.openxmlformats.org/drawingml/2006/main" name="autumn2_shabl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autumn2_shablon</Template>
  <TotalTime>88</TotalTime>
  <Words>662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autumn2_shablon</vt:lpstr>
      <vt:lpstr>    Выступление на педсовете  по теме: «Игровые технологии как показатель сформированности  основных жизненных компетенций на уроках профильного обучения (цветоводстве)».   Учитель цветоводства: Бурченкова О.А.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как показатель сформированности  основных жизненных компетенций на уроках профильного обучения (цветоводстве).   Учитель цветоводства: Бурченкова О.А.</dc:title>
  <dc:creator>СЕМЬЯ</dc:creator>
  <cp:lastModifiedBy>СЕМЬЯ</cp:lastModifiedBy>
  <cp:revision>12</cp:revision>
  <dcterms:created xsi:type="dcterms:W3CDTF">2015-10-23T20:13:55Z</dcterms:created>
  <dcterms:modified xsi:type="dcterms:W3CDTF">2015-11-26T16:02:05Z</dcterms:modified>
</cp:coreProperties>
</file>