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notesMasterIdLst>
    <p:notesMasterId r:id="rId13"/>
  </p:notesMasterIdLst>
  <p:sldIdLst>
    <p:sldId id="256" r:id="rId2"/>
    <p:sldId id="257" r:id="rId3"/>
    <p:sldId id="269" r:id="rId4"/>
    <p:sldId id="270" r:id="rId5"/>
    <p:sldId id="259" r:id="rId6"/>
    <p:sldId id="260" r:id="rId7"/>
    <p:sldId id="262" r:id="rId8"/>
    <p:sldId id="263" r:id="rId9"/>
    <p:sldId id="265" r:id="rId10"/>
    <p:sldId id="266" r:id="rId11"/>
    <p:sldId id="271" r:id="rId1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3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638DF3-F7CD-4D4A-836B-1A024CC6AF70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84156B-11E1-493C-B843-1035EF2839B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7003713" y="-11796713"/>
            <a:ext cx="22202776" cy="1248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5843" name="Заметки 2"/>
          <p:cNvSpPr>
            <a:spLocks noGrp="1"/>
          </p:cNvSpPr>
          <p:nvPr>
            <p:ph type="body" sz="quarter" idx="1"/>
          </p:nvPr>
        </p:nvSpPr>
        <p:spPr>
          <a:xfrm>
            <a:off x="685800" y="4343400"/>
            <a:ext cx="5481638" cy="4110038"/>
          </a:xfrm>
          <a:ln/>
        </p:spPr>
        <p:txBody>
          <a:bodyPr lIns="0" tIns="0" rIns="0" bIns="0" anchor="ctr"/>
          <a:lstStyle/>
          <a:p>
            <a:pPr>
              <a:spcBef>
                <a:spcPct val="0"/>
              </a:spcBef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-17002125" y="-11796713"/>
            <a:ext cx="22202775" cy="1248886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37891" name="Заметки 2"/>
          <p:cNvSpPr>
            <a:spLocks noGrp="1"/>
          </p:cNvSpPr>
          <p:nvPr>
            <p:ph type="body" sz="quarter" idx="1"/>
          </p:nvPr>
        </p:nvSpPr>
        <p:spPr>
          <a:xfrm>
            <a:off x="685800" y="4343400"/>
            <a:ext cx="5481638" cy="4110038"/>
          </a:xfrm>
          <a:ln/>
        </p:spPr>
        <p:txBody>
          <a:bodyPr lIns="0" tIns="0" rIns="0" bIns="0" anchor="ctr"/>
          <a:lstStyle/>
          <a:p>
            <a:pPr>
              <a:spcBef>
                <a:spcPct val="0"/>
              </a:spcBef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-4297363" y="304800"/>
            <a:ext cx="15879763" cy="4724400"/>
            <a:chOff x="-2030" y="192"/>
            <a:chExt cx="7502" cy="2976"/>
          </a:xfrm>
        </p:grpSpPr>
        <p:sp>
          <p:nvSpPr>
            <p:cNvPr id="8089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90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090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0" y="985838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90A4912B-A50E-42F9-B9C5-6EA411E4AFAE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8090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9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16F2F3B-ED93-450F-8348-B9672B6B2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E4121-6190-42E3-A756-47DE896F9831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EB808-DE60-4BD5-8E19-54A50710D0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0825" y="301625"/>
            <a:ext cx="2436813" cy="5640388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7213" y="301625"/>
            <a:ext cx="7161212" cy="5640388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BECFDB-9DCD-4182-BE0C-51B4AA69A454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A91506-A093-4157-B48B-ED63C13323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6C269F-D254-4809-8D48-DDC7C9056983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5C453-9997-4B2A-B645-A9F4AA2C78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BBAB93-B9D2-482A-887A-F6635CD130BA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DD0AB7-0FD8-434E-9146-F68A3B5218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7213" y="1827213"/>
            <a:ext cx="47990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78625" y="1827213"/>
            <a:ext cx="47990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A6E44-278F-46D9-9B7A-53D8B7DF8689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D14A5-7216-4F12-90CB-109C9EEEC7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B97BBC-74EB-4101-95EA-F3C1FC2DEC87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957D0-B2B0-4570-862A-249F881A68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45D376-D02B-470E-BAFC-56AC0CF3B6BD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AEF44-446B-4D8E-832C-120C9AC5FC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5CA61-D6CE-4B8A-A116-DAF7E56B4F07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64756-854B-4448-950F-3DBAD0F2EF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8D1CB-D26C-43C8-BABF-9C713F4939B5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F929C-02C8-4280-BAFF-71D0503A5E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774ABA-5665-4873-AA3C-4DD157DF8D60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F946E8-E030-4040-B7B7-9A72272E99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7987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987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87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98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7213" y="301625"/>
            <a:ext cx="9750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7213" y="1827213"/>
            <a:ext cx="97504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31A8DBB5-AEC2-41DD-99AD-0CEF81164868}" type="datetimeFigureOut">
              <a:rPr lang="ru-RU"/>
              <a:pPr/>
              <a:t>27.12.2015</a:t>
            </a:fld>
            <a:endParaRPr lang="ru-RU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98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393132C-DE29-4DC3-83E1-7DCDF04D887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lomatina@yandex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52463" y="1604963"/>
            <a:ext cx="10058400" cy="1646237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6F6F6F"/>
                </a:solidFill>
              </a:rPr>
              <a:t>Правила подготовки публичного выступления</a:t>
            </a:r>
            <a:endParaRPr lang="ru-RU" sz="4400" dirty="0">
              <a:solidFill>
                <a:srgbClr val="6F6F6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263775" y="4340225"/>
            <a:ext cx="8939213" cy="1465263"/>
          </a:xfrm>
        </p:spPr>
        <p:txBody>
          <a:bodyPr>
            <a:normAutofit/>
          </a:bodyPr>
          <a:lstStyle/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ru-RU" sz="1700" dirty="0" smtClean="0">
                <a:solidFill>
                  <a:schemeClr val="bg2"/>
                </a:solidFill>
              </a:rPr>
              <a:t>Ирина Витальевна Саломатина</a:t>
            </a:r>
            <a:endParaRPr lang="ru-RU" sz="1700" dirty="0">
              <a:solidFill>
                <a:schemeClr val="bg2"/>
              </a:solidFill>
            </a:endParaRP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chemeClr val="bg2"/>
                </a:solidFill>
                <a:hlinkClick r:id="rId2"/>
              </a:rPr>
              <a:t>isalomatina@yandex.ru</a:t>
            </a:r>
            <a:endParaRPr lang="ru-RU" sz="1700" dirty="0" smtClean="0">
              <a:solidFill>
                <a:schemeClr val="bg2"/>
              </a:solidFill>
            </a:endParaRPr>
          </a:p>
          <a:p>
            <a:pPr marL="0" indent="0" algn="r">
              <a:lnSpc>
                <a:spcPct val="80000"/>
              </a:lnSpc>
              <a:buNone/>
            </a:pPr>
            <a:r>
              <a:rPr lang="ru-RU" sz="1800" dirty="0" smtClean="0">
                <a:solidFill>
                  <a:schemeClr val="bg2"/>
                </a:solidFill>
                <a:latin typeface="Arial" charset="0"/>
              </a:rPr>
              <a:t>МБОУ СОШ № 61, г. Воронеж</a:t>
            </a:r>
          </a:p>
          <a:p>
            <a:pPr marL="0" indent="0" algn="r">
              <a:lnSpc>
                <a:spcPct val="80000"/>
              </a:lnSpc>
              <a:buFont typeface="Wingdings" pitchFamily="2" charset="2"/>
              <a:buNone/>
            </a:pPr>
            <a:endParaRPr lang="ru-RU" sz="1700" dirty="0">
              <a:solidFill>
                <a:schemeClr val="bg2"/>
              </a:solidFill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100" dirty="0">
              <a:solidFill>
                <a:schemeClr val="tx2"/>
              </a:solidFill>
              <a:latin typeface="Calibri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b="1">
                <a:solidFill>
                  <a:srgbClr val="6F6F6F"/>
                </a:solidFill>
              </a:rPr>
              <a:t>Варианты заключения</a:t>
            </a:r>
            <a:endParaRPr lang="ru-RU" b="1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 lIns="0" rIns="0">
            <a:normAutofit/>
          </a:bodyPr>
          <a:lstStyle/>
          <a:p>
            <a:r>
              <a:rPr lang="ru-RU" sz="2600" dirty="0" smtClean="0">
                <a:solidFill>
                  <a:srgbClr val="6F6F6F"/>
                </a:solidFill>
              </a:rPr>
              <a:t>Призыв</a:t>
            </a:r>
          </a:p>
          <a:p>
            <a:r>
              <a:rPr lang="ru-RU" sz="2600" dirty="0" smtClean="0">
                <a:solidFill>
                  <a:srgbClr val="6F6F6F"/>
                </a:solidFill>
                <a:latin typeface="Arial" charset="0"/>
              </a:rPr>
              <a:t>Цитирование</a:t>
            </a:r>
          </a:p>
          <a:p>
            <a:r>
              <a:rPr lang="ru-RU" sz="2600" dirty="0" smtClean="0">
                <a:solidFill>
                  <a:srgbClr val="6F6F6F"/>
                </a:solidFill>
                <a:latin typeface="Arial" charset="0"/>
              </a:rPr>
              <a:t>Вопрос</a:t>
            </a:r>
          </a:p>
          <a:p>
            <a:r>
              <a:rPr lang="ru-RU" sz="2600" dirty="0" smtClean="0">
                <a:solidFill>
                  <a:srgbClr val="6F6F6F"/>
                </a:solidFill>
              </a:rPr>
              <a:t>Пожелание </a:t>
            </a:r>
            <a:endParaRPr lang="ru-RU" sz="2600" dirty="0">
              <a:solidFill>
                <a:srgbClr val="6F6F6F"/>
              </a:solidFill>
            </a:endParaRPr>
          </a:p>
          <a:p>
            <a:r>
              <a:rPr lang="ru-RU" sz="2600" dirty="0" smtClean="0">
                <a:solidFill>
                  <a:srgbClr val="6F6F6F"/>
                </a:solidFill>
              </a:rPr>
              <a:t>Шутка</a:t>
            </a:r>
            <a:endParaRPr lang="ru-RU" sz="2600" dirty="0">
              <a:solidFill>
                <a:srgbClr val="6F6F6F"/>
              </a:solidFill>
            </a:endParaRPr>
          </a:p>
          <a:p>
            <a:r>
              <a:rPr lang="ru-RU" sz="2600" dirty="0" smtClean="0">
                <a:solidFill>
                  <a:srgbClr val="6F6F6F"/>
                </a:solidFill>
              </a:rPr>
              <a:t>Приглашение </a:t>
            </a:r>
            <a:r>
              <a:rPr lang="ru-RU" sz="2600" dirty="0">
                <a:solidFill>
                  <a:srgbClr val="6F6F6F"/>
                </a:solidFill>
              </a:rPr>
              <a:t>к диалогу /взаимодействию</a:t>
            </a:r>
            <a:endParaRPr lang="ru-RU" sz="2600" dirty="0"/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41842" y="2416856"/>
            <a:ext cx="10363200" cy="1500187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27213" y="428625"/>
            <a:ext cx="9750425" cy="777875"/>
          </a:xfrm>
        </p:spPr>
        <p:txBody>
          <a:bodyPr>
            <a:normAutofit/>
          </a:bodyPr>
          <a:lstStyle/>
          <a:p>
            <a:r>
              <a:rPr lang="ru-RU" sz="4000" b="1">
                <a:solidFill>
                  <a:srgbClr val="6F6F6F"/>
                </a:solidFill>
              </a:rPr>
              <a:t>Риторический канон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 lIns="0" rIns="0">
            <a:normAutofit/>
          </a:bodyPr>
          <a:lstStyle/>
          <a:p>
            <a:pPr>
              <a:lnSpc>
                <a:spcPct val="140000"/>
              </a:lnSpc>
            </a:pPr>
            <a:r>
              <a:rPr lang="ru-RU" sz="2800">
                <a:solidFill>
                  <a:srgbClr val="6F6F6F"/>
                </a:solidFill>
                <a:latin typeface="Arial" charset="0"/>
              </a:rPr>
              <a:t>Инвенция (изобретение)</a:t>
            </a:r>
          </a:p>
          <a:p>
            <a:pPr>
              <a:lnSpc>
                <a:spcPct val="140000"/>
              </a:lnSpc>
            </a:pPr>
            <a:r>
              <a:rPr lang="ru-RU" sz="2800">
                <a:solidFill>
                  <a:srgbClr val="6F6F6F"/>
                </a:solidFill>
                <a:latin typeface="Arial" charset="0"/>
              </a:rPr>
              <a:t>Диспозиция (расположение элементов)</a:t>
            </a:r>
          </a:p>
          <a:p>
            <a:pPr>
              <a:lnSpc>
                <a:spcPct val="140000"/>
              </a:lnSpc>
            </a:pPr>
            <a:r>
              <a:rPr lang="ru-RU" sz="2800">
                <a:solidFill>
                  <a:srgbClr val="6F6F6F"/>
                </a:solidFill>
                <a:latin typeface="Arial" charset="0"/>
              </a:rPr>
              <a:t>Элокуция (отбор языковых средств)</a:t>
            </a:r>
          </a:p>
          <a:p>
            <a:pPr>
              <a:lnSpc>
                <a:spcPct val="140000"/>
              </a:lnSpc>
            </a:pPr>
            <a:r>
              <a:rPr lang="ru-RU" sz="2800">
                <a:solidFill>
                  <a:srgbClr val="6F6F6F"/>
                </a:solidFill>
                <a:latin typeface="Arial" charset="0"/>
              </a:rPr>
              <a:t>Мемория (запоминание)</a:t>
            </a:r>
          </a:p>
          <a:p>
            <a:pPr>
              <a:lnSpc>
                <a:spcPct val="140000"/>
              </a:lnSpc>
            </a:pPr>
            <a:r>
              <a:rPr lang="ru-RU" sz="2800">
                <a:solidFill>
                  <a:srgbClr val="6F6F6F"/>
                </a:solidFill>
                <a:latin typeface="Arial" charset="0"/>
              </a:rPr>
              <a:t>Акция (представление сообщения, произнесение)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6F6F6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27213" y="301625"/>
            <a:ext cx="9742487" cy="1141413"/>
          </a:xfrm>
          <a:ln/>
        </p:spPr>
        <p:txBody>
          <a:bodyPr lIns="90000" tIns="46800" rIns="90000" bIns="46800"/>
          <a:lstStyle/>
          <a:p>
            <a:pPr>
              <a:buSzPct val="45000"/>
              <a:buFont typeface="StarSymbol"/>
              <a:buNone/>
            </a:pPr>
            <a:r>
              <a:rPr lang="ru-RU" sz="4000" b="1">
                <a:solidFill>
                  <a:schemeClr val="bg2"/>
                </a:solidFill>
                <a:latin typeface="Calibri" pitchFamily="34" charset="0"/>
              </a:rPr>
              <a:t>Требования к выступлению</a:t>
            </a:r>
          </a:p>
        </p:txBody>
      </p:sp>
      <p:sp>
        <p:nvSpPr>
          <p:cNvPr id="34819" name="Текст 2"/>
          <p:cNvSpPr>
            <a:spLocks noGrp="1"/>
          </p:cNvSpPr>
          <p:nvPr>
            <p:ph type="body" idx="4294967295"/>
          </p:nvPr>
        </p:nvSpPr>
        <p:spPr>
          <a:xfrm>
            <a:off x="2262188" y="2046288"/>
            <a:ext cx="8931275" cy="3654425"/>
          </a:xfrm>
          <a:ln/>
        </p:spPr>
        <p:txBody>
          <a:bodyPr lIns="0" tIns="46800" rIns="0" bIns="46800"/>
          <a:lstStyle/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 smtClean="0">
                <a:solidFill>
                  <a:schemeClr val="bg2"/>
                </a:solidFill>
                <a:ea typeface="Microsoft YaHei"/>
                <a:cs typeface="Microsoft YaHei"/>
              </a:rPr>
              <a:t>Решительное начало и решительное завершение выступления</a:t>
            </a:r>
            <a:endParaRPr lang="ru-RU" sz="2400" dirty="0">
              <a:solidFill>
                <a:schemeClr val="bg2"/>
              </a:solidFill>
              <a:ea typeface="Microsoft YaHei"/>
              <a:cs typeface="Microsoft YaHei"/>
            </a:endParaRP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>
                <a:solidFill>
                  <a:schemeClr val="bg2"/>
                </a:solidFill>
                <a:ea typeface="Microsoft YaHei"/>
                <a:cs typeface="Microsoft YaHei"/>
              </a:rPr>
              <a:t>Актуальность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>
                <a:solidFill>
                  <a:schemeClr val="bg2"/>
                </a:solidFill>
                <a:ea typeface="Microsoft YaHei"/>
                <a:cs typeface="Microsoft YaHei"/>
              </a:rPr>
              <a:t>Драматизм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 smtClean="0">
                <a:solidFill>
                  <a:schemeClr val="bg2"/>
                </a:solidFill>
                <a:ea typeface="Microsoft YaHei"/>
                <a:cs typeface="Microsoft YaHei"/>
              </a:rPr>
              <a:t>Демонстрация эмоций</a:t>
            </a:r>
            <a:endParaRPr lang="ru-RU" sz="2400" dirty="0">
              <a:solidFill>
                <a:schemeClr val="bg2"/>
              </a:solidFill>
              <a:ea typeface="Microsoft YaHei"/>
              <a:cs typeface="Microsoft YaHei"/>
            </a:endParaRP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>
                <a:solidFill>
                  <a:schemeClr val="bg2"/>
                </a:solidFill>
                <a:ea typeface="Microsoft YaHei"/>
                <a:cs typeface="Microsoft YaHei"/>
              </a:rPr>
              <a:t>Краткость, соблюдение регламента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>
                <a:solidFill>
                  <a:schemeClr val="bg2"/>
                </a:solidFill>
                <a:ea typeface="Microsoft YaHei"/>
                <a:cs typeface="Microsoft YaHei"/>
              </a:rPr>
              <a:t>Оригинальность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 err="1">
                <a:solidFill>
                  <a:schemeClr val="bg2"/>
                </a:solidFill>
                <a:ea typeface="Microsoft YaHei"/>
                <a:cs typeface="Microsoft YaHei"/>
              </a:rPr>
              <a:t>Сюжетность</a:t>
            </a:r>
            <a:endParaRPr lang="ru-RU" sz="2400" dirty="0">
              <a:solidFill>
                <a:schemeClr val="bg2"/>
              </a:solidFill>
              <a:ea typeface="Microsoft YaHei"/>
              <a:cs typeface="Microsoft YaHei"/>
            </a:endParaRP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400" dirty="0">
                <a:solidFill>
                  <a:schemeClr val="bg2"/>
                </a:solidFill>
                <a:ea typeface="Microsoft YaHei"/>
                <a:cs typeface="Microsoft YaHei"/>
              </a:rPr>
              <a:t>Правильно организованное невербальное поведение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27213" y="301625"/>
            <a:ext cx="9742487" cy="1141413"/>
          </a:xfrm>
          <a:ln/>
        </p:spPr>
        <p:txBody>
          <a:bodyPr lIns="90000" tIns="46800" rIns="90000" bIns="46800"/>
          <a:lstStyle/>
          <a:p>
            <a:pPr>
              <a:buSzPct val="45000"/>
              <a:buFont typeface="StarSymbol"/>
              <a:buNone/>
            </a:pPr>
            <a:r>
              <a:rPr lang="ru-RU" sz="4000" b="1">
                <a:solidFill>
                  <a:schemeClr val="bg2"/>
                </a:solidFill>
                <a:latin typeface="Calibri" pitchFamily="34" charset="0"/>
              </a:rPr>
              <a:t>Требования к выступлению</a:t>
            </a:r>
          </a:p>
        </p:txBody>
      </p:sp>
      <p:sp>
        <p:nvSpPr>
          <p:cNvPr id="36867" name="Текст 2"/>
          <p:cNvSpPr>
            <a:spLocks noGrp="1"/>
          </p:cNvSpPr>
          <p:nvPr>
            <p:ph type="body" idx="4294967295"/>
          </p:nvPr>
        </p:nvSpPr>
        <p:spPr>
          <a:xfrm>
            <a:off x="2262188" y="2046288"/>
            <a:ext cx="8931275" cy="3654425"/>
          </a:xfrm>
          <a:ln/>
        </p:spPr>
        <p:txBody>
          <a:bodyPr lIns="0" tIns="46800" rIns="0" bIns="46800"/>
          <a:lstStyle/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700" dirty="0">
                <a:solidFill>
                  <a:schemeClr val="bg2"/>
                </a:solidFill>
                <a:ea typeface="Microsoft YaHei"/>
                <a:cs typeface="Microsoft YaHei"/>
              </a:rPr>
              <a:t>Диалогичность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700" dirty="0">
                <a:solidFill>
                  <a:schemeClr val="bg2"/>
                </a:solidFill>
                <a:ea typeface="Microsoft YaHei"/>
                <a:cs typeface="Microsoft YaHei"/>
              </a:rPr>
              <a:t>Использование наглядных примеров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700" dirty="0">
                <a:solidFill>
                  <a:schemeClr val="bg2"/>
                </a:solidFill>
                <a:ea typeface="Microsoft YaHei"/>
                <a:cs typeface="Microsoft YaHei"/>
              </a:rPr>
              <a:t>Разговорность стиля, простота языка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700" dirty="0">
                <a:solidFill>
                  <a:schemeClr val="bg2"/>
                </a:solidFill>
                <a:ea typeface="Microsoft YaHei"/>
                <a:cs typeface="Microsoft YaHei"/>
              </a:rPr>
              <a:t>Доступность, понятность</a:t>
            </a: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700" dirty="0" smtClean="0">
                <a:solidFill>
                  <a:schemeClr val="bg2"/>
                </a:solidFill>
                <a:ea typeface="Microsoft YaHei"/>
                <a:cs typeface="Microsoft YaHei"/>
              </a:rPr>
              <a:t>Использование средств установления и поддержания контакта с аудиторией</a:t>
            </a:r>
            <a:endParaRPr lang="ru-RU" sz="2700" dirty="0">
              <a:solidFill>
                <a:schemeClr val="bg2"/>
              </a:solidFill>
              <a:ea typeface="Microsoft YaHei"/>
              <a:cs typeface="Microsoft YaHei"/>
            </a:endParaRPr>
          </a:p>
          <a:p>
            <a:pPr marL="0" indent="0" hangingPunct="0">
              <a:spcBef>
                <a:spcPts val="700"/>
              </a:spcBef>
              <a:buSzPct val="45000"/>
              <a:buFontTx/>
              <a:buChar char="o"/>
            </a:pPr>
            <a:r>
              <a:rPr lang="ru-RU" sz="2700" dirty="0">
                <a:solidFill>
                  <a:schemeClr val="bg2"/>
                </a:solidFill>
                <a:ea typeface="Microsoft YaHei"/>
                <a:cs typeface="Microsoft YaHei"/>
              </a:rPr>
              <a:t>Понятность главной мысли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27213" y="301625"/>
            <a:ext cx="9750425" cy="895350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6F6F6F"/>
                </a:solidFill>
              </a:rPr>
              <a:t>Варианты вступления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96963" y="1736725"/>
            <a:ext cx="10058400" cy="4576763"/>
          </a:xfrm>
        </p:spPr>
        <p:txBody>
          <a:bodyPr lIns="0" rIns="0">
            <a:normAutofit lnSpcReduction="10000"/>
          </a:bodyPr>
          <a:lstStyle/>
          <a:p>
            <a:r>
              <a:rPr lang="ru-RU" sz="2600" dirty="0">
                <a:solidFill>
                  <a:srgbClr val="6F6F6F"/>
                </a:solidFill>
              </a:rPr>
              <a:t>Апелляция к информационному поводу</a:t>
            </a:r>
          </a:p>
          <a:p>
            <a:r>
              <a:rPr lang="ru-RU" sz="2600" dirty="0">
                <a:solidFill>
                  <a:srgbClr val="6F6F6F"/>
                </a:solidFill>
              </a:rPr>
              <a:t>Слово о времени и месте выступления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Актуализация потребностей аудитории</a:t>
            </a:r>
          </a:p>
          <a:p>
            <a:r>
              <a:rPr lang="ru-RU" sz="2600" dirty="0" smtClean="0">
                <a:solidFill>
                  <a:srgbClr val="6F6F6F"/>
                </a:solidFill>
              </a:rPr>
              <a:t>Ссылка </a:t>
            </a:r>
            <a:r>
              <a:rPr lang="ru-RU" sz="2600" dirty="0">
                <a:solidFill>
                  <a:srgbClr val="6F6F6F"/>
                </a:solidFill>
              </a:rPr>
              <a:t>на предыдущие выступления/постановка выступления в контекст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Апелляция к поиску тезиса</a:t>
            </a:r>
          </a:p>
          <a:p>
            <a:r>
              <a:rPr lang="ru-RU" sz="2600" dirty="0">
                <a:solidFill>
                  <a:srgbClr val="6F6F6F"/>
                </a:solidFill>
              </a:rPr>
              <a:t>Шутка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Проблемный вопрос / Драматичное начало</a:t>
            </a:r>
          </a:p>
          <a:p>
            <a:r>
              <a:rPr lang="ru-RU" sz="2600" dirty="0" smtClean="0">
                <a:solidFill>
                  <a:srgbClr val="6F6F6F"/>
                </a:solidFill>
              </a:rPr>
              <a:t>История из жизни/ литературный пример /исторический эпизод</a:t>
            </a:r>
          </a:p>
          <a:p>
            <a:endParaRPr lang="ru-RU" sz="2600" dirty="0">
              <a:solidFill>
                <a:srgbClr val="6F6F6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27213" y="301625"/>
            <a:ext cx="9750425" cy="914400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6F6F6F"/>
                </a:solidFill>
              </a:rPr>
              <a:t>Варианты вступления</a:t>
            </a:r>
            <a:endParaRPr lang="ru-RU" b="1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 lIns="0" rIns="0">
            <a:normAutofit/>
          </a:bodyPr>
          <a:lstStyle/>
          <a:p>
            <a:r>
              <a:rPr lang="ru-RU" sz="2600" dirty="0">
                <a:solidFill>
                  <a:srgbClr val="6F6F6F"/>
                </a:solidFill>
              </a:rPr>
              <a:t>Апелляция к своим эмоциям /к эмоциям аудитории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Изложение целей и </a:t>
            </a:r>
            <a:r>
              <a:rPr lang="ru-RU" sz="2600" dirty="0" smtClean="0">
                <a:solidFill>
                  <a:srgbClr val="6F6F6F"/>
                </a:solidFill>
              </a:rPr>
              <a:t>задач выступления</a:t>
            </a:r>
            <a:endParaRPr lang="ru-RU" sz="2600" dirty="0">
              <a:solidFill>
                <a:srgbClr val="6F6F6F"/>
              </a:solidFill>
            </a:endParaRPr>
          </a:p>
          <a:p>
            <a:r>
              <a:rPr lang="ru-RU" sz="2600" dirty="0">
                <a:solidFill>
                  <a:srgbClr val="6F6F6F"/>
                </a:solidFill>
              </a:rPr>
              <a:t>Цитирование</a:t>
            </a:r>
          </a:p>
          <a:p>
            <a:r>
              <a:rPr lang="ru-RU" sz="2600" dirty="0">
                <a:solidFill>
                  <a:srgbClr val="6F6F6F"/>
                </a:solidFill>
              </a:rPr>
              <a:t>Риторический вопрос / риторическое восклицание</a:t>
            </a:r>
          </a:p>
          <a:p>
            <a:r>
              <a:rPr lang="ru-RU" sz="2600" dirty="0">
                <a:solidFill>
                  <a:srgbClr val="6F6F6F"/>
                </a:solidFill>
              </a:rPr>
              <a:t>Ссылка на СМИ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Призыв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Использование наглядности</a:t>
            </a:r>
          </a:p>
          <a:p>
            <a:r>
              <a:rPr lang="ru-RU" sz="2600" dirty="0">
                <a:solidFill>
                  <a:srgbClr val="6F6F6F"/>
                </a:solidFill>
              </a:rPr>
              <a:t>Вопрос к аудитории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F6F6F"/>
                </a:solidFill>
              </a:rPr>
              <a:t>Основная часть. </a:t>
            </a:r>
            <a:br>
              <a:rPr lang="ru-RU" b="1" dirty="0">
                <a:solidFill>
                  <a:srgbClr val="6F6F6F"/>
                </a:solidFill>
              </a:rPr>
            </a:br>
            <a:r>
              <a:rPr lang="ru-RU" b="1" dirty="0">
                <a:solidFill>
                  <a:srgbClr val="6F6F6F"/>
                </a:solidFill>
              </a:rPr>
              <a:t>Способы активизации внимания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96963" y="1846263"/>
            <a:ext cx="10058400" cy="4456112"/>
          </a:xfrm>
        </p:spPr>
        <p:txBody>
          <a:bodyPr lIns="0" rIns="0">
            <a:normAutofit/>
          </a:bodyPr>
          <a:lstStyle/>
          <a:p>
            <a:r>
              <a:rPr lang="ru-RU" sz="2800" dirty="0" smtClean="0">
                <a:solidFill>
                  <a:srgbClr val="6F6F6F"/>
                </a:solidFill>
              </a:rPr>
              <a:t>Перечисление</a:t>
            </a:r>
            <a:endParaRPr lang="ru-RU" sz="2800" dirty="0">
              <a:solidFill>
                <a:srgbClr val="6F6F6F"/>
              </a:solidFill>
            </a:endParaRPr>
          </a:p>
          <a:p>
            <a:r>
              <a:rPr lang="ru-RU" sz="2800" dirty="0" smtClean="0">
                <a:solidFill>
                  <a:srgbClr val="6F6F6F"/>
                </a:solidFill>
              </a:rPr>
              <a:t>Использование </a:t>
            </a:r>
            <a:r>
              <a:rPr lang="ru-RU" sz="2800" dirty="0">
                <a:solidFill>
                  <a:srgbClr val="6F6F6F"/>
                </a:solidFill>
              </a:rPr>
              <a:t>наглядности</a:t>
            </a:r>
          </a:p>
          <a:p>
            <a:r>
              <a:rPr lang="ru-RU" sz="2800" dirty="0">
                <a:solidFill>
                  <a:srgbClr val="6F6F6F"/>
                </a:solidFill>
              </a:rPr>
              <a:t>Приведение аналогий</a:t>
            </a:r>
          </a:p>
          <a:p>
            <a:r>
              <a:rPr lang="ru-RU" sz="2800" dirty="0">
                <a:solidFill>
                  <a:srgbClr val="6F6F6F"/>
                </a:solidFill>
              </a:rPr>
              <a:t>Обращения к аудитории</a:t>
            </a:r>
          </a:p>
          <a:p>
            <a:r>
              <a:rPr lang="ru-RU" sz="2800" dirty="0">
                <a:solidFill>
                  <a:srgbClr val="6F6F6F"/>
                </a:solidFill>
              </a:rPr>
              <a:t>Риторические вопросы</a:t>
            </a:r>
          </a:p>
          <a:p>
            <a:r>
              <a:rPr lang="ru-RU" sz="2800" dirty="0" smtClean="0">
                <a:solidFill>
                  <a:srgbClr val="6F6F6F"/>
                </a:solidFill>
              </a:rPr>
              <a:t>История из жизни/ литературный пример /исторический эпизод</a:t>
            </a:r>
            <a:endParaRPr lang="ru-RU" sz="2800" dirty="0">
              <a:solidFill>
                <a:srgbClr val="6F6F6F"/>
              </a:solidFill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solidFill>
                  <a:srgbClr val="6F6F6F"/>
                </a:solidFill>
              </a:rPr>
              <a:t>Основная часть. </a:t>
            </a:r>
            <a:br>
              <a:rPr lang="ru-RU">
                <a:solidFill>
                  <a:srgbClr val="6F6F6F"/>
                </a:solidFill>
              </a:rPr>
            </a:br>
            <a:r>
              <a:rPr lang="ru-RU">
                <a:solidFill>
                  <a:srgbClr val="6F6F6F"/>
                </a:solidFill>
              </a:rPr>
              <a:t>Способы активизации внимания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096963" y="1846263"/>
            <a:ext cx="10058400" cy="4521200"/>
          </a:xfrm>
        </p:spPr>
        <p:txBody>
          <a:bodyPr lIns="0" rIns="0">
            <a:normAutofit/>
          </a:bodyPr>
          <a:lstStyle/>
          <a:p>
            <a:r>
              <a:rPr lang="ru-RU" sz="2800" dirty="0">
                <a:solidFill>
                  <a:srgbClr val="6F6F6F"/>
                </a:solidFill>
              </a:rPr>
              <a:t>Шутка</a:t>
            </a:r>
          </a:p>
          <a:p>
            <a:r>
              <a:rPr lang="ru-RU" sz="2800" dirty="0">
                <a:solidFill>
                  <a:srgbClr val="6F6F6F"/>
                </a:solidFill>
              </a:rPr>
              <a:t>Повышение громкости, </a:t>
            </a:r>
            <a:r>
              <a:rPr lang="ru-RU" sz="2800" dirty="0" smtClean="0">
                <a:solidFill>
                  <a:srgbClr val="6F6F6F"/>
                </a:solidFill>
              </a:rPr>
              <a:t>эмоциональности речи</a:t>
            </a:r>
            <a:endParaRPr lang="ru-RU" sz="2800" dirty="0">
              <a:solidFill>
                <a:srgbClr val="6F6F6F"/>
              </a:solidFill>
            </a:endParaRPr>
          </a:p>
          <a:p>
            <a:r>
              <a:rPr lang="ru-RU" sz="2800" dirty="0" smtClean="0">
                <a:solidFill>
                  <a:srgbClr val="6F6F6F"/>
                </a:solidFill>
              </a:rPr>
              <a:t>Интонационное разнообразие речи</a:t>
            </a:r>
            <a:endParaRPr lang="ru-RU" sz="2800" dirty="0">
              <a:solidFill>
                <a:srgbClr val="6F6F6F"/>
              </a:solidFill>
            </a:endParaRPr>
          </a:p>
          <a:p>
            <a:r>
              <a:rPr lang="ru-RU" sz="2800" dirty="0" smtClean="0">
                <a:solidFill>
                  <a:srgbClr val="6F6F6F"/>
                </a:solidFill>
              </a:rPr>
              <a:t>Смысловые повторы</a:t>
            </a:r>
            <a:endParaRPr lang="ru-RU" sz="2800" dirty="0">
              <a:solidFill>
                <a:srgbClr val="6F6F6F"/>
              </a:solidFill>
            </a:endParaRPr>
          </a:p>
          <a:p>
            <a:r>
              <a:rPr lang="ru-RU" sz="2800" dirty="0">
                <a:solidFill>
                  <a:srgbClr val="6F6F6F"/>
                </a:solidFill>
              </a:rPr>
              <a:t>Риторические тропы и фигуры</a:t>
            </a:r>
          </a:p>
          <a:p>
            <a:r>
              <a:rPr lang="ru-RU" sz="2800" dirty="0">
                <a:solidFill>
                  <a:srgbClr val="6F6F6F"/>
                </a:solidFill>
              </a:rPr>
              <a:t>Обозначение перехода от одной структурной части к другой</a:t>
            </a:r>
          </a:p>
          <a:p>
            <a:r>
              <a:rPr lang="ru-RU" sz="2800" dirty="0" smtClean="0">
                <a:solidFill>
                  <a:srgbClr val="6F6F6F"/>
                </a:solidFill>
              </a:rPr>
              <a:t>Движение оратора по аудитории</a:t>
            </a:r>
            <a:endParaRPr lang="ru-RU" sz="2800" dirty="0">
              <a:solidFill>
                <a:srgbClr val="6F6F6F"/>
              </a:solidFill>
            </a:endParaRPr>
          </a:p>
          <a:p>
            <a:pPr>
              <a:lnSpc>
                <a:spcPct val="70000"/>
              </a:lnSpc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96963" y="0"/>
            <a:ext cx="10058400" cy="145097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6F6F6F"/>
                </a:solidFill>
              </a:rPr>
              <a:t>Варианты заключения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 lIns="0" rIns="0">
            <a:normAutofit/>
          </a:bodyPr>
          <a:lstStyle/>
          <a:p>
            <a:r>
              <a:rPr lang="ru-RU" sz="2600" dirty="0">
                <a:solidFill>
                  <a:srgbClr val="6F6F6F"/>
                </a:solidFill>
                <a:latin typeface="Arial" charset="0"/>
              </a:rPr>
              <a:t>Краткий вывод</a:t>
            </a:r>
          </a:p>
          <a:p>
            <a:r>
              <a:rPr lang="ru-RU" sz="2600" dirty="0">
                <a:solidFill>
                  <a:srgbClr val="6F6F6F"/>
                </a:solidFill>
                <a:latin typeface="Arial" charset="0"/>
              </a:rPr>
              <a:t>Вывод с перечислением</a:t>
            </a:r>
          </a:p>
          <a:p>
            <a:r>
              <a:rPr lang="ru-RU" sz="2600" dirty="0">
                <a:solidFill>
                  <a:srgbClr val="6F6F6F"/>
                </a:solidFill>
                <a:latin typeface="Arial" charset="0"/>
              </a:rPr>
              <a:t>Благодарность (краткая или развернутая)</a:t>
            </a:r>
          </a:p>
          <a:p>
            <a:r>
              <a:rPr lang="ru-RU" sz="2600" dirty="0">
                <a:solidFill>
                  <a:srgbClr val="6F6F6F"/>
                </a:solidFill>
                <a:latin typeface="Arial" charset="0"/>
              </a:rPr>
              <a:t>Вопрос</a:t>
            </a:r>
          </a:p>
          <a:p>
            <a:r>
              <a:rPr lang="ru-RU" sz="2600" dirty="0" smtClean="0">
                <a:solidFill>
                  <a:srgbClr val="6F6F6F"/>
                </a:solidFill>
                <a:latin typeface="Arial" charset="0"/>
              </a:rPr>
              <a:t>Обозначение </a:t>
            </a:r>
            <a:r>
              <a:rPr lang="ru-RU" sz="2600" dirty="0">
                <a:solidFill>
                  <a:srgbClr val="6F6F6F"/>
                </a:solidFill>
                <a:latin typeface="Arial" charset="0"/>
              </a:rPr>
              <a:t>возможностей практической реализации </a:t>
            </a:r>
            <a:r>
              <a:rPr lang="ru-RU" sz="2600" smtClean="0">
                <a:solidFill>
                  <a:srgbClr val="6F6F6F"/>
                </a:solidFill>
                <a:latin typeface="Arial" charset="0"/>
              </a:rPr>
              <a:t>представленной информации</a:t>
            </a:r>
            <a:endParaRPr lang="ru-RU" sz="2600" dirty="0">
              <a:solidFill>
                <a:srgbClr val="6F6F6F"/>
              </a:solidFill>
              <a:latin typeface="Arial" charset="0"/>
            </a:endParaRPr>
          </a:p>
          <a:p>
            <a:r>
              <a:rPr lang="ru-RU" sz="2600" dirty="0">
                <a:solidFill>
                  <a:srgbClr val="6F6F6F"/>
                </a:solidFill>
                <a:latin typeface="Arial" charset="0"/>
              </a:rPr>
              <a:t>Акцентирование внимание на пользе сообщенной </a:t>
            </a:r>
            <a:r>
              <a:rPr lang="ru-RU" sz="2600" dirty="0" smtClean="0">
                <a:solidFill>
                  <a:srgbClr val="6F6F6F"/>
                </a:solidFill>
                <a:latin typeface="Arial" charset="0"/>
              </a:rPr>
              <a:t>информации</a:t>
            </a:r>
            <a:endParaRPr lang="ru-RU" sz="2600" dirty="0">
              <a:solidFill>
                <a:srgbClr val="6F6F6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167</TotalTime>
  <Words>258</Words>
  <Application>Microsoft Office PowerPoint</Application>
  <PresentationFormat>Произвольный</PresentationFormat>
  <Paragraphs>74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Затмение</vt:lpstr>
      <vt:lpstr>Правила подготовки публичного выступления</vt:lpstr>
      <vt:lpstr>Риторический канон</vt:lpstr>
      <vt:lpstr>Требования к выступлению</vt:lpstr>
      <vt:lpstr>Требования к выступлению</vt:lpstr>
      <vt:lpstr>Варианты вступления</vt:lpstr>
      <vt:lpstr>Варианты вступления</vt:lpstr>
      <vt:lpstr>Основная часть.  Способы активизации внимания</vt:lpstr>
      <vt:lpstr>Основная часть.  Способы активизации внимания</vt:lpstr>
      <vt:lpstr>Варианты заключения</vt:lpstr>
      <vt:lpstr>Варианты заключения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публичного выступления</dc:title>
  <dc:creator>Мария Саломатина</dc:creator>
  <cp:lastModifiedBy>Admin</cp:lastModifiedBy>
  <cp:revision>66</cp:revision>
  <dcterms:created xsi:type="dcterms:W3CDTF">2014-12-04T17:07:51Z</dcterms:created>
  <dcterms:modified xsi:type="dcterms:W3CDTF">2015-12-27T11:41:48Z</dcterms:modified>
</cp:coreProperties>
</file>