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2" r:id="rId3"/>
    <p:sldId id="274" r:id="rId4"/>
    <p:sldId id="258" r:id="rId5"/>
    <p:sldId id="259" r:id="rId6"/>
    <p:sldId id="260" r:id="rId7"/>
    <p:sldId id="261" r:id="rId8"/>
    <p:sldId id="273" r:id="rId9"/>
    <p:sldId id="264" r:id="rId10"/>
    <p:sldId id="269" r:id="rId11"/>
    <p:sldId id="267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1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6F3-96CA-4ECD-B5C4-317A2F0DDFE1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6CC-3D66-4FD5-9640-33823820D4B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6F3-96CA-4ECD-B5C4-317A2F0DDFE1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6CC-3D66-4FD5-9640-33823820D4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6F3-96CA-4ECD-B5C4-317A2F0DDFE1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6CC-3D66-4FD5-9640-33823820D4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6F3-96CA-4ECD-B5C4-317A2F0DDFE1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6CC-3D66-4FD5-9640-33823820D4B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6F3-96CA-4ECD-B5C4-317A2F0DDFE1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6CC-3D66-4FD5-9640-33823820D4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6F3-96CA-4ECD-B5C4-317A2F0DDFE1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6CC-3D66-4FD5-9640-33823820D4B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6F3-96CA-4ECD-B5C4-317A2F0DDFE1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6CC-3D66-4FD5-9640-33823820D4B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6F3-96CA-4ECD-B5C4-317A2F0DDFE1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6CC-3D66-4FD5-9640-33823820D4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6F3-96CA-4ECD-B5C4-317A2F0DDFE1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6CC-3D66-4FD5-9640-33823820D4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6F3-96CA-4ECD-B5C4-317A2F0DDFE1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6CC-3D66-4FD5-9640-33823820D4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6F3-96CA-4ECD-B5C4-317A2F0DDFE1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6CC-3D66-4FD5-9640-33823820D4B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1BF6F3-96CA-4ECD-B5C4-317A2F0DDFE1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4BA6CC-3D66-4FD5-9640-33823820D4B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ruwiki/1573409" TargetMode="External"/><Relationship Id="rId2" Type="http://schemas.openxmlformats.org/officeDocument/2006/relationships/hyperlink" Target="http://dic.academic.ru/dic.nsf/ruwiki/1208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ic.academic.ru/dic.nsf/ruwiki/492981" TargetMode="External"/><Relationship Id="rId4" Type="http://schemas.openxmlformats.org/officeDocument/2006/relationships/hyperlink" Target="http://dic.academic.ru/dic.nsf/ruwiki/94966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gov.cap.ru/laws.aspx?gov_id=12&amp;id=189714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archives21.ru/home/989/pics/galereya_pamyati/narspi/1958_ioshkar_ola_1000.jpg" TargetMode="External"/><Relationship Id="rId7" Type="http://schemas.openxmlformats.org/officeDocument/2006/relationships/image" Target="../media/image10.jpeg"/><Relationship Id="rId12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3.jpeg"/><Relationship Id="rId5" Type="http://schemas.openxmlformats.org/officeDocument/2006/relationships/hyperlink" Target="http://www.archives21.ru/home/989/pics/galereya_pamyati/narspi/1958_1000.jpg" TargetMode="External"/><Relationship Id="rId10" Type="http://schemas.openxmlformats.org/officeDocument/2006/relationships/hyperlink" Target="http://www.archives21.ru/home/989/pics/galereya_pamyati/narspi/1977_1000.jpg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404664"/>
            <a:ext cx="66967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    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КОНСТАНТИН ВАСИЛЬЕВИЧ ИВАНОВ </a:t>
            </a:r>
            <a:r>
              <a:rPr lang="en-US" sz="2800" b="1" i="1" dirty="0" smtClean="0">
                <a:solidFill>
                  <a:srgbClr val="C00000"/>
                </a:solidFill>
                <a:latin typeface="+mj-lt"/>
              </a:rPr>
              <a:t>–</a:t>
            </a:r>
            <a:r>
              <a:rPr lang="ru-RU" sz="2800" b="1" i="1" dirty="0" smtClean="0">
                <a:solidFill>
                  <a:srgbClr val="0070C0"/>
                </a:solidFill>
              </a:rPr>
              <a:t>автор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</a:rPr>
              <a:t>бессмертной </a:t>
            </a:r>
            <a:r>
              <a:rPr lang="ru-RU" sz="2800" b="1" i="1" dirty="0">
                <a:solidFill>
                  <a:srgbClr val="0070C0"/>
                </a:solidFill>
              </a:rPr>
              <a:t>поэмы «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Нарспи</a:t>
            </a:r>
            <a:r>
              <a:rPr lang="ru-RU" sz="2800" b="1" i="1" dirty="0" smtClean="0">
                <a:solidFill>
                  <a:srgbClr val="0070C0"/>
                </a:solidFill>
              </a:rPr>
              <a:t>»  </a:t>
            </a:r>
          </a:p>
          <a:p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</a:rPr>
              <a:t>     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6" name="Picture 4" descr="http://www.nbchr.ru/virt_ivanov/images/life04_00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1" y="1628800"/>
            <a:ext cx="360039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56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8616" y="404664"/>
            <a:ext cx="5178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Театральные постановки поэмы «НАРСПИ»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3936" y="2132856"/>
            <a:ext cx="769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rgbClr val="C00000"/>
              </a:solidFill>
            </a:endParaRPr>
          </a:p>
          <a:p>
            <a:r>
              <a:rPr lang="ru-RU" b="1" i="1" dirty="0" smtClean="0">
                <a:solidFill>
                  <a:srgbClr val="C00000"/>
                </a:solidFill>
              </a:rPr>
              <a:t>Опера «</a:t>
            </a:r>
            <a:r>
              <a:rPr lang="ru-RU" b="1" i="1" dirty="0" err="1" smtClean="0">
                <a:solidFill>
                  <a:srgbClr val="C00000"/>
                </a:solidFill>
              </a:rPr>
              <a:t>Нарспи</a:t>
            </a:r>
            <a:r>
              <a:rPr lang="ru-RU" b="1" i="1" dirty="0" smtClean="0">
                <a:solidFill>
                  <a:srgbClr val="C00000"/>
                </a:solidFill>
              </a:rPr>
              <a:t>»</a:t>
            </a:r>
          </a:p>
          <a:p>
            <a:r>
              <a:rPr lang="ru-RU" b="1" i="1" dirty="0" smtClean="0"/>
              <a:t>«</a:t>
            </a:r>
            <a:r>
              <a:rPr lang="ru-RU" b="1" i="1" dirty="0" err="1" smtClean="0"/>
              <a:t>Нарспи</a:t>
            </a:r>
            <a:r>
              <a:rPr lang="ru-RU" b="1" i="1" dirty="0" smtClean="0"/>
              <a:t>» является притягательна не только для драматургов, она интересовала многих композиторов, к сюжету поэмы в своём творчестве обращались ленинградские композиторы Иосиф </a:t>
            </a:r>
            <a:r>
              <a:rPr lang="ru-RU" b="1" i="1" dirty="0" err="1" smtClean="0"/>
              <a:t>Пустыльник</a:t>
            </a:r>
            <a:r>
              <a:rPr lang="ru-RU" b="1" i="1" dirty="0" smtClean="0"/>
              <a:t> (авторы либретто </a:t>
            </a:r>
            <a:r>
              <a:rPr lang="ru-RU" b="1" i="1" dirty="0" err="1" smtClean="0"/>
              <a:t>Иоаким</a:t>
            </a:r>
            <a:r>
              <a:rPr lang="ru-RU" b="1" i="1" dirty="0" smtClean="0"/>
              <a:t> Максимов-</a:t>
            </a:r>
            <a:r>
              <a:rPr lang="ru-RU" b="1" i="1" dirty="0" err="1" smtClean="0"/>
              <a:t>Кошкинский</a:t>
            </a:r>
            <a:r>
              <a:rPr lang="ru-RU" b="1" i="1" dirty="0" smtClean="0"/>
              <a:t> и Пётр Градов) и Владимир Иванишин в </a:t>
            </a:r>
            <a:r>
              <a:rPr lang="ru-RU" b="1" i="1" dirty="0" smtClean="0">
                <a:hlinkClick r:id="rId2"/>
              </a:rPr>
              <a:t>1940 году</a:t>
            </a:r>
            <a:r>
              <a:rPr lang="ru-RU" b="1" i="1" dirty="0" smtClean="0"/>
              <a:t> (автор либретто </a:t>
            </a:r>
            <a:r>
              <a:rPr lang="ru-RU" b="1" i="1" dirty="0" err="1" smtClean="0"/>
              <a:t>Педер</a:t>
            </a:r>
            <a:r>
              <a:rPr lang="ru-RU" b="1" i="1" dirty="0" smtClean="0"/>
              <a:t> </a:t>
            </a:r>
            <a:r>
              <a:rPr lang="ru-RU" b="1" i="1" dirty="0" err="1" smtClean="0"/>
              <a:t>Хузангай</a:t>
            </a:r>
            <a:r>
              <a:rPr lang="ru-RU" b="1" i="1" dirty="0" smtClean="0"/>
              <a:t>), Григорий </a:t>
            </a:r>
            <a:r>
              <a:rPr lang="ru-RU" b="1" i="1" dirty="0" err="1" smtClean="0"/>
              <a:t>Хирбю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7114" y="4437112"/>
            <a:ext cx="72132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Мюзикл «</a:t>
            </a:r>
            <a:r>
              <a:rPr lang="ru-RU" b="1" i="1" dirty="0" err="1" smtClean="0">
                <a:solidFill>
                  <a:srgbClr val="C00000"/>
                </a:solidFill>
              </a:rPr>
              <a:t>Нарспи</a:t>
            </a:r>
            <a:r>
              <a:rPr lang="ru-RU" b="1" i="1" dirty="0" smtClean="0">
                <a:solidFill>
                  <a:srgbClr val="C00000"/>
                </a:solidFill>
              </a:rPr>
              <a:t>»</a:t>
            </a:r>
          </a:p>
          <a:p>
            <a:r>
              <a:rPr lang="ru-RU" b="1" i="1" dirty="0" smtClean="0"/>
              <a:t>Основная статья: </a:t>
            </a:r>
            <a:r>
              <a:rPr lang="ru-RU" b="1" i="1" dirty="0" err="1" smtClean="0">
                <a:hlinkClick r:id="rId3"/>
              </a:rPr>
              <a:t>Нарспи</a:t>
            </a:r>
            <a:r>
              <a:rPr lang="ru-RU" b="1" i="1" dirty="0" smtClean="0">
                <a:hlinkClick r:id="rId3"/>
              </a:rPr>
              <a:t> (мюзикл)</a:t>
            </a:r>
            <a:endParaRPr lang="ru-RU" b="1" i="1" dirty="0" smtClean="0"/>
          </a:p>
          <a:p>
            <a:r>
              <a:rPr lang="ru-RU" b="1" i="1" dirty="0" smtClean="0"/>
              <a:t>«</a:t>
            </a:r>
            <a:r>
              <a:rPr lang="ru-RU" b="1" i="1" dirty="0" err="1" smtClean="0"/>
              <a:t>Нарспи</a:t>
            </a:r>
            <a:r>
              <a:rPr lang="ru-RU" b="1" i="1" dirty="0" smtClean="0"/>
              <a:t>» — мюзикл поставлен на сцене Филармонии в Чебоксарах 20—21 марта 2008 года. Считается первым чувашским мюзиклом.</a:t>
            </a:r>
          </a:p>
          <a:p>
            <a:r>
              <a:rPr lang="ru-RU" b="1" i="1" dirty="0" smtClean="0"/>
              <a:t>Музыка </a:t>
            </a:r>
            <a:r>
              <a:rPr lang="ru-RU" b="1" i="1" dirty="0" smtClean="0">
                <a:hlinkClick r:id="rId4"/>
              </a:rPr>
              <a:t>Николая Казакова</a:t>
            </a:r>
            <a:r>
              <a:rPr lang="ru-RU" b="1" i="1" dirty="0" smtClean="0"/>
              <a:t>. Либретто </a:t>
            </a:r>
            <a:r>
              <a:rPr lang="ru-RU" b="1" i="1" dirty="0" smtClean="0">
                <a:hlinkClick r:id="rId5"/>
              </a:rPr>
              <a:t>Бориса </a:t>
            </a:r>
            <a:r>
              <a:rPr lang="ru-RU" b="1" i="1" dirty="0" err="1" smtClean="0">
                <a:hlinkClick r:id="rId5"/>
              </a:rPr>
              <a:t>Чиндыкова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7608" y="797511"/>
            <a:ext cx="7648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Спектакль «</a:t>
            </a:r>
            <a:r>
              <a:rPr lang="ru-RU" b="1" i="1" dirty="0" err="1" smtClean="0">
                <a:solidFill>
                  <a:srgbClr val="C00000"/>
                </a:solidFill>
              </a:rPr>
              <a:t>Нарспи</a:t>
            </a:r>
            <a:r>
              <a:rPr lang="ru-RU" b="1" i="1" dirty="0" smtClean="0">
                <a:solidFill>
                  <a:srgbClr val="C00000"/>
                </a:solidFill>
              </a:rPr>
              <a:t>»</a:t>
            </a:r>
          </a:p>
          <a:p>
            <a:r>
              <a:rPr lang="ru-RU" b="1" i="1" dirty="0" smtClean="0"/>
              <a:t>На сценах чувашских театров поэма К. В. Иванова «</a:t>
            </a:r>
            <a:r>
              <a:rPr lang="ru-RU" b="1" i="1" dirty="0" err="1" smtClean="0"/>
              <a:t>Нарспи</a:t>
            </a:r>
            <a:r>
              <a:rPr lang="ru-RU" b="1" i="1" dirty="0" smtClean="0"/>
              <a:t>» была поставлена семь раз: в 1922, 1940, 1944, 1948, 1959,1979, 1989 годах. В течение десяти лет (с 1979 по 1989 год) она ставилась ежегодно.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478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archives21.ru/home/990/pics/baneri/Imi%20gorditsj%20semlj%20chuvaschskaj/SchornikovaEV/Foto/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261168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s411116.vk.me/u77221014/video/l_a93082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980727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.ytimg.com/vi/nfnyX7tSCc4/h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3456381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76978" y="476672"/>
            <a:ext cx="2536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Спектакль «</a:t>
            </a:r>
            <a:r>
              <a:rPr lang="ru-RU" b="1" i="1" dirty="0" err="1">
                <a:solidFill>
                  <a:srgbClr val="C00000"/>
                </a:solidFill>
              </a:rPr>
              <a:t>Нарспи</a:t>
            </a:r>
            <a:r>
              <a:rPr lang="ru-RU" b="1" i="1" dirty="0">
                <a:solidFill>
                  <a:srgbClr val="C0000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3475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mg03.rl0.ru/pgc/518x345/5411663f-80a0-4baa-80a0-4ba58f859c98.photo.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757856"/>
            <a:ext cx="39886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gov.cap.ru/Home/12/1/2011/nov/narspi_08_11_2007_9_kopiya_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268" y="757856"/>
            <a:ext cx="3313701" cy="274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260648"/>
            <a:ext cx="3970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Опера «</a:t>
            </a:r>
            <a:r>
              <a:rPr lang="ru-RU" b="1" i="1" dirty="0" err="1">
                <a:solidFill>
                  <a:srgbClr val="C00000"/>
                </a:solidFill>
              </a:rPr>
              <a:t>Нарспи</a:t>
            </a:r>
            <a:r>
              <a:rPr lang="ru-RU" b="1" i="1" dirty="0">
                <a:solidFill>
                  <a:srgbClr val="C00000"/>
                </a:solidFill>
              </a:rPr>
              <a:t>» </a:t>
            </a:r>
            <a:r>
              <a:rPr lang="ru-RU" b="1" i="1" dirty="0" smtClean="0">
                <a:solidFill>
                  <a:srgbClr val="C00000"/>
                </a:solidFill>
              </a:rPr>
              <a:t>Григория </a:t>
            </a:r>
            <a:r>
              <a:rPr lang="ru-RU" b="1" i="1" dirty="0" err="1" smtClean="0">
                <a:solidFill>
                  <a:srgbClr val="C00000"/>
                </a:solidFill>
              </a:rPr>
              <a:t>Хирбю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106" name="Picture 10" descr="http://u6.s.pg21.ru/userfiles/picoriginal/img-20150116170757-573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36" y="3861048"/>
            <a:ext cx="3938124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files2.geometria.ru/pics/original/036/300/3630026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3" y="3755530"/>
            <a:ext cx="4096971" cy="273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74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s11373.vk.me/u14062941/133188816/x_3fe95e2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17" y="1456411"/>
            <a:ext cx="335341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gov.cap.ru/home/49/album/2008/20080320_narspi/DSC_6172_%E8%E7%EC%E5%ED%E8%F2%FC%20%F0%E0%E7%EC%E5%F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2324" y="1124744"/>
            <a:ext cx="409166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6101" y="30129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         Национальный </a:t>
            </a:r>
            <a:r>
              <a:rPr lang="ru-RU" b="1" i="1" dirty="0">
                <a:solidFill>
                  <a:srgbClr val="C00000"/>
                </a:solidFill>
              </a:rPr>
              <a:t>мюзикл (</a:t>
            </a:r>
            <a:r>
              <a:rPr lang="ru-RU" b="1" i="1" dirty="0" smtClean="0">
                <a:solidFill>
                  <a:srgbClr val="C00000"/>
                </a:solidFill>
              </a:rPr>
              <a:t>рок-опера) «</a:t>
            </a:r>
            <a:r>
              <a:rPr lang="ru-RU" b="1" i="1" dirty="0" err="1" smtClean="0">
                <a:solidFill>
                  <a:srgbClr val="C00000"/>
                </a:solidFill>
              </a:rPr>
              <a:t>Нарспи</a:t>
            </a:r>
            <a:r>
              <a:rPr lang="ru-RU" b="1" i="1" dirty="0">
                <a:solidFill>
                  <a:srgbClr val="C00000"/>
                </a:solidFill>
              </a:rPr>
              <a:t>» </a:t>
            </a:r>
            <a:r>
              <a:rPr lang="ru-RU" b="1" i="1" dirty="0" smtClean="0">
                <a:solidFill>
                  <a:srgbClr val="C00000"/>
                </a:solidFill>
              </a:rPr>
              <a:t>                                          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         (</a:t>
            </a:r>
            <a:r>
              <a:rPr lang="ru-RU" dirty="0" smtClean="0">
                <a:solidFill>
                  <a:srgbClr val="C00000"/>
                </a:solidFill>
              </a:rPr>
              <a:t>музыка Николая Казакова, либретто - Бориса </a:t>
            </a:r>
            <a:r>
              <a:rPr lang="ru-RU" dirty="0" err="1" smtClean="0">
                <a:solidFill>
                  <a:srgbClr val="C00000"/>
                </a:solidFill>
              </a:rPr>
              <a:t>Чиндыкова</a:t>
            </a:r>
            <a:r>
              <a:rPr lang="ru-RU" dirty="0" smtClean="0">
                <a:solidFill>
                  <a:srgbClr val="C00000"/>
                </a:solidFill>
              </a:rPr>
              <a:t>)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130" name="Picture 10" descr="http://data10.gallery.ru/albums/gallery/21077-3fda0-27919323-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293096"/>
            <a:ext cx="2917241" cy="223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data10.gallery.ru/albums/gallery/21077-07455-27919445-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293096"/>
            <a:ext cx="3252627" cy="226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13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kapella21.ru/images/png%20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264697" cy="626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24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0891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 </a:t>
            </a:r>
            <a:r>
              <a:rPr lang="ru-RU" sz="1600" b="1" i="1" dirty="0" smtClean="0">
                <a:solidFill>
                  <a:srgbClr val="C00000"/>
                </a:solidFill>
              </a:rPr>
              <a:t>Константин </a:t>
            </a:r>
            <a:r>
              <a:rPr lang="ru-RU" sz="1600" b="1" i="1" dirty="0">
                <a:solidFill>
                  <a:srgbClr val="C00000"/>
                </a:solidFill>
              </a:rPr>
              <a:t>Васильевич Иванов </a:t>
            </a:r>
            <a:r>
              <a:rPr lang="ru-RU" sz="1600" b="1" i="1" dirty="0"/>
              <a:t>(15(27).05.1890 - 13(26).03.1915) родился в д. </a:t>
            </a:r>
            <a:r>
              <a:rPr lang="ru-RU" sz="1600" b="1" i="1" dirty="0" err="1"/>
              <a:t>Слакбаш</a:t>
            </a:r>
            <a:r>
              <a:rPr lang="ru-RU" sz="1600" b="1" i="1" dirty="0"/>
              <a:t> </a:t>
            </a:r>
            <a:r>
              <a:rPr lang="ru-RU" sz="1600" b="1" i="1" dirty="0" err="1"/>
              <a:t>Белебеевского</a:t>
            </a:r>
            <a:r>
              <a:rPr lang="ru-RU" sz="1600" b="1" i="1" dirty="0"/>
              <a:t> уезда Уфимской губернии (ныне </a:t>
            </a:r>
            <a:r>
              <a:rPr lang="ru-RU" sz="1600" b="1" i="1" dirty="0" err="1"/>
              <a:t>Белебеевского</a:t>
            </a:r>
            <a:r>
              <a:rPr lang="ru-RU" sz="1600" b="1" i="1" dirty="0"/>
              <a:t> района Республики Башкортостан) в крестьянской семье. Учился в </a:t>
            </a:r>
            <a:r>
              <a:rPr lang="ru-RU" sz="1600" b="1" i="1" dirty="0" err="1"/>
              <a:t>Белебеевской</a:t>
            </a:r>
            <a:r>
              <a:rPr lang="ru-RU" sz="1600" b="1" i="1" dirty="0"/>
              <a:t> школе и Симбирской чувашской учительской школе. </a:t>
            </a:r>
            <a:endParaRPr lang="ru-RU" sz="1600" b="1" i="1" dirty="0" smtClean="0"/>
          </a:p>
          <a:p>
            <a:r>
              <a:rPr lang="ru-RU" sz="1600" b="1" i="1" dirty="0"/>
              <a:t>В</a:t>
            </a:r>
            <a:r>
              <a:rPr lang="ru-RU" sz="1600" b="1" i="1" dirty="0" smtClean="0"/>
              <a:t> Симбирске под руководством директора </a:t>
            </a:r>
            <a:r>
              <a:rPr lang="ru-RU" sz="1600" b="1" i="1" dirty="0"/>
              <a:t>Симбирской чувашской школы </a:t>
            </a:r>
            <a:r>
              <a:rPr lang="ru-RU" sz="1600" b="1" i="1" dirty="0" smtClean="0"/>
              <a:t>Ивана Яковлевича Яковлева работал </a:t>
            </a:r>
            <a:r>
              <a:rPr lang="ru-RU" sz="1600" b="1" i="1" dirty="0"/>
              <a:t>по изданию книг на чувашском языке. Он с большим увлечением вел литературную обработку текстов оригинальных и переводных рассказов, создавал свои произведения - сказки, баллады, стихотворения, среди которых: «Две дочери», «Вдова», «Железная мялка», «Голодные», поэма «</a:t>
            </a:r>
            <a:r>
              <a:rPr lang="ru-RU" sz="1600" b="1" i="1" dirty="0" err="1"/>
              <a:t>Нарспи</a:t>
            </a:r>
            <a:r>
              <a:rPr lang="ru-RU" sz="1600" b="1" i="1" dirty="0"/>
              <a:t>», набросок трагедии «Раб дьявола» и др. Он также </a:t>
            </a:r>
            <a:r>
              <a:rPr lang="ru-RU" sz="1600" b="1" i="1" dirty="0" smtClean="0"/>
              <a:t>переводил </a:t>
            </a:r>
            <a:r>
              <a:rPr lang="ru-RU" sz="1600" b="1" i="1" dirty="0"/>
              <a:t>на чувашский язык «Песню про купца Калашникова» М. Лермонтова и его стихотворения. В 1908 </a:t>
            </a:r>
            <a:r>
              <a:rPr lang="ru-RU" sz="1600" b="1" i="1" dirty="0" smtClean="0"/>
              <a:t>году в книге </a:t>
            </a:r>
            <a:r>
              <a:rPr lang="ru-RU" sz="1600" b="1" i="1" dirty="0"/>
              <a:t>«Сказки и предания чуваш</a:t>
            </a:r>
            <a:r>
              <a:rPr lang="ru-RU" sz="1600" b="1" i="1" dirty="0" smtClean="0"/>
              <a:t>» </a:t>
            </a:r>
            <a:r>
              <a:rPr lang="ru-RU" sz="1600" b="1" i="1" dirty="0"/>
              <a:t>впервые публикуется поэма «</a:t>
            </a:r>
            <a:r>
              <a:rPr lang="ru-RU" sz="1600" b="1" i="1" dirty="0" err="1"/>
              <a:t>Нарспи</a:t>
            </a:r>
            <a:r>
              <a:rPr lang="ru-RU" sz="1600" b="1" i="1" dirty="0"/>
              <a:t>».</a:t>
            </a:r>
          </a:p>
          <a:p>
            <a:r>
              <a:rPr lang="ru-RU" sz="1600" b="1" i="1" dirty="0" smtClean="0"/>
              <a:t> </a:t>
            </a:r>
            <a:r>
              <a:rPr lang="ru-RU" sz="1600" b="1" i="1" dirty="0"/>
              <a:t>В 1909 г. Константин Иванов экстерном сдает экзамен на звание учителя, затем при содействии Ивана Яковлева становится учителем чистописания и рисования в женском двухкласс­ном училище при учительской школе.</a:t>
            </a:r>
          </a:p>
          <a:p>
            <a:r>
              <a:rPr lang="ru-RU" sz="1600" b="1" i="1" dirty="0"/>
              <a:t>После первой русской революции усиливается реакция. Наступает время почти полного отсутствия возможности печататься. В это время Константин Иванов как художник создает рисунки для букварей, переводит религиозные тексты, готовит декорации к сценам из оперы «Иван Сусанин». Осенью 1914 г. тяжело больной туберкулезом он возвращается из Симбирска на родину. 26 марта 1915 г. в воз­расте 25 лет он умирает.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4204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028343"/>
            <a:ext cx="71287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27 мая 2015 года исполнился 125 лет со дня рождения автора бессмертной поэмы «</a:t>
            </a:r>
            <a:r>
              <a:rPr lang="ru-RU" b="1" i="1" dirty="0" err="1" smtClean="0"/>
              <a:t>Нарспи</a:t>
            </a:r>
            <a:r>
              <a:rPr lang="ru-RU" b="1" i="1" dirty="0" smtClean="0"/>
              <a:t>» К.В. Иванова. Автор поэмы вошел в историю как поэт, драматург, переводчик, прозаик, фольклорист, живописец и основоположник современной чувашской литературы. Его творчество является достоянием всей мировой культуры.</a:t>
            </a:r>
            <a:br>
              <a:rPr lang="ru-RU" b="1" i="1" dirty="0" smtClean="0"/>
            </a:br>
            <a:r>
              <a:rPr lang="ru-RU" b="1" i="1" dirty="0" smtClean="0"/>
              <a:t>В год 100-летия со дня рождения поэта на XXV сессии ЮНЕСКО 1990 год был объявлен Годом Константина Васильевича Иванова. Интерес к творчеству поэта, переходя от поколения к поколению, не иссяк и в наши дни. Учитывая мировое значение культурного наследия Константина Васильевича Иванова, в целях увековечения его памяти и привлечения внимания общества к литературе, 2015 год </a:t>
            </a:r>
            <a:r>
              <a:rPr lang="ru-RU" b="1" i="1" dirty="0" smtClean="0">
                <a:hlinkClick r:id="rId2"/>
              </a:rPr>
              <a:t>Указом Главы Чувашской Республики</a:t>
            </a:r>
            <a:r>
              <a:rPr lang="ru-RU" b="1" i="1" dirty="0" smtClean="0"/>
              <a:t> объявлен Годом К.В. Иванова.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08289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620688"/>
            <a:ext cx="44644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C00000"/>
                </a:solidFill>
              </a:rPr>
              <a:t>Указ № 110</a:t>
            </a:r>
            <a:br>
              <a:rPr lang="ru-RU" sz="1600" b="1" i="1" dirty="0">
                <a:solidFill>
                  <a:srgbClr val="C00000"/>
                </a:solidFill>
              </a:rPr>
            </a:br>
            <a:r>
              <a:rPr lang="ru-RU" sz="1600" b="1" i="1" dirty="0">
                <a:solidFill>
                  <a:srgbClr val="C00000"/>
                </a:solidFill>
              </a:rPr>
              <a:t>от 04 августа 2014 г.</a:t>
            </a:r>
          </a:p>
          <a:p>
            <a:r>
              <a:rPr lang="ru-RU" sz="1600" b="1" i="1" dirty="0">
                <a:solidFill>
                  <a:srgbClr val="C00000"/>
                </a:solidFill>
              </a:rPr>
              <a:t>Об объявлении в Чувашской Республике 2015 года Годом К.В. Иванова </a:t>
            </a:r>
            <a:endParaRPr lang="en-US" sz="1600" b="1" i="1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В </a:t>
            </a:r>
            <a:r>
              <a:rPr lang="ru-RU" sz="1600" b="1" i="1" dirty="0">
                <a:solidFill>
                  <a:srgbClr val="002060"/>
                </a:solidFill>
              </a:rPr>
              <a:t>целях увековечивания памяти и творческого наследия классика чувашской художественной литературы Константина Васильевича Иванова, внесшего выдающийся вклад в отечественную и мировую культуру, а также в связи с исполняющимся в 2015 году 125-летием со дня его рождения п о с т а н о в л я ю:</a:t>
            </a:r>
          </a:p>
          <a:p>
            <a:r>
              <a:rPr lang="en-US" sz="1600" b="1" i="1" dirty="0" smtClean="0">
                <a:solidFill>
                  <a:srgbClr val="002060"/>
                </a:solidFill>
              </a:rPr>
              <a:t>     </a:t>
            </a:r>
            <a:r>
              <a:rPr lang="ru-RU" sz="1600" b="1" i="1" dirty="0" smtClean="0">
                <a:solidFill>
                  <a:srgbClr val="002060"/>
                </a:solidFill>
              </a:rPr>
              <a:t>Объявить </a:t>
            </a:r>
            <a:r>
              <a:rPr lang="ru-RU" sz="1600" b="1" i="1" dirty="0">
                <a:solidFill>
                  <a:srgbClr val="002060"/>
                </a:solidFill>
              </a:rPr>
              <a:t>в Чувашской Республике 2015 год Годом К.В. </a:t>
            </a:r>
            <a:r>
              <a:rPr lang="ru-RU" sz="1600" b="1" i="1" dirty="0" smtClean="0">
                <a:solidFill>
                  <a:srgbClr val="002060"/>
                </a:solidFill>
              </a:rPr>
              <a:t>Иванова.</a:t>
            </a:r>
            <a:r>
              <a:rPr lang="en-US" sz="1600" b="1" i="1" dirty="0" smtClean="0">
                <a:solidFill>
                  <a:srgbClr val="002060"/>
                </a:solidFill>
              </a:rPr>
              <a:t>                                                                                                   </a:t>
            </a:r>
          </a:p>
          <a:p>
            <a:r>
              <a:rPr lang="en-US" sz="1600" b="1" i="1" dirty="0">
                <a:solidFill>
                  <a:srgbClr val="002060"/>
                </a:solidFill>
              </a:rPr>
              <a:t> </a:t>
            </a:r>
            <a:r>
              <a:rPr lang="en-US" sz="1600" b="1" i="1" dirty="0" smtClean="0">
                <a:solidFill>
                  <a:srgbClr val="002060"/>
                </a:solidFill>
              </a:rPr>
              <a:t>          </a:t>
            </a:r>
          </a:p>
          <a:p>
            <a:r>
              <a:rPr lang="en-US" sz="1600" b="1" i="1" dirty="0">
                <a:solidFill>
                  <a:srgbClr val="002060"/>
                </a:solidFill>
              </a:rPr>
              <a:t> </a:t>
            </a:r>
            <a:r>
              <a:rPr lang="en-US" sz="1600" b="1" i="1" dirty="0" smtClean="0">
                <a:solidFill>
                  <a:srgbClr val="002060"/>
                </a:solidFill>
              </a:rPr>
              <a:t>                    </a:t>
            </a:r>
            <a:r>
              <a:rPr lang="ru-RU" sz="1600" b="1" i="1" dirty="0" smtClean="0"/>
              <a:t>Глава Чувашской Республики </a:t>
            </a:r>
            <a:endParaRPr lang="en-US" sz="1600" b="1" i="1" dirty="0" smtClean="0"/>
          </a:p>
          <a:p>
            <a:r>
              <a:rPr lang="en-US" sz="1600" b="1" i="1" dirty="0"/>
              <a:t> </a:t>
            </a:r>
            <a:r>
              <a:rPr lang="en-US" sz="1600" b="1" i="1" dirty="0" smtClean="0"/>
              <a:t>           </a:t>
            </a:r>
            <a:r>
              <a:rPr lang="ru-RU" sz="1600" b="1" i="1" dirty="0" smtClean="0"/>
              <a:t>    Михаил  Васильевич </a:t>
            </a:r>
            <a:r>
              <a:rPr lang="en-US" sz="1600" b="1" i="1" dirty="0" smtClean="0"/>
              <a:t> </a:t>
            </a:r>
            <a:r>
              <a:rPr lang="ru-RU" sz="1600" b="1" i="1" dirty="0" smtClean="0"/>
              <a:t>Игнатьев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http://gov.cap.ru/UserFiles/news/201502/24/Original/k.v1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456383" cy="2802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129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813690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Подготовка и проведение в Чувашской Республике в 2015 году мероприятий, посвященных Году К.В. Иванова, будет способствовать повышению культурного потенциала жителей Чувашии, особенно подрастающего поколения, сохранению историко-культурного наследия нашей страны, укреплению межрегиональных связей и престижа Чувашской Республики.</a:t>
            </a:r>
          </a:p>
          <a:p>
            <a:r>
              <a:rPr lang="ru-RU" sz="1600" b="1" i="1" dirty="0" smtClean="0"/>
              <a:t>Эту </a:t>
            </a:r>
            <a:r>
              <a:rPr lang="ru-RU" sz="1600" b="1" i="1" dirty="0"/>
              <a:t>мысль подтвердили и видные деятели культуры и искусства Чувашии.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                                                     </a:t>
            </a:r>
            <a:r>
              <a:rPr lang="ru-RU" sz="1600" b="1" i="1" dirty="0" smtClean="0">
                <a:solidFill>
                  <a:srgbClr val="C00000"/>
                </a:solidFill>
              </a:rPr>
              <a:t>Валерий </a:t>
            </a:r>
            <a:r>
              <a:rPr lang="ru-RU" sz="1600" b="1" i="1" dirty="0">
                <a:solidFill>
                  <a:srgbClr val="C00000"/>
                </a:solidFill>
              </a:rPr>
              <a:t>Тургай, народный поэт </a:t>
            </a:r>
            <a:r>
              <a:rPr lang="ru-RU" sz="1600" b="1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1600" b="1" i="1" dirty="0">
                <a:solidFill>
                  <a:srgbClr val="C00000"/>
                </a:solidFill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</a:rPr>
              <a:t>                                                 Чувашской </a:t>
            </a:r>
            <a:r>
              <a:rPr lang="ru-RU" sz="1600" b="1" i="1" dirty="0">
                <a:solidFill>
                  <a:srgbClr val="C00000"/>
                </a:solidFill>
              </a:rPr>
              <a:t>Республики, заслуженный работник </a:t>
            </a:r>
            <a:r>
              <a:rPr lang="ru-RU" sz="1600" b="1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1600" b="1" i="1" dirty="0">
                <a:solidFill>
                  <a:srgbClr val="C00000"/>
                </a:solidFill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</a:rPr>
              <a:t>                                                                    культуры </a:t>
            </a:r>
            <a:r>
              <a:rPr lang="ru-RU" sz="1600" b="1" i="1" dirty="0">
                <a:solidFill>
                  <a:srgbClr val="C00000"/>
                </a:solidFill>
              </a:rPr>
              <a:t>Чувашской Республики </a:t>
            </a:r>
            <a:r>
              <a:rPr lang="ru-RU" sz="1600" b="1" i="1" dirty="0" smtClean="0">
                <a:solidFill>
                  <a:srgbClr val="C00000"/>
                </a:solidFill>
              </a:rPr>
              <a:t>и</a:t>
            </a:r>
          </a:p>
          <a:p>
            <a:r>
              <a:rPr lang="ru-RU" sz="1600" b="1" i="1" dirty="0">
                <a:solidFill>
                  <a:srgbClr val="C00000"/>
                </a:solidFill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</a:rPr>
              <a:t>                                                                                  Республики Татарстан:</a:t>
            </a:r>
          </a:p>
          <a:p>
            <a:endParaRPr lang="ru-RU" sz="1600" b="1" i="1" dirty="0" smtClean="0"/>
          </a:p>
          <a:p>
            <a:r>
              <a:rPr lang="ru-RU" sz="1600" b="1" i="1" dirty="0" smtClean="0"/>
              <a:t>«</a:t>
            </a:r>
            <a:r>
              <a:rPr lang="ru-RU" sz="1600" b="1" i="1" dirty="0"/>
              <a:t>Необходимость и важность данного Указа очевидны: Константин Васильевич Иванов, безусловно, – великий поэт не только чувашского народа, но и всей России. Его гениальная поэма «</a:t>
            </a:r>
            <a:r>
              <a:rPr lang="ru-RU" sz="1600" b="1" i="1" dirty="0" err="1"/>
              <a:t>Нарспи</a:t>
            </a:r>
            <a:r>
              <a:rPr lang="ru-RU" sz="1600" b="1" i="1" dirty="0"/>
              <a:t>» является достоянием всей мировой цивилизации. Об этом не раз говорили авторитетнейшие люди: А. Твардовский, А. Фадеев, М. Карим. Именно 100-летний юбилей К. Иванова в 1990 году был отмечен на уровне ЮНЕСКО. Такого еще в истории чувашской культуры не было. И поэтому я всем сердцем поддерживаю и приветствую Указ Главы Чувашской Республики Михаила Васильевича Игнатьева «Об объявлении в Чувашской Республике 2015 года Годом К.В. Иванова».</a:t>
            </a:r>
          </a:p>
        </p:txBody>
      </p:sp>
      <p:pic>
        <p:nvPicPr>
          <p:cNvPr id="2050" name="Picture 2" descr="http://hypar.ru/sites/default/files/pictures/2015/Sentybr/80_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339752" y="2207152"/>
            <a:ext cx="1012937" cy="151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54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813690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                                                                         </a:t>
            </a:r>
            <a:r>
              <a:rPr lang="ru-RU" sz="1600" b="1" i="1" dirty="0" smtClean="0">
                <a:solidFill>
                  <a:srgbClr val="C00000"/>
                </a:solidFill>
              </a:rPr>
              <a:t>Николай </a:t>
            </a:r>
            <a:r>
              <a:rPr lang="ru-RU" sz="1600" b="1" i="1" dirty="0">
                <a:solidFill>
                  <a:srgbClr val="C00000"/>
                </a:solidFill>
              </a:rPr>
              <a:t>Казаков, председатель </a:t>
            </a:r>
            <a:endParaRPr lang="ru-RU" sz="1600" b="1" i="1" dirty="0" smtClean="0">
              <a:solidFill>
                <a:srgbClr val="C00000"/>
              </a:solidFill>
            </a:endParaRPr>
          </a:p>
          <a:p>
            <a:r>
              <a:rPr lang="ru-RU" sz="1600" b="1" i="1" dirty="0">
                <a:solidFill>
                  <a:srgbClr val="C00000"/>
                </a:solidFill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</a:rPr>
              <a:t>                                                    Союза </a:t>
            </a:r>
            <a:r>
              <a:rPr lang="ru-RU" sz="1600" b="1" i="1" dirty="0">
                <a:solidFill>
                  <a:srgbClr val="C00000"/>
                </a:solidFill>
              </a:rPr>
              <a:t>композиторов Чувашской Республики, </a:t>
            </a:r>
            <a:endParaRPr lang="ru-RU" sz="1600" b="1" i="1" dirty="0" smtClean="0">
              <a:solidFill>
                <a:srgbClr val="C00000"/>
              </a:solidFill>
            </a:endParaRPr>
          </a:p>
          <a:p>
            <a:r>
              <a:rPr lang="ru-RU" sz="1600" b="1" i="1" dirty="0">
                <a:solidFill>
                  <a:srgbClr val="C00000"/>
                </a:solidFill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</a:rPr>
              <a:t>                                                        деятель </a:t>
            </a:r>
            <a:r>
              <a:rPr lang="ru-RU" sz="1600" b="1" i="1" dirty="0">
                <a:solidFill>
                  <a:srgbClr val="C00000"/>
                </a:solidFill>
              </a:rPr>
              <a:t>искусств Чувашской Республики:</a:t>
            </a:r>
          </a:p>
          <a:p>
            <a:endParaRPr lang="ru-RU" sz="1600" b="1" i="1" dirty="0" smtClean="0"/>
          </a:p>
          <a:p>
            <a:r>
              <a:rPr lang="ru-RU" sz="1600" b="1" i="1" dirty="0" smtClean="0"/>
              <a:t>«</a:t>
            </a:r>
            <a:r>
              <a:rPr lang="ru-RU" sz="1600" b="1" i="1" dirty="0"/>
              <a:t>Думаю, это правильное и хорошее решение. На сегодняшний день чувашская литература нуждается в государственной поддержке. И это заметно: мало современных произведений, которые отражали бы нашу жизнь. Рад, что на это обращено внимание Главы республики, и надеюсь, что принятое решение поможет появлению свежих талантов и новых великих произведений для чувашского народа</a:t>
            </a:r>
            <a:r>
              <a:rPr lang="ru-RU" sz="1600" b="1" i="1" dirty="0" smtClean="0"/>
              <a:t>».</a:t>
            </a:r>
          </a:p>
          <a:p>
            <a:endParaRPr lang="ru-RU" b="1" i="1" dirty="0"/>
          </a:p>
          <a:p>
            <a:endParaRPr lang="ru-RU" b="1" i="1" dirty="0" smtClean="0"/>
          </a:p>
          <a:p>
            <a:r>
              <a:rPr lang="ru-RU" b="1" i="1" dirty="0" smtClean="0">
                <a:solidFill>
                  <a:srgbClr val="C00000"/>
                </a:solidFill>
              </a:rPr>
              <a:t>                                                                                    </a:t>
            </a:r>
            <a:r>
              <a:rPr lang="ru-RU" sz="1600" b="1" i="1" dirty="0" smtClean="0">
                <a:solidFill>
                  <a:srgbClr val="C00000"/>
                </a:solidFill>
              </a:rPr>
              <a:t>Порфирий </a:t>
            </a:r>
            <a:r>
              <a:rPr lang="ru-RU" sz="1600" b="1" i="1" dirty="0">
                <a:solidFill>
                  <a:srgbClr val="C00000"/>
                </a:solidFill>
              </a:rPr>
              <a:t>Афанасьев, </a:t>
            </a:r>
            <a:endParaRPr lang="ru-RU" sz="1600" b="1" i="1" dirty="0" smtClean="0">
              <a:solidFill>
                <a:srgbClr val="C00000"/>
              </a:solidFill>
            </a:endParaRPr>
          </a:p>
          <a:p>
            <a:r>
              <a:rPr lang="ru-RU" sz="1600" b="1" i="1" dirty="0">
                <a:solidFill>
                  <a:srgbClr val="C00000"/>
                </a:solidFill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</a:rPr>
              <a:t>                                                               народный </a:t>
            </a:r>
            <a:r>
              <a:rPr lang="ru-RU" sz="1600" b="1" i="1" dirty="0">
                <a:solidFill>
                  <a:srgbClr val="C00000"/>
                </a:solidFill>
              </a:rPr>
              <a:t>поэт Чувашской Республики, </a:t>
            </a:r>
            <a:r>
              <a:rPr lang="ru-RU" sz="1600" b="1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1600" b="1" i="1" dirty="0">
                <a:solidFill>
                  <a:srgbClr val="C00000"/>
                </a:solidFill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</a:rPr>
              <a:t>                                                                         заслуженный </a:t>
            </a:r>
            <a:r>
              <a:rPr lang="ru-RU" sz="1600" b="1" i="1" dirty="0">
                <a:solidFill>
                  <a:srgbClr val="C00000"/>
                </a:solidFill>
              </a:rPr>
              <a:t>деятель искусств </a:t>
            </a:r>
            <a:endParaRPr lang="ru-RU" sz="1600" b="1" i="1" dirty="0" smtClean="0">
              <a:solidFill>
                <a:srgbClr val="C00000"/>
              </a:solidFill>
            </a:endParaRPr>
          </a:p>
          <a:p>
            <a:r>
              <a:rPr lang="ru-RU" sz="1600" b="1" i="1" dirty="0">
                <a:solidFill>
                  <a:srgbClr val="C00000"/>
                </a:solidFill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</a:rPr>
              <a:t>                                                                                    Чувашской </a:t>
            </a:r>
            <a:r>
              <a:rPr lang="ru-RU" sz="1600" b="1" i="1" dirty="0">
                <a:solidFill>
                  <a:srgbClr val="C00000"/>
                </a:solidFill>
              </a:rPr>
              <a:t>Республики:</a:t>
            </a:r>
          </a:p>
          <a:p>
            <a:r>
              <a:rPr lang="ru-RU" sz="1600" b="1" i="1" dirty="0"/>
              <a:t>«Константин Васильевич – наш самый уважаемый поэт-классик, автор «</a:t>
            </a:r>
            <a:r>
              <a:rPr lang="ru-RU" sz="1600" b="1" i="1" dirty="0" err="1"/>
              <a:t>Нарспи</a:t>
            </a:r>
            <a:r>
              <a:rPr lang="ru-RU" sz="1600" b="1" i="1" dirty="0"/>
              <a:t>». Я считаю очень правильным и оправданным решение руководства нашей республики. Основатели художественной литературы, особенно художественной поэзии – Иван Яковлевич Яковлев и его ученик Константин Васильевич Иванов положили начало самой хорошей добротной поэзии».  </a:t>
            </a:r>
          </a:p>
          <a:p>
            <a:endParaRPr lang="ru-RU" sz="1600" b="1" i="1" dirty="0"/>
          </a:p>
        </p:txBody>
      </p:sp>
      <p:pic>
        <p:nvPicPr>
          <p:cNvPr id="3074" name="Picture 2" descr="https://img-fotki.yandex.ru/get/5705/s-vailjewa.3/0_56938_d71e8daf_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1109918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srx.ru/nikolaev/images/afanasev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356992"/>
            <a:ext cx="103850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28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1304" y="980728"/>
            <a:ext cx="78488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                                     Валерий </a:t>
            </a:r>
            <a:r>
              <a:rPr lang="ru-RU" b="1" i="1" dirty="0">
                <a:solidFill>
                  <a:srgbClr val="C00000"/>
                </a:solidFill>
              </a:rPr>
              <a:t>Яковлев, народный артист СССР, </a:t>
            </a:r>
            <a:endParaRPr lang="ru-RU" b="1" i="1" dirty="0" smtClean="0">
              <a:solidFill>
                <a:srgbClr val="C00000"/>
              </a:solidFill>
            </a:endParaRPr>
          </a:p>
          <a:p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                                                 художественный </a:t>
            </a:r>
            <a:r>
              <a:rPr lang="ru-RU" b="1" i="1" dirty="0">
                <a:solidFill>
                  <a:srgbClr val="C00000"/>
                </a:solidFill>
              </a:rPr>
              <a:t>руководитель </a:t>
            </a:r>
            <a:r>
              <a:rPr lang="ru-RU" b="1" i="1" dirty="0" smtClean="0">
                <a:solidFill>
                  <a:srgbClr val="C00000"/>
                </a:solidFill>
              </a:rPr>
              <a:t>                        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                                                         Чувашского </a:t>
            </a:r>
            <a:r>
              <a:rPr lang="ru-RU" b="1" i="1" dirty="0">
                <a:solidFill>
                  <a:srgbClr val="C00000"/>
                </a:solidFill>
              </a:rPr>
              <a:t> государственного </a:t>
            </a:r>
            <a:endParaRPr lang="ru-RU" b="1" i="1" dirty="0" smtClean="0">
              <a:solidFill>
                <a:srgbClr val="C00000"/>
              </a:solidFill>
            </a:endParaRPr>
          </a:p>
          <a:p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                                                       академического </a:t>
            </a:r>
            <a:r>
              <a:rPr lang="ru-RU" b="1" i="1" dirty="0">
                <a:solidFill>
                  <a:srgbClr val="C00000"/>
                </a:solidFill>
              </a:rPr>
              <a:t>драматического </a:t>
            </a:r>
            <a:endParaRPr lang="ru-RU" b="1" i="1" dirty="0" smtClean="0">
              <a:solidFill>
                <a:srgbClr val="C00000"/>
              </a:solidFill>
            </a:endParaRPr>
          </a:p>
          <a:p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                                                                  театра </a:t>
            </a:r>
            <a:r>
              <a:rPr lang="ru-RU" b="1" i="1" dirty="0">
                <a:solidFill>
                  <a:srgbClr val="C00000"/>
                </a:solidFill>
              </a:rPr>
              <a:t>им. К.В. Иванова</a:t>
            </a:r>
            <a:r>
              <a:rPr lang="ru-RU" b="1" i="1" dirty="0" smtClean="0">
                <a:solidFill>
                  <a:srgbClr val="C00000"/>
                </a:solidFill>
              </a:rPr>
              <a:t>:</a:t>
            </a:r>
          </a:p>
          <a:p>
            <a:endParaRPr lang="ru-RU" b="1" i="1" dirty="0">
              <a:solidFill>
                <a:srgbClr val="C00000"/>
              </a:solidFill>
            </a:endParaRPr>
          </a:p>
          <a:p>
            <a:r>
              <a:rPr lang="ru-RU" b="1" i="1" dirty="0"/>
              <a:t>«Если говорить о величии мастера слова, то он является основоположником высочайшей чувашской поэзии. Постановка «</a:t>
            </a:r>
            <a:r>
              <a:rPr lang="ru-RU" b="1" i="1" dirty="0" err="1"/>
              <a:t>Нарспи</a:t>
            </a:r>
            <a:r>
              <a:rPr lang="ru-RU" b="1" i="1" dirty="0"/>
              <a:t>» неоднократно осуществлялась в Чувашском государственном академическом драматическом театре, а сейчас проходит на сцене Чувашского театра оперы и балета и Чувашской государственной филармонии. Его имя заслуженно носит Чувашский академический драматический театр. Часто выезжаем на гастроли, бываем на родине поэта во время летних сельских гастролей, актеры всегда заходят в его музей. Несравнимая ни с одним другим произведением поэма «</a:t>
            </a:r>
            <a:r>
              <a:rPr lang="ru-RU" b="1" i="1" dirty="0" err="1"/>
              <a:t>Нарспи</a:t>
            </a:r>
            <a:r>
              <a:rPr lang="ru-RU" b="1" i="1" dirty="0"/>
              <a:t>», настолько простая, и вместе с тем глубокая и значительная. Сложно писать можно, а вот писать просто и неповторимо – это огромный талант».</a:t>
            </a:r>
          </a:p>
        </p:txBody>
      </p:sp>
      <p:pic>
        <p:nvPicPr>
          <p:cNvPr id="8194" name="Picture 2" descr="http://www.uchportfolio.ru/users_content/32bb90e8976aab5298d5da10fe66f21d/images/%D1%8Fyakovlev%20%289%29%281%2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251675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39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052736"/>
            <a:ext cx="65527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В 2007 году исполнился 100 лет со дня написания Константином Васильевичем Ивановым шедевра чувашской литературы поэмы «</a:t>
            </a:r>
            <a:r>
              <a:rPr lang="ru-RU" b="1" i="1" dirty="0" err="1" smtClean="0"/>
              <a:t>Нарспи</a:t>
            </a:r>
            <a:r>
              <a:rPr lang="ru-RU" b="1" i="1" dirty="0" smtClean="0"/>
              <a:t>». Это небольшое произведение часто называют целой энциклопедией жизни чувашского народа. Жизнелюбие, гуманизм, утверждение ценности человеческой личности выражены поэтом классически ясно и в то же время с пронзительным чувством лиризма. В «</a:t>
            </a:r>
            <a:r>
              <a:rPr lang="ru-RU" b="1" i="1" dirty="0" err="1" smtClean="0"/>
              <a:t>Нарспи</a:t>
            </a:r>
            <a:r>
              <a:rPr lang="ru-RU" b="1" i="1" dirty="0" smtClean="0"/>
              <a:t>» перед нами встает целый образ чувашского мира, окутанный магическим языческим колоритом. Хоть и прошли многие года с тех пор, как была написана поэма, но и сегодня в человеке превыше всего ценятся нравственные качества. В своей поэме </a:t>
            </a:r>
            <a:r>
              <a:rPr lang="ru-RU" b="1" i="1" dirty="0" err="1" smtClean="0"/>
              <a:t>К.В.Иванов</a:t>
            </a:r>
            <a:r>
              <a:rPr lang="ru-RU" b="1" i="1" dirty="0" smtClean="0"/>
              <a:t> природе уделяет большое внимание.</a:t>
            </a:r>
            <a:r>
              <a:rPr lang="en-US" b="1" i="1" smtClean="0"/>
              <a:t> </a:t>
            </a:r>
            <a:r>
              <a:rPr lang="ru-RU" b="1" i="1" smtClean="0"/>
              <a:t>Это </a:t>
            </a:r>
            <a:r>
              <a:rPr lang="ru-RU" b="1" i="1" dirty="0" smtClean="0"/>
              <a:t>не просто дань красоте родного края. Через зарисовки и философию природы решаются в его поэме вопросы социальные, моральные, эстетические.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02931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476672"/>
            <a:ext cx="374441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П</a:t>
            </a:r>
            <a:r>
              <a:rPr lang="ru-RU" sz="1600" b="1" i="1" dirty="0"/>
              <a:t>оэма «</a:t>
            </a:r>
            <a:r>
              <a:rPr lang="ru-RU" sz="1600" b="1" i="1" dirty="0" err="1"/>
              <a:t>Нарспи</a:t>
            </a:r>
            <a:r>
              <a:rPr lang="ru-RU" sz="1600" b="1" i="1" dirty="0"/>
              <a:t>» является вершиной поэтического творчества классика чувашской литературы К. В. Иванова. </a:t>
            </a:r>
            <a:r>
              <a:rPr lang="ru-RU" sz="1600" b="1" i="1" dirty="0" smtClean="0"/>
              <a:t>«</a:t>
            </a:r>
            <a:r>
              <a:rPr lang="ru-RU" sz="1600" b="1" i="1" dirty="0" err="1"/>
              <a:t>Нарспи</a:t>
            </a:r>
            <a:r>
              <a:rPr lang="ru-RU" sz="1600" b="1" i="1" dirty="0"/>
              <a:t>» - писал в свое время поэт </a:t>
            </a:r>
            <a:r>
              <a:rPr lang="ru-RU" sz="1600" b="1" i="1" dirty="0" err="1"/>
              <a:t>Педер</a:t>
            </a:r>
            <a:r>
              <a:rPr lang="ru-RU" sz="1600" b="1" i="1" dirty="0"/>
              <a:t> </a:t>
            </a:r>
            <a:r>
              <a:rPr lang="ru-RU" sz="1600" b="1" i="1" dirty="0" err="1"/>
              <a:t>Хузангай</a:t>
            </a:r>
            <a:r>
              <a:rPr lang="ru-RU" sz="1600" b="1" i="1" dirty="0"/>
              <a:t>. – Это – национальное чудо, вершинный блеск дореволюционной чувашской </a:t>
            </a:r>
            <a:r>
              <a:rPr lang="ru-RU" sz="1600" b="1" i="1" dirty="0" smtClean="0"/>
              <a:t>культуры. В ней даны образы сильных и страстных характеров. </a:t>
            </a:r>
            <a:r>
              <a:rPr lang="ru-RU" sz="1600" b="1" i="1" dirty="0" err="1" smtClean="0"/>
              <a:t>Нарспи</a:t>
            </a:r>
            <a:r>
              <a:rPr lang="ru-RU" sz="1600" b="1" i="1" dirty="0" smtClean="0"/>
              <a:t> и </a:t>
            </a:r>
            <a:r>
              <a:rPr lang="ru-RU" sz="1600" b="1" i="1" dirty="0" err="1" smtClean="0"/>
              <a:t>Сетнер</a:t>
            </a:r>
            <a:r>
              <a:rPr lang="ru-RU" sz="1600" b="1" i="1" dirty="0" smtClean="0"/>
              <a:t> – это чувашские Ромео и Джульетта.…</a:t>
            </a:r>
            <a:r>
              <a:rPr lang="ru-RU" sz="1600" b="1" i="1" dirty="0"/>
              <a:t>Этот невероятный взлет поражает наше воображение, ибо в трех тысячах стихотворных строк встает целая энциклопедия чувашской жизни». </a:t>
            </a:r>
            <a:r>
              <a:rPr lang="ru-RU" sz="1600" b="1" i="1" dirty="0" smtClean="0"/>
              <a:t>Опубликованная </a:t>
            </a:r>
            <a:r>
              <a:rPr lang="ru-RU" sz="1600" b="1" i="1" dirty="0"/>
              <a:t>впервые в 1908 году, поэма «</a:t>
            </a:r>
            <a:r>
              <a:rPr lang="ru-RU" sz="1600" b="1" i="1" dirty="0" err="1"/>
              <a:t>Нарспи</a:t>
            </a:r>
            <a:r>
              <a:rPr lang="ru-RU" sz="1600" b="1" i="1" dirty="0"/>
              <a:t>» </a:t>
            </a:r>
            <a:r>
              <a:rPr lang="ru-RU" sz="1600" b="1" i="1" dirty="0" smtClean="0"/>
              <a:t>многократно переиздавалось</a:t>
            </a:r>
            <a:r>
              <a:rPr lang="ru-RU" sz="1600" b="1" i="1" dirty="0"/>
              <a:t>, </a:t>
            </a:r>
            <a:r>
              <a:rPr lang="ru-RU" sz="1600" b="1" i="1" dirty="0" smtClean="0"/>
              <a:t>как </a:t>
            </a:r>
            <a:r>
              <a:rPr lang="ru-RU" sz="1600" b="1" i="1" dirty="0"/>
              <a:t>на русском языке, так и на многих языках мира: татарском, башкирском, мордовском, марийском, удмуртском, английском, якутском и др. </a:t>
            </a:r>
          </a:p>
        </p:txBody>
      </p:sp>
      <p:pic>
        <p:nvPicPr>
          <p:cNvPr id="3" name="Рисунок 2" descr="191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872" y="260648"/>
            <a:ext cx="1296144" cy="2065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1958, Йошкар-Ола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856" y="4862240"/>
            <a:ext cx="1218176" cy="1772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1958">
            <a:hlinkClick r:id="rId5" tgtFrame="&quot;_blank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496" y="2747376"/>
            <a:ext cx="1209728" cy="1709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1960, &amp;Bcy;&amp;acy;&amp;shcy;&amp;kcy;&amp;icy;&amp;rcy;&amp;icy;&amp;yacy;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7036" y="1203161"/>
            <a:ext cx="1206624" cy="175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196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0441" y="260648"/>
            <a:ext cx="1243199" cy="1932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1962, &amp;Ucy;&amp;dcy;&amp;mcy;&amp;ucy;&amp;rcy;&amp;tcy;&amp;icy;&amp;yacy;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0160" y="4881688"/>
            <a:ext cx="1143759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1977">
            <a:hlinkClick r:id="rId10" tgtFrame="&quot;_blank&quot;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032" y="3717032"/>
            <a:ext cx="1278632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1962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636912"/>
            <a:ext cx="1224136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8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168</TotalTime>
  <Words>1011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Mama</dc:creator>
  <cp:lastModifiedBy>Mama</cp:lastModifiedBy>
  <cp:revision>20</cp:revision>
  <dcterms:created xsi:type="dcterms:W3CDTF">2015-12-08T16:37:42Z</dcterms:created>
  <dcterms:modified xsi:type="dcterms:W3CDTF">2015-12-21T08:40:48Z</dcterms:modified>
</cp:coreProperties>
</file>