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5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Nicolay_Ilyich_Tolstoy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ru.wikipedia.org/wiki/%D0%A4%D0%B0%D0%B9%D0%BB:VolkonskayaMN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Лев Николаевич Толстой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1828-1910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60259" y="3861048"/>
            <a:ext cx="63273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b="1" dirty="0" err="1" smtClean="0">
                <a:solidFill>
                  <a:srgbClr val="00B050"/>
                </a:solidFill>
              </a:rPr>
              <a:t>Довыдова</a:t>
            </a:r>
            <a:r>
              <a:rPr lang="ru-RU" sz="2400" b="1" dirty="0" smtClean="0">
                <a:solidFill>
                  <a:srgbClr val="00B050"/>
                </a:solidFill>
              </a:rPr>
              <a:t> А.В.,</a:t>
            </a:r>
          </a:p>
          <a:p>
            <a:pPr algn="r"/>
            <a:r>
              <a:rPr lang="ru-RU" sz="2400" b="1" dirty="0" smtClean="0">
                <a:solidFill>
                  <a:srgbClr val="00B050"/>
                </a:solidFill>
              </a:rPr>
              <a:t>учитель русского языка и литературы</a:t>
            </a:r>
          </a:p>
          <a:p>
            <a:pPr algn="r"/>
            <a:r>
              <a:rPr lang="ru-RU" sz="2400" b="1" dirty="0" smtClean="0">
                <a:solidFill>
                  <a:srgbClr val="00B050"/>
                </a:solidFill>
              </a:rPr>
              <a:t>высшей квалификационной категории</a:t>
            </a:r>
          </a:p>
          <a:p>
            <a:pPr algn="r"/>
            <a:r>
              <a:rPr lang="ru-RU" sz="2400" b="1" dirty="0" smtClean="0">
                <a:solidFill>
                  <a:srgbClr val="00B050"/>
                </a:solidFill>
              </a:rPr>
              <a:t>ГБОУ СОШ №1234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Смысл жизни для Толстого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	Смысл жизни Толстой видит в служении людям. </a:t>
            </a:r>
          </a:p>
          <a:p>
            <a:pPr lvl="0">
              <a:buNone/>
            </a:pPr>
            <a:r>
              <a:rPr lang="ru-RU" dirty="0" smtClean="0"/>
              <a:t>	«Жить для себя одного нельзя. Это духовная смерть. Как можно меньше брать от людей и как можно больше давать людям». (дневники)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</a:p>
          <a:p>
            <a:pPr lvl="0"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Жизненное кредо:</a:t>
            </a:r>
          </a:p>
          <a:p>
            <a:pPr>
              <a:buNone/>
            </a:pPr>
            <a:r>
              <a:rPr lang="ru-RU" dirty="0" smtClean="0"/>
              <a:t>	«Чтобы жить честно, надо рваться, путаться, биться, ошибаться, начинать и бросать, и опять начинать, и опять бросать, и вечно бороться, и лишаться. А спокойствие — душевная подлость».</a:t>
            </a:r>
          </a:p>
          <a:p>
            <a:pPr lvl="0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Учение о непротивлении </a:t>
            </a:r>
            <a:r>
              <a:rPr lang="ru-RU" b="1" smtClean="0">
                <a:solidFill>
                  <a:srgbClr val="FFFF00"/>
                </a:solidFill>
              </a:rPr>
              <a:t>злу насилием: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	«Чем бы люди ни пытались освободиться от насилия,  одним только нельзя освободиться от него - насилием. Однако злу надо противиться всеми возможными средствами: протестами, печатным словом, а главное, - добрыми делами».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Учение о нравственном самосовершенствовании: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	«преодоление своих слабостей, недостатков, воспитание в себе более совершенных человеческих качеств – благо и для себя, и для общества».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Счастье для Толстого</a:t>
            </a:r>
          </a:p>
          <a:p>
            <a:pPr lvl="0">
              <a:buNone/>
            </a:pPr>
            <a:r>
              <a:rPr lang="ru-RU" dirty="0" smtClean="0"/>
              <a:t>	Счастье в понимании Толстого – это любовь ко все людям, единение со всеми людьми, а естественное человеческое состояние – это любовь и единство, жизнь – стремление к благополучию, к счастью, а настоящая человеческая жизнь – это жизнь разума.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 стрелкой 13"/>
          <p:cNvCxnSpPr>
            <a:stCxn id="11" idx="5"/>
            <a:endCxn id="19" idx="0"/>
          </p:cNvCxnSpPr>
          <p:nvPr/>
        </p:nvCxnSpPr>
        <p:spPr>
          <a:xfrm>
            <a:off x="5822344" y="3023160"/>
            <a:ext cx="2062024" cy="16029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Семья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upload.wikimedia.org/wikipedia/commons/thumb/8/8c/Nicolay_Ilyich_Tolstoy.jpg/200px-Nicolay_Ilyich_Tolstoy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1905000" cy="2476500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http://upload.wikimedia.org/wikipedia/commons/thumb/5/56/VolkonskayaMN.jpg/200px-VolkonskayaMN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04664"/>
            <a:ext cx="1905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Горизонтальный свиток 5"/>
          <p:cNvSpPr/>
          <p:nvPr/>
        </p:nvSpPr>
        <p:spPr>
          <a:xfrm>
            <a:off x="6228184" y="2996952"/>
            <a:ext cx="2592288" cy="9361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Николай Ильич Толстой</a:t>
            </a:r>
            <a:endParaRPr lang="ru-RU" b="1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95536" y="2420888"/>
            <a:ext cx="2592288" cy="9361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Мария Николаевна Волконская</a:t>
            </a:r>
            <a:endParaRPr lang="ru-RU" b="1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3851920" y="1916832"/>
            <a:ext cx="1296144" cy="1296144"/>
          </a:xfrm>
          <a:prstGeom prst="flowChartConnector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716016" y="1916832"/>
            <a:ext cx="1296144" cy="1296144"/>
          </a:xfrm>
          <a:prstGeom prst="flowChartConnector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131840" y="3356992"/>
            <a:ext cx="1368152" cy="2736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547664" y="3140968"/>
            <a:ext cx="2520280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08104" y="3212976"/>
            <a:ext cx="720080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Горизонтальный свиток 17"/>
          <p:cNvSpPr/>
          <p:nvPr/>
        </p:nvSpPr>
        <p:spPr>
          <a:xfrm>
            <a:off x="395536" y="5013176"/>
            <a:ext cx="2592288" cy="9361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Николай </a:t>
            </a:r>
            <a:endParaRPr lang="ru-RU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7020272" y="4509120"/>
            <a:ext cx="1728192" cy="9361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Мария</a:t>
            </a:r>
            <a:endParaRPr lang="ru-RU" dirty="0"/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4788024" y="5517232"/>
            <a:ext cx="2592288" cy="9361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Лев</a:t>
            </a:r>
            <a:endParaRPr lang="ru-RU" sz="3200" b="1" dirty="0"/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3563888" y="4437112"/>
            <a:ext cx="2592288" cy="9361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Дмитрий</a:t>
            </a:r>
            <a:endParaRPr lang="ru-RU" dirty="0"/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1691680" y="5921896"/>
            <a:ext cx="2592288" cy="9361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Сергей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endCxn id="21" idx="0"/>
          </p:cNvCxnSpPr>
          <p:nvPr/>
        </p:nvCxnSpPr>
        <p:spPr>
          <a:xfrm>
            <a:off x="4860032" y="3140968"/>
            <a:ext cx="0" cy="14131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000"/>
                            </p:stCondLst>
                            <p:childTnLst>
                              <p:par>
                                <p:cTn id="6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F84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572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«</a:t>
            </a:r>
            <a:r>
              <a:rPr lang="ru-RU" b="1" dirty="0" err="1" smtClean="0">
                <a:solidFill>
                  <a:srgbClr val="FFFF00"/>
                </a:solidFill>
              </a:rPr>
              <a:t>Муравейные</a:t>
            </a:r>
            <a:r>
              <a:rPr lang="ru-RU" b="1" dirty="0" smtClean="0">
                <a:solidFill>
                  <a:srgbClr val="FFFF00"/>
                </a:solidFill>
              </a:rPr>
              <a:t> братья»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5554960" cy="54020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Брату Николаю 12 лет;</a:t>
            </a:r>
          </a:p>
          <a:p>
            <a:r>
              <a:rPr lang="ru-RU" dirty="0" smtClean="0"/>
              <a:t>«великая тайна», записанная на зеленой палочке, закопанной на краю оврага;</a:t>
            </a:r>
          </a:p>
          <a:p>
            <a:r>
              <a:rPr lang="ru-RU" dirty="0" smtClean="0"/>
              <a:t>Надо найти зеленую палочку, раскрыть тайну, и никто больше не умрёт, не станет войн и болезней, и люди будут «</a:t>
            </a:r>
            <a:r>
              <a:rPr lang="ru-RU" dirty="0" err="1" smtClean="0"/>
              <a:t>муравейными</a:t>
            </a:r>
            <a:r>
              <a:rPr lang="ru-RU" dirty="0" smtClean="0"/>
              <a:t> братьями».</a:t>
            </a:r>
            <a:endParaRPr lang="ru-RU" dirty="0"/>
          </a:p>
        </p:txBody>
      </p:sp>
      <p:pic>
        <p:nvPicPr>
          <p:cNvPr id="4" name="Рисунок 3" descr="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5628" y="4293096"/>
            <a:ext cx="3348372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Образование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>
            <a:normAutofit fontScale="85000" lnSpcReduction="20000"/>
          </a:bodyPr>
          <a:lstStyle/>
          <a:p>
            <a:r>
              <a:rPr lang="ru-RU" sz="3100" dirty="0" smtClean="0"/>
              <a:t>Не любил учиться;</a:t>
            </a:r>
          </a:p>
          <a:p>
            <a:r>
              <a:rPr lang="ru-RU" sz="3100" dirty="0" smtClean="0"/>
              <a:t>В совершенстве владел английским, немецким, французским языками;</a:t>
            </a:r>
          </a:p>
          <a:p>
            <a:r>
              <a:rPr lang="ru-RU" sz="3100" dirty="0" smtClean="0"/>
              <a:t>Прилично знал: 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итальянский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сербский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польский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греческий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латынь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иврит 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церковно-славянский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украинский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турецко-татарский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dirty="0" smtClean="0"/>
              <a:t>болгарский</a:t>
            </a:r>
          </a:p>
          <a:p>
            <a:pPr lvl="1"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Образование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r>
              <a:rPr lang="ru-RU" dirty="0" smtClean="0"/>
              <a:t>Придает образованию огромное значение;</a:t>
            </a:r>
          </a:p>
          <a:p>
            <a:r>
              <a:rPr lang="ru-RU" dirty="0" smtClean="0"/>
              <a:t>В 1859 г. открывает в Ясной поляне народную школу;</a:t>
            </a:r>
          </a:p>
          <a:p>
            <a:r>
              <a:rPr lang="ru-RU" dirty="0" smtClean="0"/>
              <a:t>Затем открывает в окрестностях еще 20 школ;</a:t>
            </a:r>
          </a:p>
          <a:p>
            <a:r>
              <a:rPr lang="ru-RU" dirty="0" smtClean="0"/>
              <a:t>Издает Педагогический журнал;</a:t>
            </a:r>
          </a:p>
          <a:p>
            <a:r>
              <a:rPr lang="ru-RU" dirty="0" smtClean="0"/>
              <a:t>Пишет «Обращение к юношеству» в 1906 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«Верьте себе.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 Обращение к юношеству»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«Верьте себе, выходящие из детства юноши и девушки, когда впервые поднимаются в душе вашей вопросы: кто я такое, зачем живу я и зачем живут все окружающие меня люди? И главный, самый волнительный вопрос, так ли живу я и все окружающие меня люди? Верьте себе и тогда, когда те ответы, которые представятся вам на эти вопросы, будут </a:t>
            </a:r>
            <a:r>
              <a:rPr lang="ru-RU" dirty="0" err="1" smtClean="0"/>
              <a:t>несогласны</a:t>
            </a:r>
            <a:r>
              <a:rPr lang="ru-RU" dirty="0" smtClean="0"/>
              <a:t> с теми, которые были внушены вам в детстве, будут </a:t>
            </a:r>
            <a:r>
              <a:rPr lang="ru-RU" dirty="0" err="1" smtClean="0"/>
              <a:t>несогласны</a:t>
            </a:r>
            <a:r>
              <a:rPr lang="ru-RU" dirty="0" smtClean="0"/>
              <a:t> и с той жизнью, в которой вы найдете себя живущими вместе со всеми людьми, окружающими вас…Верьте себе и живите так, напрягая все свои силы на одно: на проявление в себе Бога, и вы сделаете все, что вы можете сделать и для своего блага, и для блага всего мира».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Религия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6372200" cy="55460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Сложное отношение к религии;</a:t>
            </a:r>
          </a:p>
          <a:p>
            <a:r>
              <a:rPr lang="ru-RU" dirty="0" smtClean="0"/>
              <a:t>Считал, что вера – одна из главных составляющих жизни человека;</a:t>
            </a:r>
          </a:p>
          <a:p>
            <a:r>
              <a:rPr lang="ru-RU" dirty="0" smtClean="0"/>
              <a:t>В 1901 году предан анафеме и отлучен от церкви;</a:t>
            </a:r>
          </a:p>
          <a:p>
            <a:r>
              <a:rPr lang="ru-RU" dirty="0" smtClean="0"/>
              <a:t>На могиле Толстого нет креста;</a:t>
            </a:r>
          </a:p>
          <a:p>
            <a:r>
              <a:rPr lang="ru-RU" dirty="0" smtClean="0"/>
              <a:t>Читал Евангелие, изучал ислам.</a:t>
            </a:r>
          </a:p>
          <a:p>
            <a:r>
              <a:rPr lang="ru-RU" dirty="0" smtClean="0"/>
              <a:t>Выучил иврит, чтобы читать талмуд на языке оригинала;</a:t>
            </a:r>
          </a:p>
          <a:p>
            <a:r>
              <a:rPr lang="ru-RU" dirty="0" smtClean="0"/>
              <a:t>Был масоном.</a:t>
            </a:r>
            <a:endParaRPr lang="ru-RU" dirty="0"/>
          </a:p>
        </p:txBody>
      </p:sp>
      <p:pic>
        <p:nvPicPr>
          <p:cNvPr id="4" name="Рисунок 3" descr="images (5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2118" y="332656"/>
            <a:ext cx="1941882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s (5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2060848"/>
            <a:ext cx="1719635" cy="1719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ages (4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2070" y="3861048"/>
            <a:ext cx="1931930" cy="16535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thumbnail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941168"/>
            <a:ext cx="14859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Вера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«Вера есть знание смысла </a:t>
            </a:r>
            <a:r>
              <a:rPr lang="ru-RU" dirty="0" smtClean="0"/>
              <a:t>человеческой </a:t>
            </a:r>
            <a:r>
              <a:rPr lang="ru-RU" dirty="0" smtClean="0"/>
              <a:t>жизни, вследствие которого человек не уничтожает себя, а живет. Вера есть сила жизни. Если человек живет, то он во что-нибудь да верит. Если бы он не верил, что для чего-нибудь надо жить, то он бы не жил».</a:t>
            </a:r>
          </a:p>
          <a:p>
            <a:pPr lvl="0"/>
            <a:r>
              <a:rPr lang="ru-RU" dirty="0" smtClean="0"/>
              <a:t>«Сущность всякой веры состоит в том, что она придает жизни такой смысл, который не уничтожается смертью».</a:t>
            </a:r>
          </a:p>
          <a:p>
            <a:pPr lvl="0"/>
            <a:r>
              <a:rPr lang="ru-RU" dirty="0" smtClean="0"/>
              <a:t>«Полной свободы нет, но человек приближается к свободе по мере соединения своего с Богом разума и любви».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Жизненные принципы Толстого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204864"/>
            <a:ext cx="1270000" cy="1270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7" name="Рисунок 6" descr="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204864"/>
            <a:ext cx="1270000" cy="127000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8" name="Рисунок 7" descr="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204864"/>
            <a:ext cx="1270000" cy="127000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0" name="Рисунок 9" descr="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204864"/>
            <a:ext cx="1270000" cy="127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323528" y="3918535"/>
            <a:ext cx="8185254" cy="2739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«Каждый  человек – алмаз, который может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очистить или не очистить себя. В той мере,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 которой он очищен, через него светит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вечный свет. Стало быть, дело человека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не стараться  светить, но стараться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очищать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».</a:t>
            </a:r>
            <a:endParaRPr lang="ru-RU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44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44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44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44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440"/>
                            </p:stCondLst>
                            <p:childTnLst>
                              <p:par>
                                <p:cTn id="5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440"/>
                            </p:stCondLst>
                            <p:childTnLst>
                              <p:par>
                                <p:cTn id="5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440"/>
                            </p:stCondLst>
                            <p:childTnLst>
                              <p:par>
                                <p:cTn id="6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440"/>
                            </p:stCondLst>
                            <p:childTnLst>
                              <p:par>
                                <p:cTn id="6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584</TotalTime>
  <Words>359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Лев Николаевич Толстой</vt:lpstr>
      <vt:lpstr>Семья </vt:lpstr>
      <vt:lpstr>«Муравейные братья»</vt:lpstr>
      <vt:lpstr>Образование </vt:lpstr>
      <vt:lpstr>Образование </vt:lpstr>
      <vt:lpstr>«Верьте себе.  Обращение к юношеству»</vt:lpstr>
      <vt:lpstr>Религия </vt:lpstr>
      <vt:lpstr>Вера </vt:lpstr>
      <vt:lpstr>Жизненные принципы Толстого</vt:lpstr>
      <vt:lpstr>Смысл жизни для Толстого</vt:lpstr>
      <vt:lpstr>Учение о непротивлении злу насилием:</vt:lpstr>
      <vt:lpstr>Учение о нравственном самосовершенствовании: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Николаевич Толстой</dc:title>
  <dc:creator>Nesti LOVE Tixon</dc:creator>
  <cp:lastModifiedBy>Nesti LOVE Tixon</cp:lastModifiedBy>
  <cp:revision>31</cp:revision>
  <dcterms:created xsi:type="dcterms:W3CDTF">2012-07-27T11:31:03Z</dcterms:created>
  <dcterms:modified xsi:type="dcterms:W3CDTF">2012-09-04T16:36:00Z</dcterms:modified>
</cp:coreProperties>
</file>