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1" r:id="rId3"/>
    <p:sldId id="273" r:id="rId4"/>
    <p:sldId id="278" r:id="rId5"/>
    <p:sldId id="280" r:id="rId6"/>
    <p:sldId id="277" r:id="rId7"/>
    <p:sldId id="300" r:id="rId8"/>
    <p:sldId id="281" r:id="rId9"/>
    <p:sldId id="282" r:id="rId10"/>
    <p:sldId id="283" r:id="rId11"/>
    <p:sldId id="284" r:id="rId12"/>
    <p:sldId id="287" r:id="rId13"/>
    <p:sldId id="288" r:id="rId14"/>
    <p:sldId id="289" r:id="rId15"/>
    <p:sldId id="290" r:id="rId16"/>
    <p:sldId id="291" r:id="rId17"/>
    <p:sldId id="292" r:id="rId18"/>
    <p:sldId id="275" r:id="rId19"/>
    <p:sldId id="285" r:id="rId20"/>
    <p:sldId id="259" r:id="rId21"/>
    <p:sldId id="258" r:id="rId22"/>
    <p:sldId id="302" r:id="rId23"/>
    <p:sldId id="274" r:id="rId24"/>
    <p:sldId id="257" r:id="rId25"/>
    <p:sldId id="271" r:id="rId26"/>
    <p:sldId id="29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E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727E-710E-4FFF-A8A9-C3334DFC0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2C082-7DF7-47BE-AA9F-C2A24904D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654A3-03F0-45E0-8745-244F89DF6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E0D3-1A26-40AF-AC18-E588F226D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6764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BADE-C568-48A8-8E75-BFD78AB13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DBA4-719B-4CCE-8985-70F8D6A51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0D823-7D13-419F-8C53-DC319FBB9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97BAF-FBB9-4E8B-9D7E-24171006F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6764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14BD4-E941-419E-B0BF-6B72D2CD9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E438-DDEE-4272-8277-B7F8965CE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503A-EFCC-4FD7-8F5D-3B7854E40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DB9B-0BF4-4B5E-BAB4-4ADB98F47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85D3F-4C81-4EB9-8BA7-831C5E7B8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12B-E8F1-4370-B9FA-91D1DCCDF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C8286-D987-4B79-84C4-B5E34FEDD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57912-6858-4293-813D-1BE0F2CE8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4F32A-B6FE-42EC-B8ED-5446F46F5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36642-4CA5-4505-9C4B-A51FA2B48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C2DDE2-03CF-42C6-825A-C1BD566B0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9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019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  <p:sldLayoutId id="2147483697" r:id="rId12"/>
    <p:sldLayoutId id="2147483696" r:id="rId13"/>
    <p:sldLayoutId id="2147483695" r:id="rId14"/>
    <p:sldLayoutId id="2147483694" r:id="rId15"/>
    <p:sldLayoutId id="2147483693" r:id="rId16"/>
    <p:sldLayoutId id="2147483692" r:id="rId17"/>
    <p:sldLayoutId id="2147483691" r:id="rId18"/>
  </p:sldLayoutIdLst>
  <p:transition spd="med" advClick="0" advTm="60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3500438"/>
            <a:ext cx="5867400" cy="1854200"/>
          </a:xfrm>
          <a:solidFill>
            <a:schemeClr val="hlink"/>
          </a:solidFill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/>
            <a:r>
              <a:rPr lang="ru-RU" sz="7200" smtClean="0">
                <a:solidFill>
                  <a:srgbClr val="FF0000"/>
                </a:solidFill>
              </a:rPr>
              <a:t>День России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5229225"/>
            <a:ext cx="4379912" cy="1447800"/>
          </a:xfrm>
        </p:spPr>
        <p:txBody>
          <a:bodyPr/>
          <a:lstStyle/>
          <a:p>
            <a:pPr eaLnBrk="1" hangingPunct="1"/>
            <a:r>
              <a:rPr lang="ru-RU" sz="6600" smtClean="0"/>
              <a:t>12 июня</a:t>
            </a:r>
          </a:p>
        </p:txBody>
      </p:sp>
      <p:pic>
        <p:nvPicPr>
          <p:cNvPr id="20483" name="Picture 4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24400"/>
            <a:ext cx="2376488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052513"/>
            <a:ext cx="3563937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3dflagsdotcom_russi_2fawm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052513"/>
            <a:ext cx="32448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WordArt 2"/>
          <p:cNvSpPr>
            <a:spLocks noChangeArrowheads="1" noChangeShapeType="1" noTextEdit="1"/>
          </p:cNvSpPr>
          <p:nvPr/>
        </p:nvSpPr>
        <p:spPr bwMode="auto">
          <a:xfrm>
            <a:off x="2051050" y="549275"/>
            <a:ext cx="6824663" cy="1036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Кремль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3500438"/>
            <a:ext cx="4056062" cy="1512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 Кремль является символом высшего руководства России.</a:t>
            </a:r>
          </a:p>
        </p:txBody>
      </p:sp>
      <p:pic>
        <p:nvPicPr>
          <p:cNvPr id="111620" name="Picture 4" descr="677kpf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700213"/>
            <a:ext cx="3917950" cy="5146675"/>
          </a:xfrm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2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nimBg="1"/>
      <p:bldP spid="111618" grpId="1" animBg="1"/>
      <p:bldP spid="111619" grpId="0" build="p"/>
      <p:bldP spid="111619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WordArt 2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6697662" cy="1366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Кремлевские куранты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0" y="2492375"/>
            <a:ext cx="518477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sz="2800" b="1" dirty="0">
                <a:solidFill>
                  <a:schemeClr val="tx2"/>
                </a:solidFill>
              </a:rPr>
              <a:t>    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</a:rPr>
              <a:t>Кремлевские куранты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</a:rPr>
              <a:t> на Спасской башне,  давно уже стали символом не только Красной площади, но и точности, надежности и незыблемости России </a:t>
            </a:r>
          </a:p>
        </p:txBody>
      </p:sp>
      <p:pic>
        <p:nvPicPr>
          <p:cNvPr id="112644" name="Picture 4" descr="Крем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25" y="2205038"/>
            <a:ext cx="3970338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4" presetClass="exit" presetSubtype="0" decel="10000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4" presetClass="exit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/>
      <p:bldP spid="112642" grpId="1" animBg="1"/>
      <p:bldP spid="112643" grpId="0"/>
      <p:bldP spid="11264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565400"/>
            <a:ext cx="4897438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           </a:t>
            </a:r>
            <a:r>
              <a:rPr lang="ru-RU" sz="2400" b="1" dirty="0" smtClean="0">
                <a:latin typeface="Times New Roman" pitchFamily="18" charset="0"/>
              </a:rPr>
              <a:t>Матрешки –  неофициальный символ России. Символ ее загадочной для всех души.</a:t>
            </a:r>
            <a:r>
              <a:rPr lang="ru-RU" sz="18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15715" name="WordArt 3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653573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Матрешки</a:t>
            </a:r>
          </a:p>
        </p:txBody>
      </p:sp>
      <p:pic>
        <p:nvPicPr>
          <p:cNvPr id="115716" name="Picture 4" descr="Матрешки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1989138"/>
            <a:ext cx="3709988" cy="3154362"/>
          </a:xfrm>
        </p:spPr>
      </p:pic>
      <p:pic>
        <p:nvPicPr>
          <p:cNvPr id="115717" name="Picture 5" descr="Матрешки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0"/>
            <a:ext cx="4614863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20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  <p:bldP spid="115714" grpId="1" build="p"/>
      <p:bldP spid="115715" grpId="0" animBg="1"/>
      <p:bldP spid="1157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WordArt 2"/>
          <p:cNvSpPr>
            <a:spLocks noChangeArrowheads="1" noChangeShapeType="1" noTextEdit="1"/>
          </p:cNvSpPr>
          <p:nvPr/>
        </p:nvSpPr>
        <p:spPr bwMode="auto">
          <a:xfrm>
            <a:off x="2339975" y="457200"/>
            <a:ext cx="63468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Медведь.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133600"/>
            <a:ext cx="5184775" cy="4967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             </a:t>
            </a:r>
            <a:r>
              <a:rPr lang="ru-RU" sz="2000" b="1" dirty="0" smtClean="0">
                <a:latin typeface="Times New Roman" pitchFamily="18" charset="0"/>
              </a:rPr>
              <a:t>Как правило, в народном сознании медведь - величественное животное, занимающее исключительное положение среди других зверей. Во многом оно обусловлено биологическими качествами медведя, его размерами, силой, мощью, сметливостью, переходами от движений ленивых и неуклюжих - к быстрым и точным. Не случайно его изображение имеют на своих гербах многие русские города (Ярославль, Новгород и др.), а сам медведь является неофициальным символом России и русского народа.</a:t>
            </a:r>
          </a:p>
        </p:txBody>
      </p:sp>
      <p:pic>
        <p:nvPicPr>
          <p:cNvPr id="116740" name="Picture 4" descr="Медведь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333375"/>
            <a:ext cx="2006600" cy="1728788"/>
          </a:xfrm>
        </p:spPr>
      </p:pic>
      <p:pic>
        <p:nvPicPr>
          <p:cNvPr id="116741" name="Picture 5" descr="Медведь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940425" y="2538413"/>
            <a:ext cx="2873375" cy="4319587"/>
          </a:xfrm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3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5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nimBg="1"/>
      <p:bldP spid="116738" grpId="1" animBg="1"/>
      <p:bldP spid="116739" grpId="0" build="p"/>
      <p:bldP spid="116739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420938"/>
            <a:ext cx="4535487" cy="38163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b="1" dirty="0" smtClean="0"/>
              <a:t>     </a:t>
            </a:r>
            <a:r>
              <a:rPr lang="ru-RU" sz="2000" b="1" dirty="0" smtClean="0">
                <a:latin typeface="Times New Roman" pitchFamily="18" charset="0"/>
              </a:rPr>
              <a:t>О тройке поэты слагали стихи, народ сочинял частушки, художники увековечили ее в живописи и лаковой миниатюре, ваятели - в скульптуре. Тройка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</a:rPr>
              <a:t> превратилась в достойный символ России, олицетворяющий русскую удалую и загадочную душу. Тройка - символ русского народа и его культуры с ее безудержной удалью и пронзительной лиричностью.</a:t>
            </a:r>
            <a:r>
              <a:rPr lang="ru-RU" sz="2000" dirty="0" smtClean="0">
                <a:latin typeface="Times New Roman" pitchFamily="18" charset="0"/>
              </a:rPr>
              <a:t> </a:t>
            </a:r>
          </a:p>
        </p:txBody>
      </p:sp>
      <p:pic>
        <p:nvPicPr>
          <p:cNvPr id="117763" name="Picture 3" descr="Матрешки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9700" y="2843213"/>
            <a:ext cx="3892550" cy="3729037"/>
          </a:xfrm>
        </p:spPr>
      </p:pic>
      <p:sp>
        <p:nvSpPr>
          <p:cNvPr id="117764" name="WordArt 4"/>
          <p:cNvSpPr>
            <a:spLocks noChangeArrowheads="1" noChangeShapeType="1" noTextEdit="1"/>
          </p:cNvSpPr>
          <p:nvPr/>
        </p:nvSpPr>
        <p:spPr bwMode="auto">
          <a:xfrm>
            <a:off x="2124075" y="938213"/>
            <a:ext cx="6005513" cy="1338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Тройка.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7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0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exit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5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  <p:bldP spid="117762" grpId="1" build="p"/>
      <p:bldP spid="117764" grpId="0" animBg="1"/>
      <p:bldP spid="11776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WordArt 2"/>
          <p:cNvSpPr>
            <a:spLocks noChangeArrowheads="1" noChangeShapeType="1" noTextEdit="1"/>
          </p:cNvSpPr>
          <p:nvPr/>
        </p:nvSpPr>
        <p:spPr bwMode="auto">
          <a:xfrm>
            <a:off x="1676400" y="457200"/>
            <a:ext cx="701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Самовар.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989138"/>
            <a:ext cx="4464050" cy="44640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dirty="0" smtClean="0"/>
              <a:t>           </a:t>
            </a:r>
            <a:r>
              <a:rPr lang="ru-RU" sz="2400" dirty="0" smtClean="0">
                <a:latin typeface="Times New Roman" pitchFamily="18" charset="0"/>
              </a:rPr>
              <a:t>Тульский самовар с </a:t>
            </a:r>
            <a:r>
              <a:rPr lang="ru-RU" sz="2400" dirty="0" err="1" smtClean="0">
                <a:latin typeface="Times New Roman" pitchFamily="18" charset="0"/>
              </a:rPr>
              <a:t>жемчужником</a:t>
            </a:r>
            <a:r>
              <a:rPr lang="ru-RU" sz="2400" dirty="0" smtClean="0">
                <a:latin typeface="Times New Roman" pitchFamily="18" charset="0"/>
              </a:rPr>
              <a:t> на тулове, с фигурной ручкой -веткой является символом русского гостеприимства.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         Самовар олицетворял бытовые стороны русского образа жизни </a:t>
            </a:r>
          </a:p>
        </p:txBody>
      </p:sp>
      <p:pic>
        <p:nvPicPr>
          <p:cNvPr id="118788" name="Picture 4" descr="Самова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25" y="1884363"/>
            <a:ext cx="3571875" cy="4775200"/>
          </a:xfrm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8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35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6" grpId="1" animBg="1"/>
      <p:bldP spid="118787" grpId="0" uiExpand="1" build="p"/>
      <p:bldP spid="118787" grpId="1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WordArt 2"/>
          <p:cNvSpPr>
            <a:spLocks noChangeArrowheads="1" noChangeShapeType="1" noTextEdit="1"/>
          </p:cNvSpPr>
          <p:nvPr/>
        </p:nvSpPr>
        <p:spPr bwMode="auto">
          <a:xfrm>
            <a:off x="1676400" y="457200"/>
            <a:ext cx="701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Балалайка.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4292600"/>
            <a:ext cx="3695700" cy="18002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        </a:t>
            </a:r>
            <a:r>
              <a:rPr lang="ru-RU" sz="2000" b="1" dirty="0" smtClean="0">
                <a:latin typeface="Times New Roman" pitchFamily="18" charset="0"/>
              </a:rPr>
              <a:t>Балалайка — это один из инструментов, ставших (наряду с гармонью и, в меньшей степени, жалейкой) музыкальным символом русского народа.</a:t>
            </a:r>
          </a:p>
        </p:txBody>
      </p:sp>
      <p:pic>
        <p:nvPicPr>
          <p:cNvPr id="119812" name="Picture 4" descr="Балалайка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1881188"/>
            <a:ext cx="3575050" cy="4976812"/>
          </a:xfrm>
        </p:spPr>
      </p:pic>
      <p:pic>
        <p:nvPicPr>
          <p:cNvPr id="119813" name="Picture 5" descr="Балалай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886900">
            <a:off x="-311943" y="2332831"/>
            <a:ext cx="273685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4" name="Picture 6" descr="Балалайка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1879600"/>
            <a:ext cx="22193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5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5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5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0" grpId="1" animBg="1"/>
      <p:bldP spid="119811" grpId="0" build="p"/>
      <p:bldP spid="119811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Гляжу в озера си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051050" y="2781300"/>
            <a:ext cx="8636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003F7E"/>
                </a:solidFill>
              </a:rPr>
              <a:t>В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203575" y="2781300"/>
            <a:ext cx="865188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003F7E"/>
                </a:solidFill>
              </a:rPr>
              <a:t>О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427538" y="2781300"/>
            <a:ext cx="9366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003F7E"/>
                </a:solidFill>
              </a:rPr>
              <a:t>Л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580063" y="2781300"/>
            <a:ext cx="8636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003F7E"/>
                </a:solidFill>
              </a:rPr>
              <a:t>Г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6659563" y="2781300"/>
            <a:ext cx="8636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003F7E"/>
                </a:solidFill>
              </a:rPr>
              <a:t>А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7" grpId="0" animBg="1"/>
      <p:bldP spid="358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WordArt 3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4881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Президент России</a:t>
            </a:r>
          </a:p>
        </p:txBody>
      </p:sp>
      <p:pic>
        <p:nvPicPr>
          <p:cNvPr id="36866" name="Picture 11" descr="Портрет Пут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500"/>
            <a:ext cx="33337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Прямоугольник 10"/>
          <p:cNvSpPr>
            <a:spLocks noChangeArrowheads="1"/>
          </p:cNvSpPr>
          <p:nvPr/>
        </p:nvSpPr>
        <p:spPr bwMode="auto">
          <a:xfrm>
            <a:off x="0" y="2357438"/>
            <a:ext cx="40719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 dirty="0"/>
              <a:t>В.В. Путин</a:t>
            </a:r>
            <a:r>
              <a:rPr lang="ru-RU" sz="8800" dirty="0"/>
              <a:t/>
            </a:r>
            <a:br>
              <a:rPr lang="ru-RU" sz="8800" dirty="0"/>
            </a:br>
            <a:endParaRPr lang="ru-RU" sz="8800" dirty="0"/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utoUpdateAnimBg="0"/>
      <p:bldP spid="368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Березк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7" name="WordArt 3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51181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Береза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552950"/>
            <a:ext cx="5508625" cy="230505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3500" smtClean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ru-RU" sz="3500" i="1" smtClean="0">
                <a:solidFill>
                  <a:srgbClr val="000000"/>
                </a:solidFill>
                <a:latin typeface="Times New Roman" pitchFamily="18" charset="0"/>
              </a:rPr>
              <a:t>Береза всегда считалась символом России, символом ее одухотворенности, процветания и долголетия.</a:t>
            </a:r>
            <a:r>
              <a:rPr lang="ru-RU" sz="350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67" grpId="1" animBg="1"/>
      <p:bldP spid="113668" grpId="0" animBg="1"/>
      <p:bldP spid="11366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6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765175"/>
            <a:ext cx="3024188" cy="1295400"/>
          </a:xfrm>
        </p:spPr>
        <p:txBody>
          <a:bodyPr/>
          <a:lstStyle/>
          <a:p>
            <a:pPr eaLnBrk="1" hangingPunct="1"/>
            <a:r>
              <a:rPr lang="ru-RU" sz="6000" smtClean="0">
                <a:solidFill>
                  <a:srgbClr val="FF0000"/>
                </a:solidFill>
              </a:rPr>
              <a:t>Р У С Ь</a:t>
            </a:r>
          </a:p>
        </p:txBody>
      </p:sp>
      <p:pic>
        <p:nvPicPr>
          <p:cNvPr id="38914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68960"/>
            <a:ext cx="4470400" cy="2770909"/>
          </a:xfrm>
        </p:spPr>
      </p:pic>
      <p:pic>
        <p:nvPicPr>
          <p:cNvPr id="38915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92696"/>
            <a:ext cx="4336586" cy="4320480"/>
          </a:xfrm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348880"/>
            <a:ext cx="3744416" cy="2232248"/>
          </a:xfrm>
        </p:spPr>
      </p:pic>
      <p:pic>
        <p:nvPicPr>
          <p:cNvPr id="39938" name="Picture 10" descr="1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660232" y="265907"/>
            <a:ext cx="2270125" cy="2868612"/>
          </a:xfrm>
        </p:spPr>
      </p:pic>
      <p:pic>
        <p:nvPicPr>
          <p:cNvPr id="39939" name="Picture 1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797425"/>
            <a:ext cx="3265963" cy="1952625"/>
          </a:xfrm>
        </p:spPr>
      </p:pic>
      <p:pic>
        <p:nvPicPr>
          <p:cNvPr id="39940" name="Picture 1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518" y="4714875"/>
            <a:ext cx="2863113" cy="2143125"/>
          </a:xfrm>
        </p:spPr>
      </p:pic>
      <p:pic>
        <p:nvPicPr>
          <p:cNvPr id="39941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03" y="2348880"/>
            <a:ext cx="2808288" cy="208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Прямоугольник 1"/>
          <p:cNvSpPr>
            <a:spLocks noChangeArrowheads="1"/>
          </p:cNvSpPr>
          <p:nvPr/>
        </p:nvSpPr>
        <p:spPr bwMode="auto">
          <a:xfrm>
            <a:off x="1636713" y="476250"/>
            <a:ext cx="4645025" cy="12239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7200"/>
              <a:t>С С С Р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547813" y="2565400"/>
            <a:ext cx="9366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М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700338" y="2565400"/>
            <a:ext cx="8636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О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779838" y="2565400"/>
            <a:ext cx="8636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С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003800" y="2565400"/>
            <a:ext cx="8636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К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6156325" y="2565400"/>
            <a:ext cx="8636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В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7380288" y="2565400"/>
            <a:ext cx="8636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А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1619250" y="1052513"/>
            <a:ext cx="72009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Москва-столица России</a:t>
            </a:r>
          </a:p>
        </p:txBody>
      </p:sp>
      <p:pic>
        <p:nvPicPr>
          <p:cNvPr id="102404" name="Picture 4" descr="Моск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/>
      <p:bldP spid="10240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9" descr="MF029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3214688"/>
            <a:ext cx="4032250" cy="3382962"/>
          </a:xfrm>
        </p:spPr>
      </p:pic>
      <p:pic>
        <p:nvPicPr>
          <p:cNvPr id="41986" name="Picture 22" descr="Изображение 25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0" y="3214688"/>
            <a:ext cx="4584700" cy="3438525"/>
          </a:xfrm>
        </p:spPr>
      </p:pic>
      <p:pic>
        <p:nvPicPr>
          <p:cNvPr id="41987" name="Picture 25" descr="Изображение 2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3214688"/>
            <a:ext cx="45847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627313" y="620713"/>
            <a:ext cx="5616575" cy="2160587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6600" b="1" dirty="0" smtClean="0"/>
              <a:t>Р О Д И Н А </a:t>
            </a:r>
            <a:endParaRPr lang="ru-RU" sz="6600" b="1" dirty="0"/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457358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6" descr="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549275"/>
            <a:ext cx="30241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7"/>
          <p:cNvSpPr>
            <a:spLocks noChangeArrowheads="1"/>
          </p:cNvSpPr>
          <p:nvPr/>
        </p:nvSpPr>
        <p:spPr bwMode="auto">
          <a:xfrm>
            <a:off x="265113" y="4076700"/>
            <a:ext cx="58674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5400">
                <a:solidFill>
                  <a:srgbClr val="FF0000"/>
                </a:solidFill>
              </a:rPr>
              <a:t>День независимости России</a:t>
            </a:r>
          </a:p>
        </p:txBody>
      </p:sp>
      <p:pic>
        <p:nvPicPr>
          <p:cNvPr id="43012" name="Picture 12" descr="3dflagsdotcom_russi_2fawm[1]"/>
          <p:cNvPicPr>
            <a:picLocks noGrp="1" noChangeAspect="1" noChangeArrowheads="1" noCrop="1"/>
          </p:cNvPicPr>
          <p:nvPr>
            <p:ph/>
          </p:nvPr>
        </p:nvPicPr>
        <p:blipFill>
          <a:blip r:embed="rId4"/>
          <a:srcRect/>
          <a:stretch>
            <a:fillRect/>
          </a:stretch>
        </p:blipFill>
        <p:spPr>
          <a:xfrm>
            <a:off x="5940425" y="2708275"/>
            <a:ext cx="2238375" cy="1519238"/>
          </a:xfrm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WordArt 2"/>
          <p:cNvSpPr>
            <a:spLocks noChangeArrowheads="1" noChangeShapeType="1" noTextEdit="1"/>
          </p:cNvSpPr>
          <p:nvPr/>
        </p:nvSpPr>
        <p:spPr bwMode="auto">
          <a:xfrm>
            <a:off x="642938" y="642938"/>
            <a:ext cx="7358062" cy="38576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Спасибо за внимание!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435600" y="4868863"/>
            <a:ext cx="370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Подготовила</a:t>
            </a:r>
          </a:p>
          <a:p>
            <a:pPr algn="ctr"/>
            <a:r>
              <a:rPr lang="ru-RU" sz="2000"/>
              <a:t>воспитатель</a:t>
            </a:r>
          </a:p>
          <a:p>
            <a:pPr algn="ctr"/>
            <a:r>
              <a:rPr lang="ru-RU" sz="2000"/>
              <a:t>Акстына О.Н.</a:t>
            </a:r>
          </a:p>
          <a:p>
            <a:pPr algn="ctr"/>
            <a:r>
              <a:rPr lang="ru-RU" sz="2000"/>
              <a:t>о/л «Солнышко»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1 слай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79" name="Picture 3" descr="3dflagsdotcom_russi_2fawm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404813"/>
            <a:ext cx="1838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0" name="Picture 4" descr="rusgerb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628775"/>
            <a:ext cx="123825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1" name="WordArt 5"/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5832475" cy="1938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Национальные символы </a:t>
            </a:r>
          </a:p>
          <a:p>
            <a:pPr algn="ctr"/>
            <a:r>
              <a:rPr lang="ru-RU" sz="3600" kern="10" spc="72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России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3" dur="1845" decel="100000"/>
                                        <p:tgtEl>
                                          <p:spTgt spid="101378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4" dur="1845" decel="100000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6" dur="1845" decel="100000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7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2" dur="1230" decel="100000"/>
                                        <p:tgtEl>
                                          <p:spTgt spid="101380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3" dur="1230" decel="10000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5" dur="1230" decel="10000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1" dur="1230" decel="100000"/>
                                        <p:tgtEl>
                                          <p:spTgt spid="101379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2" dur="1230" decel="100000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4" dur="1230" decel="100000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0" dur="1230" decel="100000"/>
                                        <p:tgtEl>
                                          <p:spTgt spid="10138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1" dur="1230" decel="100000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3" dur="1230" decel="100000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animBg="1"/>
      <p:bldP spid="10138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WordArt 2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3173413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Гимн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5003800" y="0"/>
            <a:ext cx="4140200" cy="66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latin typeface="Tahoma" pitchFamily="34" charset="0"/>
              </a:rPr>
              <a:t/>
            </a:r>
            <a:br>
              <a:rPr lang="ru-RU" sz="1400" dirty="0">
                <a:latin typeface="Tahoma" pitchFamily="34" charset="0"/>
              </a:rPr>
            </a:br>
            <a:r>
              <a:rPr lang="ru-RU" sz="1400" b="1" dirty="0">
                <a:latin typeface="Times New Roman" pitchFamily="18" charset="0"/>
              </a:rPr>
              <a:t>1-й куплет: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Россия - священная наша держава,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Россия - любимая наша страна.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Могучая воля, великая слава -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Твое достоянье на все времена!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Припев: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Отечество наше свободное,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Братских народов союз вековой,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Предками данная мудрость народная!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страна! Мы гордимся тобой!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2-й куплет: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От южных морей до полярного края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Раскинулись наши леса и поля.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Одна ты на свете! Одна ты такая -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Хранимая Богом родная земля!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Припев: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Отечество наше свободное,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Братских народов союз вековой,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Предками данная мудрость народная!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страна! Мы гордимся тобой!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3-й куплет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Широкий простор для мечты и для жизни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Грядущие нам открывают года.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Нам силу дает наша верность Отчизне.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Так было, так есть и так будет всегда!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Припев: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Отечество наше свободное,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Братских народов союз вековой,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Предками данная мудрость народная!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страна! Мы гордимся тобой!</a:t>
            </a:r>
            <a:r>
              <a:rPr lang="ru-RU" sz="1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331913" y="1412875"/>
            <a:ext cx="374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Дата принятия:</a:t>
            </a:r>
            <a:r>
              <a:rPr lang="ru-RU">
                <a:latin typeface="Times New Roman" pitchFamily="18" charset="0"/>
              </a:rPr>
              <a:t> 07.03.2001</a:t>
            </a:r>
            <a:endParaRPr lang="ru-RU" sz="3200">
              <a:latin typeface="Times New Roman" pitchFamily="18" charset="0"/>
            </a:endParaRPr>
          </a:p>
        </p:txBody>
      </p:sp>
      <p:pic>
        <p:nvPicPr>
          <p:cNvPr id="23556" name="Picture 5" descr="m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565400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2243138" y="2644775"/>
            <a:ext cx="25304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музыка: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А.В.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Александров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558" name="Picture 7" descr="mihalkov_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437063"/>
            <a:ext cx="12668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2571750" y="4805363"/>
            <a:ext cx="2062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слова: </a:t>
            </a:r>
          </a:p>
          <a:p>
            <a:pPr algn="ctr"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С.В.Михалков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Фла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565400"/>
            <a:ext cx="8713787" cy="172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b="1" smtClean="0">
                <a:latin typeface="Times New Roman" pitchFamily="18" charset="0"/>
              </a:rPr>
              <a:t>Белый цвет </a:t>
            </a:r>
            <a:r>
              <a:rPr lang="ru-RU" sz="3200" b="1" smtClean="0">
                <a:solidFill>
                  <a:schemeClr val="folHlink"/>
                </a:solidFill>
                <a:latin typeface="Times New Roman" pitchFamily="18" charset="0"/>
              </a:rPr>
              <a:t>-</a:t>
            </a:r>
            <a:r>
              <a:rPr lang="en-US" sz="3200" b="1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chemeClr val="folHlink"/>
                </a:solidFill>
                <a:latin typeface="Times New Roman" pitchFamily="18" charset="0"/>
              </a:rPr>
              <a:t>благородство, совершенство.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</a:rPr>
              <a:t>Синий цвет</a:t>
            </a:r>
            <a:r>
              <a:rPr lang="ru-RU" sz="3200" b="1" smtClean="0"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chemeClr val="folHlink"/>
                </a:solidFill>
                <a:latin typeface="Times New Roman" pitchFamily="18" charset="0"/>
              </a:rPr>
              <a:t>- это небо, верность.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</a:rPr>
              <a:t>Красный цвет</a:t>
            </a:r>
            <a:r>
              <a:rPr lang="ru-RU" sz="3200" b="1" smtClean="0"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chemeClr val="folHlink"/>
                </a:solidFill>
                <a:latin typeface="Times New Roman" pitchFamily="18" charset="0"/>
              </a:rPr>
              <a:t>означает отвагу, мужество и героизм.</a:t>
            </a:r>
            <a:r>
              <a:rPr lang="ru-RU" sz="3200" b="1" smtClean="0">
                <a:latin typeface="Times New Roman" pitchFamily="18" charset="0"/>
              </a:rPr>
              <a:t> </a:t>
            </a:r>
            <a:endParaRPr lang="ru-RU" sz="3200" b="1" smtClean="0">
              <a:solidFill>
                <a:schemeClr val="folHlink"/>
              </a:solidFill>
            </a:endParaRPr>
          </a:p>
        </p:txBody>
      </p:sp>
      <p:sp>
        <p:nvSpPr>
          <p:cNvPr id="108548" name="WordArt 4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13752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Цвета российского флага означают: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  <p:bldP spid="108547" grpId="1"/>
      <p:bldP spid="108548" grpId="0" animBg="1"/>
      <p:bldP spid="10854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WordArt 2"/>
          <p:cNvSpPr>
            <a:spLocks noChangeArrowheads="1" noChangeShapeType="1" noTextEdit="1"/>
          </p:cNvSpPr>
          <p:nvPr/>
        </p:nvSpPr>
        <p:spPr bwMode="auto">
          <a:xfrm>
            <a:off x="3419475" y="549275"/>
            <a:ext cx="324167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Герб</a:t>
            </a:r>
          </a:p>
        </p:txBody>
      </p:sp>
      <p:pic>
        <p:nvPicPr>
          <p:cNvPr id="105475" name="Picture 3" descr="rusgerb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1785938"/>
            <a:ext cx="3525837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3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nimBg="1"/>
      <p:bldP spid="10547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23850" y="4005263"/>
            <a:ext cx="93503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С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547813" y="4005263"/>
            <a:ext cx="9366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Л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771775" y="4005263"/>
            <a:ext cx="1008063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А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067175" y="4005263"/>
            <a:ext cx="100647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В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364163" y="4005263"/>
            <a:ext cx="10080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Я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588125" y="4005263"/>
            <a:ext cx="1008063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/>
              <a:t>Н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812088" y="4005263"/>
            <a:ext cx="93503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 dirty="0"/>
              <a:t>Е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420938"/>
            <a:ext cx="8569325" cy="38242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          </a:t>
            </a:r>
            <a:r>
              <a:rPr lang="ru-RU" sz="3200" b="1" smtClean="0"/>
              <a:t>Помимо традиционных символов в виде герба, флага и гимна, каждая страна имеет и ряд других национальных символов, которые обозначают специфические для каждой страны историю, культуру и быт.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smtClean="0"/>
              <a:t>          Россия также имеет свои неофициальные символы.</a:t>
            </a:r>
            <a:r>
              <a:rPr lang="ru-RU" sz="3200" smtClean="0"/>
              <a:t> </a:t>
            </a:r>
          </a:p>
        </p:txBody>
      </p:sp>
      <p:sp>
        <p:nvSpPr>
          <p:cNvPr id="109571" name="WordArt 3"/>
          <p:cNvSpPr>
            <a:spLocks noChangeArrowheads="1" noChangeShapeType="1" noTextEdit="1"/>
          </p:cNvSpPr>
          <p:nvPr/>
        </p:nvSpPr>
        <p:spPr bwMode="auto">
          <a:xfrm>
            <a:off x="1600200" y="476250"/>
            <a:ext cx="7543800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Неофициальные </a:t>
            </a:r>
          </a:p>
          <a:p>
            <a:pPr algn="ctr"/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символы России.</a:t>
            </a:r>
          </a:p>
        </p:txBody>
      </p:sp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60"/>
                            </p:stCondLst>
                            <p:childTnLst>
                              <p:par>
                                <p:cTn id="17" presetID="27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4" presetClass="exit" presetSubtype="0" decel="10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4" presetClass="exit" presetSubtype="0" decel="10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uiExpand="1" build="p"/>
      <p:bldP spid="109570" grpId="1" uiExpand="1" build="p"/>
      <p:bldP spid="109571" grpId="0" animBg="1"/>
      <p:bldP spid="10957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WordArt 2"/>
          <p:cNvSpPr>
            <a:spLocks noChangeArrowheads="1" noChangeShapeType="1" noTextEdit="1"/>
          </p:cNvSpPr>
          <p:nvPr/>
        </p:nvSpPr>
        <p:spPr bwMode="auto">
          <a:xfrm>
            <a:off x="1676400" y="457200"/>
            <a:ext cx="701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Красная площадь.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042988" y="4724400"/>
            <a:ext cx="7273925" cy="17287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          </a:t>
            </a:r>
            <a:r>
              <a:rPr lang="ru-RU" sz="1800" dirty="0" smtClean="0">
                <a:latin typeface="Times New Roman" pitchFamily="18" charset="0"/>
              </a:rPr>
              <a:t>Красная площадь, как символ единства России, героизма российского народа, боевой и трудовой славы многих наших соотечественников, а также как место многочисленных исторических и судьбоносных событий является гордостью каждого и олицетворяет величие России. Красная площадь – символ центра страны, ее средоточие.</a:t>
            </a:r>
          </a:p>
        </p:txBody>
      </p:sp>
      <p:pic>
        <p:nvPicPr>
          <p:cNvPr id="110596" name="Picture 4" descr="красная площадь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17675"/>
            <a:ext cx="4068763" cy="2789238"/>
          </a:xfrm>
        </p:spPr>
      </p:pic>
      <p:pic>
        <p:nvPicPr>
          <p:cNvPr id="110597" name="Picture 5" descr="лобное место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1739900"/>
            <a:ext cx="3925887" cy="2994025"/>
          </a:xfrm>
        </p:spPr>
      </p:pic>
    </p:spTree>
  </p:cSld>
  <p:clrMapOvr>
    <a:masterClrMapping/>
  </p:clrMapOvr>
  <p:transition spd="med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7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xit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/>
      <p:bldP spid="110594" grpId="1" animBg="1"/>
      <p:bldP spid="110595" grpId="0" build="p"/>
      <p:bldP spid="110595" grpId="1" build="p"/>
    </p:bld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450</TotalTime>
  <Words>442</Words>
  <Application>Microsoft Office PowerPoint</Application>
  <PresentationFormat>Экран (4:3)</PresentationFormat>
  <Paragraphs>70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Каскад</vt:lpstr>
      <vt:lpstr>День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Береза всегда считалась символом России, символом ее одухотворенности, процветания и долголетия. </vt:lpstr>
      <vt:lpstr>Р У С 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России</dc:title>
  <dc:creator>1</dc:creator>
  <cp:lastModifiedBy>user</cp:lastModifiedBy>
  <cp:revision>32</cp:revision>
  <dcterms:created xsi:type="dcterms:W3CDTF">2009-06-12T18:25:27Z</dcterms:created>
  <dcterms:modified xsi:type="dcterms:W3CDTF">2014-05-29T08:41:02Z</dcterms:modified>
</cp:coreProperties>
</file>