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4" r:id="rId2"/>
    <p:sldId id="315" r:id="rId3"/>
    <p:sldId id="316" r:id="rId4"/>
    <p:sldId id="280" r:id="rId5"/>
    <p:sldId id="281" r:id="rId6"/>
    <p:sldId id="282" r:id="rId7"/>
    <p:sldId id="290" r:id="rId8"/>
    <p:sldId id="285" r:id="rId9"/>
    <p:sldId id="286" r:id="rId10"/>
    <p:sldId id="287" r:id="rId11"/>
    <p:sldId id="288" r:id="rId12"/>
    <p:sldId id="289" r:id="rId13"/>
    <p:sldId id="317" r:id="rId14"/>
    <p:sldId id="264" r:id="rId15"/>
    <p:sldId id="291" r:id="rId16"/>
    <p:sldId id="292" r:id="rId17"/>
    <p:sldId id="293" r:id="rId18"/>
    <p:sldId id="294" r:id="rId19"/>
    <p:sldId id="295" r:id="rId20"/>
    <p:sldId id="296" r:id="rId21"/>
    <p:sldId id="298" r:id="rId22"/>
    <p:sldId id="299" r:id="rId23"/>
    <p:sldId id="318" r:id="rId24"/>
    <p:sldId id="300" r:id="rId25"/>
    <p:sldId id="301" r:id="rId26"/>
    <p:sldId id="302" r:id="rId27"/>
    <p:sldId id="303" r:id="rId28"/>
    <p:sldId id="319" r:id="rId29"/>
    <p:sldId id="305" r:id="rId30"/>
    <p:sldId id="306" r:id="rId31"/>
    <p:sldId id="307" r:id="rId32"/>
    <p:sldId id="308" r:id="rId33"/>
    <p:sldId id="309" r:id="rId34"/>
    <p:sldId id="310" r:id="rId35"/>
    <p:sldId id="311" r:id="rId36"/>
    <p:sldId id="312" r:id="rId37"/>
    <p:sldId id="313" r:id="rId38"/>
    <p:sldId id="320"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33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730546CD-9FD0-405B-A11D-6C7B3684AD22}" type="datetimeFigureOut">
              <a:rPr lang="ru-RU" smtClean="0"/>
              <a:pPr/>
              <a:t>16.10.2015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21E8E469-27E0-454B-9A9B-92C35B55612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30546CD-9FD0-405B-A11D-6C7B3684AD22}" type="datetimeFigureOut">
              <a:rPr lang="ru-RU" smtClean="0"/>
              <a:pPr/>
              <a:t>16.10.2015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1E8E469-27E0-454B-9A9B-92C35B55612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30546CD-9FD0-405B-A11D-6C7B3684AD22}" type="datetimeFigureOut">
              <a:rPr lang="ru-RU" smtClean="0"/>
              <a:pPr/>
              <a:t>16.10.2015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1E8E469-27E0-454B-9A9B-92C35B55612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30546CD-9FD0-405B-A11D-6C7B3684AD22}" type="datetimeFigureOut">
              <a:rPr lang="ru-RU" smtClean="0"/>
              <a:pPr/>
              <a:t>16.10.2015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1E8E469-27E0-454B-9A9B-92C35B55612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730546CD-9FD0-405B-A11D-6C7B3684AD22}" type="datetimeFigureOut">
              <a:rPr lang="ru-RU" smtClean="0"/>
              <a:pPr/>
              <a:t>16.10.2015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1E8E469-27E0-454B-9A9B-92C35B55612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30546CD-9FD0-405B-A11D-6C7B3684AD22}" type="datetimeFigureOut">
              <a:rPr lang="ru-RU" smtClean="0"/>
              <a:pPr/>
              <a:t>16.10.2015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1E8E469-27E0-454B-9A9B-92C35B55612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30546CD-9FD0-405B-A11D-6C7B3684AD22}" type="datetimeFigureOut">
              <a:rPr lang="ru-RU" smtClean="0"/>
              <a:pPr/>
              <a:t>16.10.2015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21E8E469-27E0-454B-9A9B-92C35B55612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730546CD-9FD0-405B-A11D-6C7B3684AD22}" type="datetimeFigureOut">
              <a:rPr lang="ru-RU" smtClean="0"/>
              <a:pPr/>
              <a:t>16.10.2015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21E8E469-27E0-454B-9A9B-92C35B55612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730546CD-9FD0-405B-A11D-6C7B3684AD22}" type="datetimeFigureOut">
              <a:rPr lang="ru-RU" smtClean="0"/>
              <a:pPr/>
              <a:t>16.10.2015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21E8E469-27E0-454B-9A9B-92C35B55612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30546CD-9FD0-405B-A11D-6C7B3684AD22}" type="datetimeFigureOut">
              <a:rPr lang="ru-RU" smtClean="0"/>
              <a:pPr/>
              <a:t>16.10.2015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1E8E469-27E0-454B-9A9B-92C35B55612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30546CD-9FD0-405B-A11D-6C7B3684AD22}" type="datetimeFigureOut">
              <a:rPr lang="ru-RU" smtClean="0"/>
              <a:pPr/>
              <a:t>16.10.2015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1E8E469-27E0-454B-9A9B-92C35B556126}"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30546CD-9FD0-405B-A11D-6C7B3684AD22}" type="datetimeFigureOut">
              <a:rPr lang="ru-RU" smtClean="0"/>
              <a:pPr/>
              <a:t>16.10.2015</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1E8E469-27E0-454B-9A9B-92C35B55612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81000" y="222885"/>
            <a:ext cx="8382000" cy="6412230"/>
          </a:xfrm>
          <a:prstGeom prst="rect">
            <a:avLst/>
          </a:prstGeom>
          <a:noFill/>
          <a:ln w="9525">
            <a:noFill/>
            <a:miter lim="800000"/>
            <a:headEnd/>
            <a:tailEnd/>
          </a:ln>
        </p:spPr>
      </p:pic>
      <p:sp>
        <p:nvSpPr>
          <p:cNvPr id="4" name="Прямоугольник 3"/>
          <p:cNvSpPr/>
          <p:nvPr/>
        </p:nvSpPr>
        <p:spPr>
          <a:xfrm>
            <a:off x="2286000" y="1219200"/>
            <a:ext cx="4572000" cy="3785652"/>
          </a:xfrm>
          <a:prstGeom prst="rect">
            <a:avLst/>
          </a:prstGeom>
        </p:spPr>
        <p:txBody>
          <a:bodyPr wrap="square">
            <a:spAutoFit/>
          </a:bodyPr>
          <a:lstStyle/>
          <a:p>
            <a:pPr algn="ctr"/>
            <a:r>
              <a:rPr lang="ru-RU" sz="4000" dirty="0" smtClean="0"/>
              <a:t>Игра</a:t>
            </a:r>
          </a:p>
          <a:p>
            <a:pPr algn="ctr"/>
            <a:r>
              <a:rPr lang="ru-RU" sz="4000" b="1" dirty="0" smtClean="0"/>
              <a:t>«Знаем русский!»</a:t>
            </a:r>
          </a:p>
          <a:p>
            <a:pPr algn="ctr"/>
            <a:r>
              <a:rPr lang="ru-RU" sz="4000" dirty="0" smtClean="0"/>
              <a:t>Для всех, любящих русское слово. </a:t>
            </a:r>
            <a:endParaRPr lang="ru-RU" sz="4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533400"/>
            <a:ext cx="8458200" cy="1107996"/>
          </a:xfrm>
          <a:prstGeom prst="rect">
            <a:avLst/>
          </a:prstGeom>
          <a:noFill/>
        </p:spPr>
        <p:txBody>
          <a:bodyPr wrap="square" rtlCol="0">
            <a:spAutoFit/>
          </a:bodyPr>
          <a:lstStyle/>
          <a:p>
            <a:pPr algn="ctr"/>
            <a:endParaRPr lang="ru-RU" sz="66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381000" y="3048000"/>
            <a:ext cx="4800600" cy="3409950"/>
          </a:xfrm>
          <a:prstGeom prst="rect">
            <a:avLst/>
          </a:prstGeom>
          <a:noFill/>
          <a:ln w="9525">
            <a:noFill/>
            <a:miter lim="800000"/>
            <a:headEnd/>
            <a:tailEnd/>
          </a:ln>
        </p:spPr>
      </p:pic>
      <p:sp>
        <p:nvSpPr>
          <p:cNvPr id="4" name="TextBox 3"/>
          <p:cNvSpPr txBox="1"/>
          <p:nvPr/>
        </p:nvSpPr>
        <p:spPr>
          <a:xfrm>
            <a:off x="304800" y="381000"/>
            <a:ext cx="8458200" cy="240065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sz="4400" b="1" dirty="0" smtClean="0">
                <a:latin typeface="Times New Roman" pitchFamily="18" charset="0"/>
                <a:cs typeface="Times New Roman" pitchFamily="18" charset="0"/>
              </a:rPr>
              <a:t>От названия какого знаменитого города образовано слово «бедлам»? </a:t>
            </a:r>
            <a:endParaRPr lang="ru-RU" sz="44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533400"/>
            <a:ext cx="8458200" cy="1107996"/>
          </a:xfrm>
          <a:prstGeom prst="rect">
            <a:avLst/>
          </a:prstGeom>
          <a:noFill/>
        </p:spPr>
        <p:txBody>
          <a:bodyPr wrap="square" rtlCol="0">
            <a:spAutoFit/>
          </a:bodyPr>
          <a:lstStyle/>
          <a:p>
            <a:pPr algn="ctr"/>
            <a:endParaRPr lang="ru-RU" sz="66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381000" y="3048000"/>
            <a:ext cx="4800600" cy="3409950"/>
          </a:xfrm>
          <a:prstGeom prst="rect">
            <a:avLst/>
          </a:prstGeom>
          <a:noFill/>
          <a:ln w="9525">
            <a:noFill/>
            <a:miter lim="800000"/>
            <a:headEnd/>
            <a:tailEnd/>
          </a:ln>
        </p:spPr>
      </p:pic>
      <p:sp>
        <p:nvSpPr>
          <p:cNvPr id="4" name="TextBox 3"/>
          <p:cNvSpPr txBox="1"/>
          <p:nvPr/>
        </p:nvSpPr>
        <p:spPr>
          <a:xfrm>
            <a:off x="533400" y="609600"/>
            <a:ext cx="8229600" cy="221599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sz="6000" b="1" dirty="0" smtClean="0">
                <a:latin typeface="Times New Roman" pitchFamily="18" charset="0"/>
                <a:cs typeface="Times New Roman" pitchFamily="18" charset="0"/>
              </a:rPr>
              <a:t>Как образовано слово «тунеядец»? </a:t>
            </a:r>
            <a:endParaRPr lang="ru-RU" sz="60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533400"/>
            <a:ext cx="8458200" cy="1107996"/>
          </a:xfrm>
          <a:prstGeom prst="rect">
            <a:avLst/>
          </a:prstGeom>
          <a:noFill/>
        </p:spPr>
        <p:txBody>
          <a:bodyPr wrap="square" rtlCol="0">
            <a:spAutoFit/>
          </a:bodyPr>
          <a:lstStyle/>
          <a:p>
            <a:pPr algn="ctr"/>
            <a:endParaRPr lang="ru-RU" sz="66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381000" y="3048000"/>
            <a:ext cx="4800600" cy="3409950"/>
          </a:xfrm>
          <a:prstGeom prst="rect">
            <a:avLst/>
          </a:prstGeom>
          <a:noFill/>
          <a:ln w="9525">
            <a:noFill/>
            <a:miter lim="800000"/>
            <a:headEnd/>
            <a:tailEnd/>
          </a:ln>
        </p:spPr>
      </p:pic>
      <p:sp>
        <p:nvSpPr>
          <p:cNvPr id="4" name="TextBox 3"/>
          <p:cNvSpPr txBox="1"/>
          <p:nvPr/>
        </p:nvSpPr>
        <p:spPr>
          <a:xfrm>
            <a:off x="457200" y="381000"/>
            <a:ext cx="8305800" cy="258532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sz="5400" b="1" dirty="0" smtClean="0">
                <a:latin typeface="Times New Roman" pitchFamily="18" charset="0"/>
                <a:cs typeface="Times New Roman" pitchFamily="18" charset="0"/>
              </a:rPr>
              <a:t>Что означало слово «мекать» в древнерусском языке?</a:t>
            </a:r>
            <a:endParaRPr lang="ru-RU" sz="5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04800" y="164592"/>
            <a:ext cx="8534400" cy="6528816"/>
          </a:xfrm>
          <a:prstGeom prst="rect">
            <a:avLst/>
          </a:prstGeom>
          <a:noFill/>
          <a:ln w="9525">
            <a:noFill/>
            <a:miter lim="800000"/>
            <a:headEnd/>
            <a:tailEnd/>
          </a:ln>
        </p:spPr>
      </p:pic>
      <p:sp>
        <p:nvSpPr>
          <p:cNvPr id="3" name="Прямоугольник 2"/>
          <p:cNvSpPr/>
          <p:nvPr/>
        </p:nvSpPr>
        <p:spPr>
          <a:xfrm>
            <a:off x="840433" y="1524000"/>
            <a:ext cx="6474767" cy="2800767"/>
          </a:xfrm>
          <a:prstGeom prst="rect">
            <a:avLst/>
          </a:prstGeom>
        </p:spPr>
        <p:txBody>
          <a:bodyPr wrap="square">
            <a:spAutoFit/>
          </a:bodyPr>
          <a:lstStyle/>
          <a:p>
            <a:pPr algn="ctr"/>
            <a:r>
              <a:rPr lang="en-US" sz="4400" b="1" dirty="0" smtClean="0">
                <a:latin typeface="Times New Roman" pitchFamily="18" charset="0"/>
                <a:cs typeface="Times New Roman" pitchFamily="18" charset="0"/>
              </a:rPr>
              <a:t>III</a:t>
            </a:r>
            <a:r>
              <a:rPr lang="ru-RU" sz="4400" b="1" dirty="0" smtClean="0">
                <a:latin typeface="Times New Roman" pitchFamily="18" charset="0"/>
                <a:cs typeface="Times New Roman" pitchFamily="18" charset="0"/>
              </a:rPr>
              <a:t> тур </a:t>
            </a:r>
            <a:endParaRPr lang="en-US" sz="4400" b="1" dirty="0" smtClean="0">
              <a:latin typeface="Times New Roman" pitchFamily="18" charset="0"/>
              <a:cs typeface="Times New Roman" pitchFamily="18" charset="0"/>
            </a:endParaRPr>
          </a:p>
          <a:p>
            <a:pPr algn="ctr"/>
            <a:r>
              <a:rPr lang="ru-RU" sz="4400" b="1" dirty="0" smtClean="0">
                <a:latin typeface="Times New Roman" pitchFamily="18" charset="0"/>
                <a:cs typeface="Times New Roman" pitchFamily="18" charset="0"/>
              </a:rPr>
              <a:t>«</a:t>
            </a:r>
            <a:r>
              <a:rPr lang="ru-RU" sz="4400" b="1" dirty="0" smtClean="0">
                <a:latin typeface="Times New Roman" pitchFamily="18" charset="0"/>
                <a:cs typeface="Times New Roman" pitchFamily="18" charset="0"/>
              </a:rPr>
              <a:t>Загадки </a:t>
            </a:r>
            <a:endParaRPr lang="en-US" sz="4400" b="1" dirty="0" smtClean="0">
              <a:latin typeface="Times New Roman" pitchFamily="18" charset="0"/>
              <a:cs typeface="Times New Roman" pitchFamily="18" charset="0"/>
            </a:endParaRPr>
          </a:p>
          <a:p>
            <a:pPr algn="ctr"/>
            <a:r>
              <a:rPr lang="ru-RU" sz="4400" b="1" dirty="0" smtClean="0">
                <a:latin typeface="Times New Roman" pitchFamily="18" charset="0"/>
                <a:cs typeface="Times New Roman" pitchFamily="18" charset="0"/>
              </a:rPr>
              <a:t>русской </a:t>
            </a:r>
            <a:endParaRPr lang="en-US" sz="4400" b="1" dirty="0" smtClean="0">
              <a:latin typeface="Times New Roman" pitchFamily="18" charset="0"/>
              <a:cs typeface="Times New Roman" pitchFamily="18" charset="0"/>
            </a:endParaRPr>
          </a:p>
          <a:p>
            <a:pPr algn="ctr"/>
            <a:r>
              <a:rPr lang="ru-RU" sz="4400" b="1" dirty="0" smtClean="0">
                <a:latin typeface="Times New Roman" pitchFamily="18" charset="0"/>
                <a:cs typeface="Times New Roman" pitchFamily="18" charset="0"/>
              </a:rPr>
              <a:t>словесности</a:t>
            </a:r>
            <a:r>
              <a:rPr lang="ru-RU" sz="4400" b="1" dirty="0" smtClean="0">
                <a:latin typeface="Times New Roman" pitchFamily="18" charset="0"/>
                <a:cs typeface="Times New Roman" pitchFamily="18" charset="0"/>
              </a:rPr>
              <a:t>»</a:t>
            </a:r>
            <a:endParaRPr lang="ru-RU" sz="4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381000" y="2895600"/>
            <a:ext cx="5600700" cy="3576638"/>
          </a:xfrm>
          <a:prstGeom prst="rect">
            <a:avLst/>
          </a:prstGeom>
          <a:noFill/>
          <a:ln w="9525">
            <a:noFill/>
            <a:miter lim="800000"/>
            <a:headEnd/>
            <a:tailEnd/>
          </a:ln>
        </p:spPr>
      </p:pic>
      <p:sp>
        <p:nvSpPr>
          <p:cNvPr id="10" name="TextBox 9"/>
          <p:cNvSpPr txBox="1"/>
          <p:nvPr/>
        </p:nvSpPr>
        <p:spPr>
          <a:xfrm>
            <a:off x="762000" y="457200"/>
            <a:ext cx="7162800" cy="283154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sz="3200" b="1" dirty="0" smtClean="0">
                <a:latin typeface="Times New Roman" pitchFamily="18" charset="0"/>
                <a:cs typeface="Times New Roman" pitchFamily="18" charset="0"/>
              </a:rPr>
              <a:t>Какие фразеологические обороты имеют библейское происхождение, а какие восходят к античной мифологии? </a:t>
            </a:r>
            <a:r>
              <a:rPr lang="ru-RU" sz="3200" b="1" i="1" u="sng" dirty="0" smtClean="0">
                <a:latin typeface="Times New Roman" pitchFamily="18" charset="0"/>
                <a:cs typeface="Times New Roman" pitchFamily="18" charset="0"/>
              </a:rPr>
              <a:t>Ноев ковчег. Сизифов труд. Зарыть талант в землю. </a:t>
            </a:r>
            <a:endParaRPr lang="ru-RU" sz="3200" i="1" u="sng"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381000" y="2895600"/>
            <a:ext cx="5600700" cy="3576638"/>
          </a:xfrm>
          <a:prstGeom prst="rect">
            <a:avLst/>
          </a:prstGeom>
          <a:noFill/>
          <a:ln w="9525">
            <a:noFill/>
            <a:miter lim="800000"/>
            <a:headEnd/>
            <a:tailEnd/>
          </a:ln>
        </p:spPr>
      </p:pic>
      <p:sp>
        <p:nvSpPr>
          <p:cNvPr id="3" name="TextBox 2"/>
          <p:cNvSpPr txBox="1"/>
          <p:nvPr/>
        </p:nvSpPr>
        <p:spPr>
          <a:xfrm>
            <a:off x="685800" y="533400"/>
            <a:ext cx="7924800" cy="283154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sz="4000" b="1" dirty="0" smtClean="0">
                <a:latin typeface="Times New Roman" pitchFamily="18" charset="0"/>
                <a:cs typeface="Times New Roman" pitchFamily="18" charset="0"/>
              </a:rPr>
              <a:t>Что обозначает в современном русском языке выражение «пришел к шапочному разбору», и каково его происхождение.</a:t>
            </a:r>
            <a:endParaRPr lang="ru-RU" sz="40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381000" y="2895600"/>
            <a:ext cx="5600700" cy="3576638"/>
          </a:xfrm>
          <a:prstGeom prst="rect">
            <a:avLst/>
          </a:prstGeom>
          <a:noFill/>
          <a:ln w="9525">
            <a:noFill/>
            <a:miter lim="800000"/>
            <a:headEnd/>
            <a:tailEnd/>
          </a:ln>
        </p:spPr>
      </p:pic>
      <p:sp>
        <p:nvSpPr>
          <p:cNvPr id="3" name="TextBox 2"/>
          <p:cNvSpPr txBox="1"/>
          <p:nvPr/>
        </p:nvSpPr>
        <p:spPr>
          <a:xfrm>
            <a:off x="457200" y="533400"/>
            <a:ext cx="8077200" cy="240065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sz="4400" b="1" dirty="0" smtClean="0">
                <a:latin typeface="Times New Roman" pitchFamily="18" charset="0"/>
                <a:cs typeface="Times New Roman" pitchFamily="18" charset="0"/>
              </a:rPr>
              <a:t>Что обозначает выражение «очертя голову», и каково его происхождение.</a:t>
            </a:r>
            <a:endParaRPr lang="ru-RU" sz="44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381000" y="2895600"/>
            <a:ext cx="5600700" cy="3576638"/>
          </a:xfrm>
          <a:prstGeom prst="rect">
            <a:avLst/>
          </a:prstGeom>
          <a:noFill/>
          <a:ln w="9525">
            <a:noFill/>
            <a:miter lim="800000"/>
            <a:headEnd/>
            <a:tailEnd/>
          </a:ln>
        </p:spPr>
      </p:pic>
      <p:sp>
        <p:nvSpPr>
          <p:cNvPr id="3" name="TextBox 2"/>
          <p:cNvSpPr txBox="1"/>
          <p:nvPr/>
        </p:nvSpPr>
        <p:spPr>
          <a:xfrm>
            <a:off x="762000" y="533400"/>
            <a:ext cx="7772400" cy="258532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r>
              <a:rPr lang="ru-RU" sz="4800" b="1" dirty="0" smtClean="0">
                <a:latin typeface="Times New Roman" pitchFamily="18" charset="0"/>
                <a:cs typeface="Times New Roman" pitchFamily="18" charset="0"/>
              </a:rPr>
              <a:t>Сколько твердых согласных звуков в словах </a:t>
            </a:r>
            <a:r>
              <a:rPr lang="ru-RU" sz="4800" b="1" i="1" dirty="0" smtClean="0">
                <a:latin typeface="Times New Roman" pitchFamily="18" charset="0"/>
                <a:cs typeface="Times New Roman" pitchFamily="18" charset="0"/>
              </a:rPr>
              <a:t>цирк, тушь, чаша</a:t>
            </a:r>
            <a:r>
              <a:rPr lang="ru-RU" sz="4800" b="1" dirty="0" smtClean="0">
                <a:latin typeface="Times New Roman" pitchFamily="18" charset="0"/>
                <a:cs typeface="Times New Roman" pitchFamily="18" charset="0"/>
              </a:rPr>
              <a:t>? </a:t>
            </a:r>
            <a:endParaRPr lang="ru-RU" sz="48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381000" y="2895600"/>
            <a:ext cx="5600700" cy="3576638"/>
          </a:xfrm>
          <a:prstGeom prst="rect">
            <a:avLst/>
          </a:prstGeom>
          <a:noFill/>
          <a:ln w="9525">
            <a:noFill/>
            <a:miter lim="800000"/>
            <a:headEnd/>
            <a:tailEnd/>
          </a:ln>
        </p:spPr>
      </p:pic>
      <p:sp>
        <p:nvSpPr>
          <p:cNvPr id="3" name="TextBox 2"/>
          <p:cNvSpPr txBox="1"/>
          <p:nvPr/>
        </p:nvSpPr>
        <p:spPr>
          <a:xfrm>
            <a:off x="533400" y="76201"/>
            <a:ext cx="8077200" cy="332398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r>
              <a:rPr lang="ru-RU" sz="4800" b="1" dirty="0" smtClean="0">
                <a:latin typeface="Times New Roman" pitchFamily="18" charset="0"/>
                <a:cs typeface="Times New Roman" pitchFamily="18" charset="0"/>
              </a:rPr>
              <a:t>Какое слово лишнее  в ряду и почему:</a:t>
            </a:r>
          </a:p>
          <a:p>
            <a:pPr lvl="0"/>
            <a:r>
              <a:rPr lang="ru-RU" sz="4800" b="1" dirty="0" smtClean="0">
                <a:latin typeface="Times New Roman" pitchFamily="18" charset="0"/>
                <a:cs typeface="Times New Roman" pitchFamily="18" charset="0"/>
              </a:rPr>
              <a:t> вкус(?)но, </a:t>
            </a:r>
            <a:r>
              <a:rPr lang="ru-RU" sz="4800" b="1" dirty="0" err="1" smtClean="0">
                <a:latin typeface="Times New Roman" pitchFamily="18" charset="0"/>
                <a:cs typeface="Times New Roman" pitchFamily="18" charset="0"/>
              </a:rPr>
              <a:t>прелес</a:t>
            </a:r>
            <a:r>
              <a:rPr lang="ru-RU" sz="4800" b="1" dirty="0" smtClean="0">
                <a:latin typeface="Times New Roman" pitchFamily="18" charset="0"/>
                <a:cs typeface="Times New Roman" pitchFamily="18" charset="0"/>
              </a:rPr>
              <a:t>(?)</a:t>
            </a:r>
            <a:r>
              <a:rPr lang="ru-RU" sz="4800" b="1" dirty="0" err="1" smtClean="0">
                <a:latin typeface="Times New Roman" pitchFamily="18" charset="0"/>
                <a:cs typeface="Times New Roman" pitchFamily="18" charset="0"/>
              </a:rPr>
              <a:t>ный</a:t>
            </a:r>
            <a:r>
              <a:rPr lang="ru-RU" sz="4800" b="1" dirty="0" smtClean="0">
                <a:latin typeface="Times New Roman" pitchFamily="18" charset="0"/>
                <a:cs typeface="Times New Roman" pitchFamily="18" charset="0"/>
              </a:rPr>
              <a:t>, небес(?)</a:t>
            </a:r>
            <a:r>
              <a:rPr lang="ru-RU" sz="4800" b="1" dirty="0" err="1" smtClean="0">
                <a:latin typeface="Times New Roman" pitchFamily="18" charset="0"/>
                <a:cs typeface="Times New Roman" pitchFamily="18" charset="0"/>
              </a:rPr>
              <a:t>ный</a:t>
            </a:r>
            <a:r>
              <a:rPr lang="ru-RU" sz="4800" b="1" dirty="0" smtClean="0">
                <a:latin typeface="Times New Roman" pitchFamily="18" charset="0"/>
                <a:cs typeface="Times New Roman" pitchFamily="18" charset="0"/>
              </a:rPr>
              <a:t>, чудес(?)</a:t>
            </a:r>
            <a:r>
              <a:rPr lang="ru-RU" sz="4800" b="1" dirty="0" err="1" smtClean="0">
                <a:latin typeface="Times New Roman" pitchFamily="18" charset="0"/>
                <a:cs typeface="Times New Roman" pitchFamily="18" charset="0"/>
              </a:rPr>
              <a:t>ный</a:t>
            </a:r>
            <a:r>
              <a:rPr lang="ru-RU" sz="4800" b="1" dirty="0" smtClean="0">
                <a:latin typeface="Times New Roman" pitchFamily="18" charset="0"/>
                <a:cs typeface="Times New Roman" pitchFamily="18" charset="0"/>
              </a:rPr>
              <a:t>.</a:t>
            </a:r>
            <a:endParaRPr lang="ru-RU" sz="48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381000" y="2895600"/>
            <a:ext cx="5600700" cy="3576638"/>
          </a:xfrm>
          <a:prstGeom prst="rect">
            <a:avLst/>
          </a:prstGeom>
          <a:noFill/>
          <a:ln w="9525">
            <a:noFill/>
            <a:miter lim="800000"/>
            <a:headEnd/>
            <a:tailEnd/>
          </a:ln>
        </p:spPr>
      </p:pic>
      <p:sp>
        <p:nvSpPr>
          <p:cNvPr id="3" name="TextBox 2"/>
          <p:cNvSpPr txBox="1"/>
          <p:nvPr/>
        </p:nvSpPr>
        <p:spPr>
          <a:xfrm>
            <a:off x="152400" y="76200"/>
            <a:ext cx="8763000" cy="344709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r>
              <a:rPr lang="ru-RU" sz="4000" b="1" dirty="0" smtClean="0">
                <a:latin typeface="Times New Roman" pitchFamily="18" charset="0"/>
                <a:cs typeface="Times New Roman" pitchFamily="18" charset="0"/>
              </a:rPr>
              <a:t>Расшифруйте слова СНГ; ЗАГС; СССР. Как они называются в науке о языке? Как называется способ образования, которым они образованы?</a:t>
            </a:r>
            <a:endParaRPr lang="ru-RU" sz="40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81000" y="457199"/>
            <a:ext cx="8305800" cy="6353937"/>
          </a:xfrm>
          <a:prstGeom prst="rect">
            <a:avLst/>
          </a:prstGeom>
          <a:noFill/>
          <a:ln w="9525">
            <a:noFill/>
            <a:miter lim="800000"/>
            <a:headEnd/>
            <a:tailEnd/>
          </a:ln>
        </p:spPr>
      </p:pic>
      <p:sp>
        <p:nvSpPr>
          <p:cNvPr id="3" name="Прямоугольник 2"/>
          <p:cNvSpPr/>
          <p:nvPr/>
        </p:nvSpPr>
        <p:spPr>
          <a:xfrm>
            <a:off x="1537580" y="2057400"/>
            <a:ext cx="6068841" cy="1938992"/>
          </a:xfrm>
          <a:prstGeom prst="rect">
            <a:avLst/>
          </a:prstGeom>
        </p:spPr>
        <p:txBody>
          <a:bodyPr wrap="square">
            <a:spAutoFit/>
          </a:bodyPr>
          <a:lstStyle/>
          <a:p>
            <a:pPr algn="ctr"/>
            <a:r>
              <a:rPr lang="en-US" sz="4000" b="1" dirty="0" smtClean="0">
                <a:latin typeface="Times New Roman" pitchFamily="18" charset="0"/>
                <a:cs typeface="Times New Roman" pitchFamily="18" charset="0"/>
              </a:rPr>
              <a:t>I</a:t>
            </a:r>
            <a:r>
              <a:rPr lang="ru-RU" sz="4000" b="1" dirty="0" smtClean="0">
                <a:latin typeface="Times New Roman" pitchFamily="18" charset="0"/>
                <a:cs typeface="Times New Roman" pitchFamily="18" charset="0"/>
              </a:rPr>
              <a:t> </a:t>
            </a:r>
            <a:r>
              <a:rPr lang="ru-RU" sz="4000" b="1" dirty="0" smtClean="0">
                <a:latin typeface="Times New Roman" pitchFamily="18" charset="0"/>
                <a:cs typeface="Times New Roman" pitchFamily="18" charset="0"/>
              </a:rPr>
              <a:t>тур</a:t>
            </a:r>
            <a:endParaRPr lang="en-US" sz="4000" b="1" dirty="0" smtClean="0">
              <a:latin typeface="Times New Roman" pitchFamily="18" charset="0"/>
              <a:cs typeface="Times New Roman" pitchFamily="18" charset="0"/>
            </a:endParaRPr>
          </a:p>
          <a:p>
            <a:pPr algn="ctr"/>
            <a:r>
              <a:rPr lang="ru-RU" sz="4000" b="1" dirty="0" smtClean="0">
                <a:latin typeface="Times New Roman" pitchFamily="18" charset="0"/>
                <a:cs typeface="Times New Roman" pitchFamily="18" charset="0"/>
              </a:rPr>
              <a:t> </a:t>
            </a:r>
            <a:r>
              <a:rPr lang="ru-RU" sz="4000" b="1" dirty="0" smtClean="0">
                <a:latin typeface="Times New Roman" pitchFamily="18" charset="0"/>
                <a:cs typeface="Times New Roman" pitchFamily="18" charset="0"/>
              </a:rPr>
              <a:t>«</a:t>
            </a:r>
            <a:r>
              <a:rPr lang="ru-RU" sz="4000" b="1" dirty="0" smtClean="0">
                <a:latin typeface="Times New Roman" pitchFamily="18" charset="0"/>
                <a:cs typeface="Times New Roman" pitchFamily="18" charset="0"/>
              </a:rPr>
              <a:t>Состязание</a:t>
            </a:r>
            <a:endParaRPr lang="en-US" sz="4000" b="1" dirty="0" smtClean="0">
              <a:latin typeface="Times New Roman" pitchFamily="18" charset="0"/>
              <a:cs typeface="Times New Roman" pitchFamily="18" charset="0"/>
            </a:endParaRPr>
          </a:p>
          <a:p>
            <a:pPr algn="ctr"/>
            <a:r>
              <a:rPr lang="ru-RU" sz="4000" b="1" dirty="0" smtClean="0">
                <a:latin typeface="Times New Roman" pitchFamily="18" charset="0"/>
                <a:cs typeface="Times New Roman" pitchFamily="18" charset="0"/>
              </a:rPr>
              <a:t> </a:t>
            </a:r>
            <a:r>
              <a:rPr lang="ru-RU" sz="4000" b="1" dirty="0" smtClean="0">
                <a:latin typeface="Times New Roman" pitchFamily="18" charset="0"/>
                <a:cs typeface="Times New Roman" pitchFamily="18" charset="0"/>
              </a:rPr>
              <a:t>капитанов»</a:t>
            </a:r>
            <a:endParaRPr lang="ru-RU" sz="4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1"/>
            <a:ext cx="8153400" cy="403187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a:r>
              <a:rPr lang="ru-RU" sz="3200" i="1" dirty="0" smtClean="0">
                <a:latin typeface="Times New Roman" pitchFamily="18" charset="0"/>
                <a:cs typeface="Times New Roman" pitchFamily="18" charset="0"/>
              </a:rPr>
              <a:t>«- Поругайся мне еще тут... - бормочет фельдшер, кладя в шкаф щипцы. - Невежа... </a:t>
            </a:r>
            <a:r>
              <a:rPr lang="ru-RU" sz="3200" b="1" i="1" dirty="0" smtClean="0">
                <a:latin typeface="Times New Roman" pitchFamily="18" charset="0"/>
                <a:cs typeface="Times New Roman" pitchFamily="18" charset="0"/>
              </a:rPr>
              <a:t>Мало тебя в бурсе березой потчевали... </a:t>
            </a:r>
            <a:r>
              <a:rPr lang="ru-RU" sz="3200" i="1" dirty="0" smtClean="0">
                <a:latin typeface="Times New Roman" pitchFamily="18" charset="0"/>
                <a:cs typeface="Times New Roman" pitchFamily="18" charset="0"/>
              </a:rPr>
              <a:t>Господин Египетский, Александр </a:t>
            </a:r>
            <a:r>
              <a:rPr lang="ru-RU" sz="3200" i="1" dirty="0" err="1" smtClean="0">
                <a:latin typeface="Times New Roman" pitchFamily="18" charset="0"/>
                <a:cs typeface="Times New Roman" pitchFamily="18" charset="0"/>
              </a:rPr>
              <a:t>Иваныч</a:t>
            </a:r>
            <a:r>
              <a:rPr lang="ru-RU" sz="3200" i="1" dirty="0" smtClean="0">
                <a:latin typeface="Times New Roman" pitchFamily="18" charset="0"/>
                <a:cs typeface="Times New Roman" pitchFamily="18" charset="0"/>
              </a:rPr>
              <a:t>, в Петербурге лет семь жил... образованность... один костюм рублей сто стоит... да и то не ругался... А ты что за пава такая? </a:t>
            </a:r>
            <a:r>
              <a:rPr lang="ru-RU" sz="3200" i="1" dirty="0" err="1" smtClean="0">
                <a:latin typeface="Times New Roman" pitchFamily="18" charset="0"/>
                <a:cs typeface="Times New Roman" pitchFamily="18" charset="0"/>
              </a:rPr>
              <a:t>Ништо</a:t>
            </a:r>
            <a:r>
              <a:rPr lang="ru-RU" sz="3200" i="1" dirty="0" smtClean="0">
                <a:latin typeface="Times New Roman" pitchFamily="18" charset="0"/>
                <a:cs typeface="Times New Roman" pitchFamily="18" charset="0"/>
              </a:rPr>
              <a:t> тебе, не околеешь!»</a:t>
            </a:r>
            <a:endParaRPr lang="en-US" sz="3200" i="1" dirty="0" smtClean="0">
              <a:latin typeface="Times New Roman" pitchFamily="18" charset="0"/>
              <a:cs typeface="Times New Roman" pitchFamily="18" charset="0"/>
            </a:endParaRPr>
          </a:p>
        </p:txBody>
      </p:sp>
      <p:sp>
        <p:nvSpPr>
          <p:cNvPr id="4" name="TextBox 3"/>
          <p:cNvSpPr txBox="1"/>
          <p:nvPr/>
        </p:nvSpPr>
        <p:spPr>
          <a:xfrm>
            <a:off x="533400" y="4953000"/>
            <a:ext cx="8153400"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Font typeface="Arial" pitchFamily="34" charset="0"/>
              <a:buChar char="•"/>
            </a:pPr>
            <a:r>
              <a:rPr lang="ru-RU" sz="3600" b="1" dirty="0" smtClean="0">
                <a:latin typeface="Times New Roman" pitchFamily="18" charset="0"/>
                <a:cs typeface="Times New Roman" pitchFamily="18" charset="0"/>
              </a:rPr>
              <a:t>Что обозначает выражение «в бурсе березой потчевали»?</a:t>
            </a:r>
            <a:endParaRPr lang="ru-RU" sz="36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28601"/>
            <a:ext cx="8458200" cy="52578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a:r>
              <a:rPr lang="ru-RU" sz="2800" i="1" dirty="0" smtClean="0">
                <a:latin typeface="Times New Roman" pitchFamily="18" charset="0"/>
                <a:cs typeface="Times New Roman" pitchFamily="18" charset="0"/>
              </a:rPr>
              <a:t>«Все, что ни живет в нем, все силится перенимать и передразнивать один другого. Прежде, бывало, в Миргороде один судья да городничий хаживали зимою в крытых сукном тулупах, а все мелкое чиновничество носило просто нагольные; теперь же и заседатель и </a:t>
            </a:r>
            <a:r>
              <a:rPr lang="ru-RU" sz="2800" i="1" dirty="0" err="1" smtClean="0">
                <a:latin typeface="Times New Roman" pitchFamily="18" charset="0"/>
                <a:cs typeface="Times New Roman" pitchFamily="18" charset="0"/>
              </a:rPr>
              <a:t>подкоморий</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отсмалили</a:t>
            </a:r>
            <a:r>
              <a:rPr lang="ru-RU" sz="2800" i="1" dirty="0" smtClean="0">
                <a:latin typeface="Times New Roman" pitchFamily="18" charset="0"/>
                <a:cs typeface="Times New Roman" pitchFamily="18" charset="0"/>
              </a:rPr>
              <a:t> себе новые шубы из </a:t>
            </a:r>
            <a:r>
              <a:rPr lang="ru-RU" sz="2800" i="1" dirty="0" err="1" smtClean="0">
                <a:latin typeface="Times New Roman" pitchFamily="18" charset="0"/>
                <a:cs typeface="Times New Roman" pitchFamily="18" charset="0"/>
              </a:rPr>
              <a:t>решетиловских</a:t>
            </a:r>
            <a:r>
              <a:rPr lang="ru-RU" sz="2800" i="1" dirty="0" smtClean="0">
                <a:latin typeface="Times New Roman" pitchFamily="18" charset="0"/>
                <a:cs typeface="Times New Roman" pitchFamily="18" charset="0"/>
              </a:rPr>
              <a:t> смушек с суконною покрышкою. Канцелярист и волостной писарь третьего году взяли синей китайки по шести гривен аршин. Пономарь сделал себе нанковые на лето шаровары и жилет из полосатого гаруса. Словом, все лезет в люди!»</a:t>
            </a:r>
          </a:p>
        </p:txBody>
      </p:sp>
      <p:sp>
        <p:nvSpPr>
          <p:cNvPr id="4" name="TextBox 3"/>
          <p:cNvSpPr txBox="1"/>
          <p:nvPr/>
        </p:nvSpPr>
        <p:spPr>
          <a:xfrm>
            <a:off x="381000" y="5486400"/>
            <a:ext cx="8382000"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sz="3200" b="1" dirty="0" smtClean="0">
                <a:latin typeface="Times New Roman" pitchFamily="18" charset="0"/>
                <a:cs typeface="Times New Roman" pitchFamily="18" charset="0"/>
              </a:rPr>
              <a:t>Кто такой «волостной писарь»? Каково происхождение этого словосочетания?</a:t>
            </a:r>
            <a:endParaRPr lang="ru-RU" sz="3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381000" y="3657600"/>
            <a:ext cx="5029200" cy="2814638"/>
          </a:xfrm>
          <a:prstGeom prst="rect">
            <a:avLst/>
          </a:prstGeom>
          <a:noFill/>
          <a:ln w="9525">
            <a:noFill/>
            <a:miter lim="800000"/>
            <a:headEnd/>
            <a:tailEnd/>
          </a:ln>
        </p:spPr>
      </p:pic>
      <p:sp>
        <p:nvSpPr>
          <p:cNvPr id="3" name="TextBox 2"/>
          <p:cNvSpPr txBox="1"/>
          <p:nvPr/>
        </p:nvSpPr>
        <p:spPr>
          <a:xfrm>
            <a:off x="304800" y="457201"/>
            <a:ext cx="8534400" cy="338554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lvl="0"/>
            <a:r>
              <a:rPr lang="ru-RU" sz="2800" dirty="0" smtClean="0">
                <a:latin typeface="Times New Roman" pitchFamily="18" charset="0"/>
                <a:cs typeface="Times New Roman" pitchFamily="18" charset="0"/>
              </a:rPr>
              <a:t>«- Мы на </a:t>
            </a:r>
            <a:r>
              <a:rPr lang="ru-RU" sz="2800" dirty="0" err="1" smtClean="0">
                <a:latin typeface="Times New Roman" pitchFamily="18" charset="0"/>
                <a:cs typeface="Times New Roman" pitchFamily="18" charset="0"/>
              </a:rPr>
              <a:t>буреметр</a:t>
            </a:r>
            <a:r>
              <a:rPr lang="ru-RU" sz="2800" dirty="0" smtClean="0">
                <a:latin typeface="Times New Roman" pitchFamily="18" charset="0"/>
                <a:cs typeface="Times New Roman" pitchFamily="18" charset="0"/>
              </a:rPr>
              <a:t>,- говорят,-  смотрели: буря будет, потонуть можешь; это ведь не то, что у вас Финский залив, а тут настоящее </a:t>
            </a:r>
            <a:r>
              <a:rPr lang="ru-RU" sz="2800" dirty="0" err="1" smtClean="0">
                <a:latin typeface="Times New Roman" pitchFamily="18" charset="0"/>
                <a:cs typeface="Times New Roman" pitchFamily="18" charset="0"/>
              </a:rPr>
              <a:t>Твердиземное</a:t>
            </a:r>
            <a:r>
              <a:rPr lang="ru-RU" sz="2800" dirty="0" smtClean="0">
                <a:latin typeface="Times New Roman" pitchFamily="18" charset="0"/>
                <a:cs typeface="Times New Roman" pitchFamily="18" charset="0"/>
              </a:rPr>
              <a:t> море».</a:t>
            </a:r>
          </a:p>
          <a:p>
            <a:pPr lvl="0"/>
            <a:endParaRPr lang="ru-RU" sz="2800" dirty="0" smtClean="0">
              <a:latin typeface="Times New Roman" pitchFamily="18" charset="0"/>
              <a:cs typeface="Times New Roman" pitchFamily="18" charset="0"/>
            </a:endParaRPr>
          </a:p>
          <a:p>
            <a:pPr>
              <a:buFont typeface="Arial" pitchFamily="34" charset="0"/>
              <a:buChar char="•"/>
            </a:pPr>
            <a:r>
              <a:rPr lang="ru-RU" sz="2800" b="1" dirty="0" smtClean="0">
                <a:latin typeface="Times New Roman" pitchFamily="18" charset="0"/>
                <a:cs typeface="Times New Roman" pitchFamily="18" charset="0"/>
              </a:rPr>
              <a:t>Что обозначает слово </a:t>
            </a:r>
            <a:r>
              <a:rPr lang="ru-RU" sz="2800" b="1" dirty="0" err="1" smtClean="0">
                <a:latin typeface="Times New Roman" pitchFamily="18" charset="0"/>
                <a:cs typeface="Times New Roman" pitchFamily="18" charset="0"/>
              </a:rPr>
              <a:t>буреметр</a:t>
            </a:r>
            <a:r>
              <a:rPr lang="ru-RU" sz="2800" b="1" dirty="0" smtClean="0">
                <a:latin typeface="Times New Roman" pitchFamily="18" charset="0"/>
                <a:cs typeface="Times New Roman" pitchFamily="18" charset="0"/>
              </a:rPr>
              <a:t>? Как называется произведение? Какой способ образования для данного слова использовал герой?</a:t>
            </a:r>
            <a:endParaRPr lang="ru-RU" sz="28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04799" y="164592"/>
            <a:ext cx="8550337" cy="6541008"/>
          </a:xfrm>
          <a:prstGeom prst="rect">
            <a:avLst/>
          </a:prstGeom>
          <a:noFill/>
          <a:ln w="9525">
            <a:noFill/>
            <a:miter lim="800000"/>
            <a:headEnd/>
            <a:tailEnd/>
          </a:ln>
        </p:spPr>
      </p:pic>
      <p:sp>
        <p:nvSpPr>
          <p:cNvPr id="3" name="Прямоугольник 2"/>
          <p:cNvSpPr/>
          <p:nvPr/>
        </p:nvSpPr>
        <p:spPr>
          <a:xfrm>
            <a:off x="2286000" y="1981200"/>
            <a:ext cx="4572000" cy="1938992"/>
          </a:xfrm>
          <a:prstGeom prst="rect">
            <a:avLst/>
          </a:prstGeom>
        </p:spPr>
        <p:txBody>
          <a:bodyPr wrap="square">
            <a:spAutoFit/>
          </a:bodyPr>
          <a:lstStyle/>
          <a:p>
            <a:pPr algn="ctr"/>
            <a:r>
              <a:rPr lang="en-US" sz="6000" b="1" dirty="0" smtClean="0">
                <a:latin typeface="Times New Roman" pitchFamily="18" charset="0"/>
                <a:cs typeface="Times New Roman" pitchFamily="18" charset="0"/>
              </a:rPr>
              <a:t>IV </a:t>
            </a:r>
            <a:r>
              <a:rPr lang="ru-RU" sz="6000" b="1" dirty="0" smtClean="0">
                <a:latin typeface="Times New Roman" pitchFamily="18" charset="0"/>
                <a:cs typeface="Times New Roman" pitchFamily="18" charset="0"/>
              </a:rPr>
              <a:t>тур</a:t>
            </a:r>
            <a:endParaRPr lang="ru-RU" sz="6000" dirty="0" smtClean="0">
              <a:latin typeface="Times New Roman" pitchFamily="18" charset="0"/>
              <a:cs typeface="Times New Roman" pitchFamily="18" charset="0"/>
            </a:endParaRPr>
          </a:p>
          <a:p>
            <a:pPr algn="ctr"/>
            <a:r>
              <a:rPr lang="ru-RU" sz="6000" b="1" dirty="0" smtClean="0">
                <a:latin typeface="Times New Roman" pitchFamily="18" charset="0"/>
                <a:cs typeface="Times New Roman" pitchFamily="18" charset="0"/>
              </a:rPr>
              <a:t>Блиц-эрудит</a:t>
            </a:r>
            <a:endParaRPr lang="ru-RU" sz="6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1"/>
            <a:ext cx="8610600" cy="6740307"/>
          </a:xfrm>
          <a:prstGeom prst="rect">
            <a:avLst/>
          </a:prstGeom>
          <a:noFill/>
        </p:spPr>
        <p:txBody>
          <a:bodyPr wrap="square" rtlCol="0">
            <a:spAutoFit/>
          </a:bodyPr>
          <a:lstStyle/>
          <a:p>
            <a:pPr lvl="0">
              <a:buFont typeface="Arial" pitchFamily="34" charset="0"/>
              <a:buChar char="•"/>
            </a:pPr>
            <a:r>
              <a:rPr lang="ru-RU" sz="4400" dirty="0" smtClean="0">
                <a:latin typeface="Times New Roman" pitchFamily="18" charset="0"/>
                <a:cs typeface="Times New Roman" pitchFamily="18" charset="0"/>
              </a:rPr>
              <a:t>Какого рода слово «кресло-качалка»?</a:t>
            </a:r>
          </a:p>
          <a:p>
            <a:pPr>
              <a:buFont typeface="Arial" pitchFamily="34" charset="0"/>
              <a:buChar char="•"/>
            </a:pPr>
            <a:r>
              <a:rPr lang="ru-RU" sz="4400" dirty="0" smtClean="0">
                <a:latin typeface="Times New Roman" pitchFamily="18" charset="0"/>
                <a:cs typeface="Times New Roman" pitchFamily="18" charset="0"/>
              </a:rPr>
              <a:t>Являются ли синонимами слова «монитор» и «экран»?</a:t>
            </a:r>
          </a:p>
          <a:p>
            <a:pPr lvl="0">
              <a:buFont typeface="Arial" pitchFamily="34" charset="0"/>
              <a:buChar char="•"/>
            </a:pPr>
            <a:r>
              <a:rPr lang="ru-RU" sz="4400" dirty="0" smtClean="0">
                <a:latin typeface="Times New Roman" pitchFamily="18" charset="0"/>
                <a:cs typeface="Times New Roman" pitchFamily="18" charset="0"/>
              </a:rPr>
              <a:t>Назовите имя и отчество Гоголя?</a:t>
            </a:r>
          </a:p>
          <a:p>
            <a:pPr>
              <a:buFont typeface="Arial" pitchFamily="34" charset="0"/>
              <a:buChar char="•"/>
            </a:pPr>
            <a:r>
              <a:rPr lang="ru-RU" sz="4400" dirty="0" smtClean="0">
                <a:latin typeface="Times New Roman" pitchFamily="18" charset="0"/>
                <a:cs typeface="Times New Roman" pitchFamily="18" charset="0"/>
              </a:rPr>
              <a:t>Назовите удвоенный согласный в слове «те(</a:t>
            </a:r>
            <a:r>
              <a:rPr lang="ru-RU" sz="4400" dirty="0" err="1" smtClean="0">
                <a:latin typeface="Times New Roman" pitchFamily="18" charset="0"/>
                <a:cs typeface="Times New Roman" pitchFamily="18" charset="0"/>
              </a:rPr>
              <a:t>р</a:t>
            </a:r>
            <a:r>
              <a:rPr lang="ru-RU" sz="4400" dirty="0" smtClean="0">
                <a:latin typeface="Times New Roman" pitchFamily="18" charset="0"/>
                <a:cs typeface="Times New Roman" pitchFamily="18" charset="0"/>
              </a:rPr>
              <a:t>/</a:t>
            </a:r>
            <a:r>
              <a:rPr lang="ru-RU" sz="4400" dirty="0" err="1" smtClean="0">
                <a:latin typeface="Times New Roman" pitchFamily="18" charset="0"/>
                <a:cs typeface="Times New Roman" pitchFamily="18" charset="0"/>
              </a:rPr>
              <a:t>рр</a:t>
            </a:r>
            <a:r>
              <a:rPr lang="ru-RU" sz="4400" dirty="0" smtClean="0">
                <a:latin typeface="Times New Roman" pitchFamily="18" charset="0"/>
                <a:cs typeface="Times New Roman" pitchFamily="18" charset="0"/>
              </a:rPr>
              <a:t>)а(с/</a:t>
            </a:r>
            <a:r>
              <a:rPr lang="ru-RU" sz="4400" dirty="0" err="1" smtClean="0">
                <a:latin typeface="Times New Roman" pitchFamily="18" charset="0"/>
                <a:cs typeface="Times New Roman" pitchFamily="18" charset="0"/>
              </a:rPr>
              <a:t>сс</a:t>
            </a:r>
            <a:r>
              <a:rPr lang="ru-RU" sz="4400" dirty="0" smtClean="0">
                <a:latin typeface="Times New Roman" pitchFamily="18" charset="0"/>
                <a:cs typeface="Times New Roman" pitchFamily="18" charset="0"/>
              </a:rPr>
              <a:t>)а».</a:t>
            </a:r>
          </a:p>
          <a:p>
            <a:pPr>
              <a:buFont typeface="Arial" pitchFamily="34" charset="0"/>
              <a:buChar char="•"/>
            </a:pPr>
            <a:r>
              <a:rPr lang="ru-RU" sz="4000" dirty="0" smtClean="0">
                <a:latin typeface="Times New Roman" pitchFamily="18" charset="0"/>
                <a:cs typeface="Times New Roman" pitchFamily="18" charset="0"/>
              </a:rPr>
              <a:t>Как называется короткая шутливая русская народная песня?</a:t>
            </a:r>
          </a:p>
          <a:p>
            <a:pPr lvl="0">
              <a:buFont typeface="Arial" pitchFamily="34" charset="0"/>
              <a:buChar char="•"/>
            </a:pPr>
            <a:endParaRPr lang="ru-RU" sz="4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153400" cy="6892707"/>
          </a:xfrm>
          <a:prstGeom prst="rect">
            <a:avLst/>
          </a:prstGeom>
          <a:noFill/>
        </p:spPr>
        <p:txBody>
          <a:bodyPr wrap="square" rtlCol="0">
            <a:spAutoFit/>
          </a:bodyPr>
          <a:lstStyle/>
          <a:p>
            <a:pPr>
              <a:buFont typeface="Arial" pitchFamily="34" charset="0"/>
              <a:buChar char="•"/>
            </a:pPr>
            <a:r>
              <a:rPr lang="ru-RU" sz="3600" dirty="0" smtClean="0">
                <a:latin typeface="Times New Roman" pitchFamily="18" charset="0"/>
                <a:cs typeface="Times New Roman" pitchFamily="18" charset="0"/>
              </a:rPr>
              <a:t>Подберите современный синоним к слову «зерцало»</a:t>
            </a:r>
          </a:p>
          <a:p>
            <a:pPr lvl="0">
              <a:buFont typeface="Arial" pitchFamily="34" charset="0"/>
              <a:buChar char="•"/>
            </a:pPr>
            <a:r>
              <a:rPr lang="ru-RU" sz="3600" dirty="0" smtClean="0">
                <a:latin typeface="Times New Roman" pitchFamily="18" charset="0"/>
                <a:cs typeface="Times New Roman" pitchFamily="18" charset="0"/>
              </a:rPr>
              <a:t>Есть ли удвоенный согласный в слове «рас(?)</a:t>
            </a:r>
            <a:r>
              <a:rPr lang="ru-RU" sz="3600" dirty="0" err="1" smtClean="0">
                <a:latin typeface="Times New Roman" pitchFamily="18" charset="0"/>
                <a:cs typeface="Times New Roman" pitchFamily="18" charset="0"/>
              </a:rPr>
              <a:t>каз</a:t>
            </a:r>
            <a:r>
              <a:rPr lang="ru-RU" sz="3600" dirty="0" smtClean="0">
                <a:latin typeface="Times New Roman" pitchFamily="18" charset="0"/>
                <a:cs typeface="Times New Roman" pitchFamily="18" charset="0"/>
              </a:rPr>
              <a:t>»?</a:t>
            </a:r>
          </a:p>
          <a:p>
            <a:pPr>
              <a:buFont typeface="Arial" pitchFamily="34" charset="0"/>
              <a:buChar char="•"/>
            </a:pPr>
            <a:r>
              <a:rPr lang="ru-RU" sz="3600" dirty="0" smtClean="0">
                <a:latin typeface="Times New Roman" pitchFamily="18" charset="0"/>
                <a:cs typeface="Times New Roman" pitchFamily="18" charset="0"/>
              </a:rPr>
              <a:t>Замените фразеологизм «стреляный воробей» одним словом.</a:t>
            </a:r>
          </a:p>
          <a:p>
            <a:pPr>
              <a:buFont typeface="Arial" pitchFamily="34" charset="0"/>
              <a:buChar char="•"/>
            </a:pPr>
            <a:r>
              <a:rPr lang="ru-RU" sz="3600" dirty="0" smtClean="0">
                <a:latin typeface="Times New Roman" pitchFamily="18" charset="0"/>
                <a:cs typeface="Times New Roman" pitchFamily="18" charset="0"/>
              </a:rPr>
              <a:t>Какого рода слово «мозоль»?</a:t>
            </a:r>
          </a:p>
          <a:p>
            <a:pPr lvl="0">
              <a:buFont typeface="Arial" pitchFamily="34" charset="0"/>
              <a:buChar char="•"/>
            </a:pPr>
            <a:r>
              <a:rPr lang="ru-RU" sz="3600" dirty="0" smtClean="0">
                <a:latin typeface="Times New Roman" pitchFamily="18" charset="0"/>
                <a:cs typeface="Times New Roman" pitchFamily="18" charset="0"/>
              </a:rPr>
              <a:t>Замените фразеологизм «с гулькин нос» одним словом</a:t>
            </a:r>
          </a:p>
          <a:p>
            <a:pPr>
              <a:buFont typeface="Arial" pitchFamily="34" charset="0"/>
              <a:buChar char="•"/>
            </a:pPr>
            <a:r>
              <a:rPr lang="ru-RU" sz="3600" dirty="0" smtClean="0">
                <a:latin typeface="Times New Roman" pitchFamily="18" charset="0"/>
                <a:cs typeface="Times New Roman" pitchFamily="18" charset="0"/>
              </a:rPr>
              <a:t>Являются ли слова «скорбь» и «покой» антонимами?</a:t>
            </a:r>
          </a:p>
          <a:p>
            <a:pPr lvl="0">
              <a:buFont typeface="Arial" pitchFamily="34" charset="0"/>
              <a:buChar char="•"/>
            </a:pPr>
            <a:endParaRPr lang="ru-RU" dirty="0" smtClean="0"/>
          </a:p>
          <a:p>
            <a:pPr>
              <a:buFont typeface="Arial" pitchFamily="34" charset="0"/>
              <a:buChar char="•"/>
            </a:pP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457200"/>
            <a:ext cx="8229600" cy="5784711"/>
          </a:xfrm>
          <a:prstGeom prst="rect">
            <a:avLst/>
          </a:prstGeom>
          <a:noFill/>
        </p:spPr>
        <p:txBody>
          <a:bodyPr wrap="square" rtlCol="0">
            <a:spAutoFit/>
          </a:bodyPr>
          <a:lstStyle/>
          <a:p>
            <a:pPr>
              <a:buFont typeface="Arial" pitchFamily="34" charset="0"/>
              <a:buChar char="•"/>
            </a:pPr>
            <a:r>
              <a:rPr lang="ru-RU" sz="3600" dirty="0" smtClean="0">
                <a:latin typeface="Times New Roman" pitchFamily="18" charset="0"/>
                <a:cs typeface="Times New Roman" pitchFamily="18" charset="0"/>
              </a:rPr>
              <a:t>Поставьте слово «торт» в форму множественного числа</a:t>
            </a:r>
          </a:p>
          <a:p>
            <a:pPr>
              <a:buFont typeface="Arial" pitchFamily="34" charset="0"/>
              <a:buChar char="•"/>
            </a:pPr>
            <a:r>
              <a:rPr lang="ru-RU" sz="3600" dirty="0" smtClean="0">
                <a:latin typeface="Times New Roman" pitchFamily="18" charset="0"/>
                <a:cs typeface="Times New Roman" pitchFamily="18" charset="0"/>
              </a:rPr>
              <a:t>Подберите синоним к устаревшему слову «вседневно»</a:t>
            </a:r>
          </a:p>
          <a:p>
            <a:pPr lvl="0">
              <a:buFont typeface="Arial" pitchFamily="34" charset="0"/>
              <a:buChar char="•"/>
            </a:pPr>
            <a:r>
              <a:rPr lang="ru-RU" sz="3600" dirty="0" smtClean="0">
                <a:latin typeface="Times New Roman" pitchFamily="18" charset="0"/>
                <a:cs typeface="Times New Roman" pitchFamily="18" charset="0"/>
              </a:rPr>
              <a:t>О или Ё пишется в слове Ч..ЛКА?</a:t>
            </a:r>
          </a:p>
          <a:p>
            <a:pPr>
              <a:buFont typeface="Arial" pitchFamily="34" charset="0"/>
              <a:buChar char="•"/>
            </a:pPr>
            <a:r>
              <a:rPr lang="ru-RU" sz="3600" dirty="0" smtClean="0">
                <a:latin typeface="Times New Roman" pitchFamily="18" charset="0"/>
                <a:cs typeface="Times New Roman" pitchFamily="18" charset="0"/>
              </a:rPr>
              <a:t>Закончите пословицу «Не ошибается тот, кто…»</a:t>
            </a:r>
          </a:p>
          <a:p>
            <a:pPr lvl="0">
              <a:buFont typeface="Arial" pitchFamily="34" charset="0"/>
              <a:buChar char="•"/>
            </a:pPr>
            <a:r>
              <a:rPr lang="ru-RU" sz="3600" dirty="0" smtClean="0">
                <a:latin typeface="Times New Roman" pitchFamily="18" charset="0"/>
                <a:cs typeface="Times New Roman" pitchFamily="18" charset="0"/>
              </a:rPr>
              <a:t>Нужен ли мягкий знак в слове ГОРЯЧ?</a:t>
            </a:r>
          </a:p>
          <a:p>
            <a:pPr>
              <a:buFont typeface="Arial" pitchFamily="34" charset="0"/>
              <a:buChar char="•"/>
            </a:pPr>
            <a:r>
              <a:rPr lang="ru-RU" sz="3600" dirty="0" smtClean="0">
                <a:latin typeface="Times New Roman" pitchFamily="18" charset="0"/>
                <a:cs typeface="Times New Roman" pitchFamily="18" charset="0"/>
              </a:rPr>
              <a:t>Назовите рассказ, в котором дети всю ночь рассказывают страшные истории</a:t>
            </a:r>
            <a:r>
              <a:rPr lang="ru-RU" dirty="0" smtClean="0"/>
              <a:t>.</a:t>
            </a:r>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7772400" cy="5570756"/>
          </a:xfrm>
          <a:prstGeom prst="rect">
            <a:avLst/>
          </a:prstGeom>
          <a:noFill/>
        </p:spPr>
        <p:txBody>
          <a:bodyPr wrap="square" rtlCol="0">
            <a:spAutoFit/>
          </a:bodyPr>
          <a:lstStyle/>
          <a:p>
            <a:pPr lvl="0">
              <a:buFont typeface="Arial" pitchFamily="34" charset="0"/>
              <a:buChar char="•"/>
            </a:pPr>
            <a:r>
              <a:rPr lang="ru-RU" sz="4000" dirty="0" smtClean="0">
                <a:latin typeface="Times New Roman" pitchFamily="18" charset="0"/>
                <a:cs typeface="Times New Roman" pitchFamily="18" charset="0"/>
              </a:rPr>
              <a:t>О или Ё пишется в слове Ш..КОЛАД?</a:t>
            </a:r>
          </a:p>
          <a:p>
            <a:pPr>
              <a:buFont typeface="Arial" pitchFamily="34" charset="0"/>
              <a:buChar char="•"/>
            </a:pPr>
            <a:r>
              <a:rPr lang="ru-RU" sz="4000" dirty="0" smtClean="0">
                <a:latin typeface="Times New Roman" pitchFamily="18" charset="0"/>
                <a:cs typeface="Times New Roman" pitchFamily="18" charset="0"/>
              </a:rPr>
              <a:t>Есть ли удвоенный согласный в слове ТРЕН..РОВАТЬСЯ?</a:t>
            </a:r>
          </a:p>
          <a:p>
            <a:pPr>
              <a:buFont typeface="Arial" pitchFamily="34" charset="0"/>
              <a:buChar char="•"/>
            </a:pPr>
            <a:r>
              <a:rPr lang="ru-RU" sz="4000" dirty="0" smtClean="0">
                <a:latin typeface="Times New Roman" pitchFamily="18" charset="0"/>
                <a:cs typeface="Times New Roman" pitchFamily="18" charset="0"/>
              </a:rPr>
              <a:t>Имя какого поэта связано с Царскосельским лицеем?</a:t>
            </a:r>
          </a:p>
          <a:p>
            <a:pPr>
              <a:buFont typeface="Arial" pitchFamily="34" charset="0"/>
              <a:buChar char="•"/>
            </a:pPr>
            <a:r>
              <a:rPr lang="ru-RU" sz="4000" dirty="0" smtClean="0">
                <a:latin typeface="Times New Roman" pitchFamily="18" charset="0"/>
                <a:cs typeface="Times New Roman" pitchFamily="18" charset="0"/>
              </a:rPr>
              <a:t>Какая приставка пишется в слове ПР..КРАСНЫЙ?</a:t>
            </a:r>
          </a:p>
          <a:p>
            <a:pPr lvl="0"/>
            <a:endParaRPr lang="ru-RU" dirty="0" smtClean="0"/>
          </a:p>
          <a:p>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28600" y="106299"/>
            <a:ext cx="8686800" cy="6645402"/>
          </a:xfrm>
          <a:prstGeom prst="rect">
            <a:avLst/>
          </a:prstGeom>
          <a:noFill/>
          <a:ln w="9525">
            <a:noFill/>
            <a:miter lim="800000"/>
            <a:headEnd/>
            <a:tailEnd/>
          </a:ln>
        </p:spPr>
      </p:pic>
      <p:sp>
        <p:nvSpPr>
          <p:cNvPr id="3" name="Прямоугольник 2"/>
          <p:cNvSpPr/>
          <p:nvPr/>
        </p:nvSpPr>
        <p:spPr>
          <a:xfrm>
            <a:off x="2286000" y="1219200"/>
            <a:ext cx="4572000" cy="3046988"/>
          </a:xfrm>
          <a:prstGeom prst="rect">
            <a:avLst/>
          </a:prstGeom>
        </p:spPr>
        <p:txBody>
          <a:bodyPr wrap="square">
            <a:spAutoFit/>
          </a:bodyPr>
          <a:lstStyle/>
          <a:p>
            <a:pPr algn="ctr"/>
            <a:r>
              <a:rPr lang="en-US" sz="4800" b="1" dirty="0" smtClean="0">
                <a:latin typeface="Times New Roman" pitchFamily="18" charset="0"/>
                <a:cs typeface="Times New Roman" pitchFamily="18" charset="0"/>
              </a:rPr>
              <a:t>V</a:t>
            </a:r>
            <a:r>
              <a:rPr lang="ru-RU" sz="4800" b="1" dirty="0" smtClean="0">
                <a:latin typeface="Times New Roman" pitchFamily="18" charset="0"/>
                <a:cs typeface="Times New Roman" pitchFamily="18" charset="0"/>
              </a:rPr>
              <a:t> тур</a:t>
            </a:r>
            <a:endParaRPr lang="ru-RU" sz="4800" dirty="0" smtClean="0">
              <a:latin typeface="Times New Roman" pitchFamily="18" charset="0"/>
              <a:cs typeface="Times New Roman" pitchFamily="18" charset="0"/>
            </a:endParaRPr>
          </a:p>
          <a:p>
            <a:pPr algn="ctr"/>
            <a:r>
              <a:rPr lang="ru-RU" sz="4800" b="1" dirty="0" smtClean="0">
                <a:latin typeface="Times New Roman" pitchFamily="18" charset="0"/>
                <a:cs typeface="Times New Roman" pitchFamily="18" charset="0"/>
              </a:rPr>
              <a:t>«</a:t>
            </a:r>
            <a:r>
              <a:rPr lang="ru-RU" sz="4800" b="1" dirty="0" smtClean="0">
                <a:latin typeface="Times New Roman" pitchFamily="18" charset="0"/>
                <a:cs typeface="Times New Roman" pitchFamily="18" charset="0"/>
              </a:rPr>
              <a:t>Язык</a:t>
            </a:r>
            <a:endParaRPr lang="en-US" sz="4800" b="1" dirty="0" smtClean="0">
              <a:latin typeface="Times New Roman" pitchFamily="18" charset="0"/>
              <a:cs typeface="Times New Roman" pitchFamily="18" charset="0"/>
            </a:endParaRPr>
          </a:p>
          <a:p>
            <a:pPr algn="ctr"/>
            <a:r>
              <a:rPr lang="ru-RU" sz="4800" b="1" dirty="0" smtClean="0">
                <a:latin typeface="Times New Roman" pitchFamily="18" charset="0"/>
                <a:cs typeface="Times New Roman" pitchFamily="18" charset="0"/>
              </a:rPr>
              <a:t>художественной</a:t>
            </a:r>
            <a:endParaRPr lang="en-US" sz="4800" b="1" dirty="0" smtClean="0">
              <a:latin typeface="Times New Roman" pitchFamily="18" charset="0"/>
              <a:cs typeface="Times New Roman" pitchFamily="18" charset="0"/>
            </a:endParaRPr>
          </a:p>
          <a:p>
            <a:pPr algn="ctr"/>
            <a:r>
              <a:rPr lang="ru-RU" sz="4800" b="1" dirty="0" smtClean="0">
                <a:latin typeface="Times New Roman" pitchFamily="18" charset="0"/>
                <a:cs typeface="Times New Roman" pitchFamily="18" charset="0"/>
              </a:rPr>
              <a:t> </a:t>
            </a:r>
            <a:r>
              <a:rPr lang="ru-RU" sz="4800" b="1" dirty="0" smtClean="0">
                <a:latin typeface="Times New Roman" pitchFamily="18" charset="0"/>
                <a:cs typeface="Times New Roman" pitchFamily="18" charset="0"/>
              </a:rPr>
              <a:t>литературы»</a:t>
            </a:r>
            <a:endParaRPr lang="ru-RU" sz="4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09600" y="228600"/>
            <a:ext cx="2819400" cy="3200400"/>
          </a:xfrm>
          <a:prstGeom prst="rect">
            <a:avLst/>
          </a:prstGeom>
          <a:noFill/>
          <a:ln w="9525">
            <a:noFill/>
            <a:miter lim="800000"/>
            <a:headEnd/>
            <a:tailEnd/>
          </a:ln>
        </p:spPr>
      </p:pic>
      <p:sp>
        <p:nvSpPr>
          <p:cNvPr id="3" name="TextBox 2"/>
          <p:cNvSpPr txBox="1"/>
          <p:nvPr/>
        </p:nvSpPr>
        <p:spPr>
          <a:xfrm>
            <a:off x="3733800" y="381000"/>
            <a:ext cx="5257800" cy="627864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0"/>
            <a:r>
              <a:rPr lang="ru-RU" sz="3200" b="1" i="1" dirty="0" smtClean="0">
                <a:latin typeface="Times New Roman" pitchFamily="18" charset="0"/>
                <a:cs typeface="Times New Roman" pitchFamily="18" charset="0"/>
              </a:rPr>
              <a:t>«Стара я уж стала, и хочется перед смертью повидать любимого сынка. Приезжай со мной проститься, похорони, а там и с богом поезжай опять на службу. А я тебе и невесту приискала: и умная, и хорошая, и именье есть. Полюбится тебе может, и женишься и совсем останешься».</a:t>
            </a:r>
          </a:p>
          <a:p>
            <a:endParaRPr lang="ru-RU" dirty="0"/>
          </a:p>
        </p:txBody>
      </p:sp>
      <p:sp>
        <p:nvSpPr>
          <p:cNvPr id="4" name="TextBox 3"/>
          <p:cNvSpPr txBox="1"/>
          <p:nvPr/>
        </p:nvSpPr>
        <p:spPr>
          <a:xfrm>
            <a:off x="228600" y="3352800"/>
            <a:ext cx="3429000" cy="338554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ru-RU" sz="2800" dirty="0" smtClean="0">
                <a:latin typeface="Times New Roman" pitchFamily="18" charset="0"/>
                <a:cs typeface="Times New Roman" pitchFamily="18" charset="0"/>
              </a:rPr>
              <a:t>- Как называется произведение?</a:t>
            </a:r>
          </a:p>
          <a:p>
            <a:pPr algn="just"/>
            <a:r>
              <a:rPr lang="ru-RU" sz="2800" dirty="0" smtClean="0">
                <a:latin typeface="Times New Roman" pitchFamily="18" charset="0"/>
                <a:cs typeface="Times New Roman" pitchFamily="18" charset="0"/>
              </a:rPr>
              <a:t>-Кто автор?</a:t>
            </a:r>
          </a:p>
          <a:p>
            <a:pPr algn="just"/>
            <a:r>
              <a:rPr lang="ru-RU" sz="2800" dirty="0" smtClean="0">
                <a:latin typeface="Times New Roman" pitchFamily="18" charset="0"/>
                <a:cs typeface="Times New Roman" pitchFamily="18" charset="0"/>
              </a:rPr>
              <a:t>-Какой прием использует автор при изображении двух главных героев?</a:t>
            </a: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57200" y="281178"/>
            <a:ext cx="8229600" cy="6295644"/>
          </a:xfrm>
          <a:prstGeom prst="rect">
            <a:avLst/>
          </a:prstGeom>
          <a:noFill/>
          <a:ln w="9525">
            <a:noFill/>
            <a:miter lim="800000"/>
            <a:headEnd/>
            <a:tailEnd/>
          </a:ln>
        </p:spPr>
      </p:pic>
      <p:sp>
        <p:nvSpPr>
          <p:cNvPr id="3" name="Прямоугольник 2"/>
          <p:cNvSpPr/>
          <p:nvPr/>
        </p:nvSpPr>
        <p:spPr>
          <a:xfrm>
            <a:off x="1652610" y="2133600"/>
            <a:ext cx="5738790" cy="1938992"/>
          </a:xfrm>
          <a:prstGeom prst="rect">
            <a:avLst/>
          </a:prstGeom>
        </p:spPr>
        <p:txBody>
          <a:bodyPr wrap="square">
            <a:spAutoFit/>
          </a:bodyPr>
          <a:lstStyle/>
          <a:p>
            <a:pPr algn="ctr"/>
            <a:r>
              <a:rPr lang="en-US" sz="4000" b="1" dirty="0" smtClean="0">
                <a:latin typeface="Times New Roman" pitchFamily="18" charset="0"/>
                <a:cs typeface="Times New Roman" pitchFamily="18" charset="0"/>
              </a:rPr>
              <a:t>II</a:t>
            </a:r>
            <a:r>
              <a:rPr lang="ru-RU" sz="4000" b="1" dirty="0" smtClean="0">
                <a:latin typeface="Times New Roman" pitchFamily="18" charset="0"/>
                <a:cs typeface="Times New Roman" pitchFamily="18" charset="0"/>
              </a:rPr>
              <a:t> </a:t>
            </a:r>
            <a:r>
              <a:rPr lang="ru-RU" sz="4000" b="1" dirty="0" smtClean="0">
                <a:latin typeface="Times New Roman" pitchFamily="18" charset="0"/>
                <a:cs typeface="Times New Roman" pitchFamily="18" charset="0"/>
              </a:rPr>
              <a:t>тур</a:t>
            </a:r>
            <a:endParaRPr lang="en-US" sz="4000" b="1" dirty="0" smtClean="0">
              <a:latin typeface="Times New Roman" pitchFamily="18" charset="0"/>
              <a:cs typeface="Times New Roman" pitchFamily="18" charset="0"/>
            </a:endParaRPr>
          </a:p>
          <a:p>
            <a:pPr algn="ctr"/>
            <a:r>
              <a:rPr lang="ru-RU" sz="4000" b="1" dirty="0" smtClean="0">
                <a:latin typeface="Times New Roman" pitchFamily="18" charset="0"/>
                <a:cs typeface="Times New Roman" pitchFamily="18" charset="0"/>
              </a:rPr>
              <a:t> </a:t>
            </a:r>
            <a:r>
              <a:rPr lang="ru-RU" sz="4000" b="1" dirty="0" smtClean="0">
                <a:latin typeface="Times New Roman" pitchFamily="18" charset="0"/>
                <a:cs typeface="Times New Roman" pitchFamily="18" charset="0"/>
              </a:rPr>
              <a:t>«История </a:t>
            </a:r>
            <a:endParaRPr lang="en-US" sz="4000" b="1" dirty="0" smtClean="0">
              <a:latin typeface="Times New Roman" pitchFamily="18" charset="0"/>
              <a:cs typeface="Times New Roman" pitchFamily="18" charset="0"/>
            </a:endParaRPr>
          </a:p>
          <a:p>
            <a:pPr algn="ctr"/>
            <a:r>
              <a:rPr lang="ru-RU" sz="4000" b="1" dirty="0" smtClean="0">
                <a:latin typeface="Times New Roman" pitchFamily="18" charset="0"/>
                <a:cs typeface="Times New Roman" pitchFamily="18" charset="0"/>
              </a:rPr>
              <a:t>русского </a:t>
            </a:r>
            <a:r>
              <a:rPr lang="ru-RU" sz="4000" b="1" dirty="0" smtClean="0">
                <a:latin typeface="Times New Roman" pitchFamily="18" charset="0"/>
                <a:cs typeface="Times New Roman" pitchFamily="18" charset="0"/>
              </a:rPr>
              <a:t>языка» </a:t>
            </a:r>
            <a:endParaRPr lang="ru-RU"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81000" y="381000"/>
            <a:ext cx="2819400" cy="3200400"/>
          </a:xfrm>
          <a:prstGeom prst="rect">
            <a:avLst/>
          </a:prstGeom>
          <a:noFill/>
          <a:ln w="9525">
            <a:noFill/>
            <a:miter lim="800000"/>
            <a:headEnd/>
            <a:tailEnd/>
          </a:ln>
        </p:spPr>
      </p:pic>
      <p:sp>
        <p:nvSpPr>
          <p:cNvPr id="3" name="TextBox 2"/>
          <p:cNvSpPr txBox="1"/>
          <p:nvPr/>
        </p:nvSpPr>
        <p:spPr>
          <a:xfrm>
            <a:off x="3352800" y="228600"/>
            <a:ext cx="5486400" cy="627864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0"/>
            <a:r>
              <a:rPr lang="ru-RU" sz="3200" b="1" i="1" dirty="0" smtClean="0">
                <a:latin typeface="Times New Roman" pitchFamily="18" charset="0"/>
                <a:cs typeface="Times New Roman" pitchFamily="18" charset="0"/>
              </a:rPr>
              <a:t>«Я думал, сейчас бабушка обнаружит мое мошенничество, даст мне что полагается, и уже приготовился к каре за содеянное злодейство. Но обошлось. Все обошлось. Бабушка унесла туесок в подвал, еще раз похвалила меня, дала есть, и я подумал, что бояться мне пока нечего и жизнь не так уж худа».</a:t>
            </a:r>
          </a:p>
          <a:p>
            <a:endParaRPr lang="ru-RU" b="1" dirty="0"/>
          </a:p>
        </p:txBody>
      </p:sp>
      <p:sp>
        <p:nvSpPr>
          <p:cNvPr id="4" name="TextBox 3"/>
          <p:cNvSpPr txBox="1"/>
          <p:nvPr/>
        </p:nvSpPr>
        <p:spPr>
          <a:xfrm>
            <a:off x="0" y="3429000"/>
            <a:ext cx="3276600" cy="338554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sz="2800" b="1" dirty="0" smtClean="0">
                <a:latin typeface="Times New Roman" pitchFamily="18" charset="0"/>
                <a:cs typeface="Times New Roman" pitchFamily="18" charset="0"/>
              </a:rPr>
              <a:t>-</a:t>
            </a:r>
            <a:r>
              <a:rPr lang="ru-RU" sz="2800" dirty="0" smtClean="0">
                <a:latin typeface="Times New Roman" pitchFamily="18" charset="0"/>
                <a:cs typeface="Times New Roman" pitchFamily="18" charset="0"/>
              </a:rPr>
              <a:t>Как называется произведение?</a:t>
            </a:r>
          </a:p>
          <a:p>
            <a:r>
              <a:rPr lang="ru-RU" sz="2800" dirty="0" smtClean="0">
                <a:latin typeface="Times New Roman" pitchFamily="18" charset="0"/>
                <a:cs typeface="Times New Roman" pitchFamily="18" charset="0"/>
              </a:rPr>
              <a:t>-Кто автор?</a:t>
            </a:r>
          </a:p>
          <a:p>
            <a:r>
              <a:rPr lang="ru-RU" sz="2800" dirty="0" smtClean="0">
                <a:latin typeface="Times New Roman" pitchFamily="18" charset="0"/>
                <a:cs typeface="Times New Roman" pitchFamily="18" charset="0"/>
              </a:rPr>
              <a:t>-Что это было за «злодейство»? Чего боялся главный герой?</a:t>
            </a:r>
          </a:p>
          <a:p>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457200" y="304800"/>
            <a:ext cx="2819400" cy="2590800"/>
          </a:xfrm>
          <a:prstGeom prst="rect">
            <a:avLst/>
          </a:prstGeom>
          <a:noFill/>
          <a:ln w="9525">
            <a:noFill/>
            <a:miter lim="800000"/>
            <a:headEnd/>
            <a:tailEnd/>
          </a:ln>
        </p:spPr>
      </p:pic>
      <p:sp>
        <p:nvSpPr>
          <p:cNvPr id="3" name="TextBox 2"/>
          <p:cNvSpPr txBox="1"/>
          <p:nvPr/>
        </p:nvSpPr>
        <p:spPr>
          <a:xfrm>
            <a:off x="4114800" y="304800"/>
            <a:ext cx="4876800" cy="640175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lvl="0"/>
            <a:r>
              <a:rPr lang="ru-RU" sz="2800" i="1" dirty="0" smtClean="0">
                <a:latin typeface="Times New Roman" pitchFamily="18" charset="0"/>
                <a:cs typeface="Times New Roman" pitchFamily="18" charset="0"/>
              </a:rPr>
              <a:t>«Среди зимы, уже после январских каникул, мне пришла на школу по почте посылка. Когда я открыл ее, достав опять топор из-под лестницы, — аккуратными, плотными рядами в ней лежали трубочки макарон. А внизу в толстой ватной обертке я нашел три красных яблока.</a:t>
            </a:r>
          </a:p>
          <a:p>
            <a:r>
              <a:rPr lang="ru-RU" sz="2800" i="1" dirty="0" smtClean="0">
                <a:latin typeface="Times New Roman" pitchFamily="18" charset="0"/>
                <a:cs typeface="Times New Roman" pitchFamily="18" charset="0"/>
              </a:rPr>
              <a:t>Раньше я видел яблоки только на картинках, но догадался, что это они».</a:t>
            </a:r>
          </a:p>
          <a:p>
            <a:endParaRPr lang="ru-RU" dirty="0"/>
          </a:p>
        </p:txBody>
      </p:sp>
      <p:sp>
        <p:nvSpPr>
          <p:cNvPr id="4" name="TextBox 3"/>
          <p:cNvSpPr txBox="1"/>
          <p:nvPr/>
        </p:nvSpPr>
        <p:spPr>
          <a:xfrm>
            <a:off x="152400" y="2895600"/>
            <a:ext cx="3886200" cy="369331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sz="2400" b="1" dirty="0" smtClean="0">
                <a:latin typeface="Times New Roman" pitchFamily="18" charset="0"/>
                <a:cs typeface="Times New Roman" pitchFamily="18" charset="0"/>
              </a:rPr>
              <a:t>-Как называется произведение?</a:t>
            </a:r>
          </a:p>
          <a:p>
            <a:r>
              <a:rPr lang="ru-RU" sz="2400" b="1" dirty="0" smtClean="0">
                <a:latin typeface="Times New Roman" pitchFamily="18" charset="0"/>
                <a:cs typeface="Times New Roman" pitchFamily="18" charset="0"/>
              </a:rPr>
              <a:t>-Кто автор?</a:t>
            </a:r>
          </a:p>
          <a:p>
            <a:r>
              <a:rPr lang="ru-RU" sz="2400" b="1" dirty="0" smtClean="0">
                <a:latin typeface="Times New Roman" pitchFamily="18" charset="0"/>
                <a:cs typeface="Times New Roman" pitchFamily="18" charset="0"/>
              </a:rPr>
              <a:t>- Что за поступок совершила учительница? С вашей точки зрения, положительный это поступок или отрицательный?</a:t>
            </a:r>
          </a:p>
          <a:p>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04800" y="304800"/>
            <a:ext cx="2819400" cy="2590800"/>
          </a:xfrm>
          <a:prstGeom prst="rect">
            <a:avLst/>
          </a:prstGeom>
          <a:noFill/>
          <a:ln w="9525">
            <a:noFill/>
            <a:miter lim="800000"/>
            <a:headEnd/>
            <a:tailEnd/>
          </a:ln>
        </p:spPr>
      </p:pic>
      <p:sp>
        <p:nvSpPr>
          <p:cNvPr id="3" name="TextBox 2"/>
          <p:cNvSpPr txBox="1"/>
          <p:nvPr/>
        </p:nvSpPr>
        <p:spPr>
          <a:xfrm>
            <a:off x="3276600" y="304800"/>
            <a:ext cx="5638800" cy="664797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r>
              <a:rPr lang="ru-RU" sz="2400" i="1" dirty="0" smtClean="0">
                <a:latin typeface="Times New Roman" pitchFamily="18" charset="0"/>
                <a:cs typeface="Times New Roman" pitchFamily="18" charset="0"/>
              </a:rPr>
              <a:t>«Так   много   возникает   воспоминаний  прошедшего,   когда стараешься воскресить в  воображении черты  любимого существа, что сквозь эти воспоминания,  как сквозь слезы,  смутно видишь их.  Это слезы воображения. Когда я стараюсь вспомнить матушку такою,  какою она была в это время,  мне представляются только ее карие глаза, выражающие всегда одинаковую доброту и любовь, родинка на шее,  немного ниже того места, где вьются маленькие волосики, шитый и белый воротничок, нежная сухая рука, которая так часто меня ласкала и которую я так часто целовал; но общее выражение ускользает от меня».</a:t>
            </a:r>
          </a:p>
          <a:p>
            <a:endParaRPr lang="ru-RU" dirty="0"/>
          </a:p>
        </p:txBody>
      </p:sp>
      <p:sp>
        <p:nvSpPr>
          <p:cNvPr id="4" name="TextBox 3"/>
          <p:cNvSpPr txBox="1"/>
          <p:nvPr/>
        </p:nvSpPr>
        <p:spPr>
          <a:xfrm>
            <a:off x="228600" y="3048000"/>
            <a:ext cx="2971800" cy="295465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sz="2800" b="1" dirty="0" smtClean="0">
                <a:latin typeface="Times New Roman" pitchFamily="18" charset="0"/>
                <a:cs typeface="Times New Roman" pitchFamily="18" charset="0"/>
              </a:rPr>
              <a:t>-Как называется произведение?</a:t>
            </a:r>
            <a:endParaRPr lang="ru-RU" sz="2800" dirty="0" smtClean="0">
              <a:latin typeface="Times New Roman" pitchFamily="18" charset="0"/>
              <a:cs typeface="Times New Roman" pitchFamily="18" charset="0"/>
            </a:endParaRPr>
          </a:p>
          <a:p>
            <a:r>
              <a:rPr lang="ru-RU" sz="2800" b="1" dirty="0" smtClean="0">
                <a:latin typeface="Times New Roman" pitchFamily="18" charset="0"/>
                <a:cs typeface="Times New Roman" pitchFamily="18" charset="0"/>
              </a:rPr>
              <a:t>-Кто автор?</a:t>
            </a:r>
            <a:endParaRPr lang="ru-RU" sz="2800" dirty="0" smtClean="0">
              <a:latin typeface="Times New Roman" pitchFamily="18" charset="0"/>
              <a:cs typeface="Times New Roman" pitchFamily="18" charset="0"/>
            </a:endParaRPr>
          </a:p>
          <a:p>
            <a:r>
              <a:rPr lang="ru-RU" sz="2800" b="1" dirty="0" smtClean="0">
                <a:latin typeface="Times New Roman" pitchFamily="18" charset="0"/>
                <a:cs typeface="Times New Roman" pitchFamily="18" charset="0"/>
              </a:rPr>
              <a:t>- Почему герой смутно помнит матушку?</a:t>
            </a:r>
            <a:endParaRPr lang="ru-RU" sz="28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04800" y="304800"/>
            <a:ext cx="2819400" cy="2590800"/>
          </a:xfrm>
          <a:prstGeom prst="rect">
            <a:avLst/>
          </a:prstGeom>
          <a:noFill/>
          <a:ln w="9525">
            <a:noFill/>
            <a:miter lim="800000"/>
            <a:headEnd/>
            <a:tailEnd/>
          </a:ln>
        </p:spPr>
      </p:pic>
      <p:sp>
        <p:nvSpPr>
          <p:cNvPr id="3" name="TextBox 2"/>
          <p:cNvSpPr txBox="1"/>
          <p:nvPr/>
        </p:nvSpPr>
        <p:spPr>
          <a:xfrm>
            <a:off x="3505200" y="304801"/>
            <a:ext cx="5257800" cy="640175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r>
              <a:rPr lang="ru-RU" sz="2800" b="1" i="1" dirty="0" smtClean="0">
                <a:latin typeface="Times New Roman" pitchFamily="18" charset="0"/>
                <a:cs typeface="Times New Roman" pitchFamily="18" charset="0"/>
              </a:rPr>
              <a:t>«- Послушай, матушка, - сказал он, выходя из брички, - что барин?.. </a:t>
            </a:r>
            <a:endParaRPr lang="ru-RU" sz="2800" i="1" dirty="0" smtClean="0">
              <a:latin typeface="Times New Roman" pitchFamily="18" charset="0"/>
              <a:cs typeface="Times New Roman" pitchFamily="18" charset="0"/>
            </a:endParaRPr>
          </a:p>
          <a:p>
            <a:r>
              <a:rPr lang="ru-RU" sz="2800" b="1" i="1" dirty="0" smtClean="0">
                <a:latin typeface="Times New Roman" pitchFamily="18" charset="0"/>
                <a:cs typeface="Times New Roman" pitchFamily="18" charset="0"/>
              </a:rPr>
              <a:t>- Нет дома, - прервала ключница, не дожидаясь окончания вопроса, и потом, спустя минуту, прибавила: - А что вам нужно? </a:t>
            </a:r>
            <a:endParaRPr lang="ru-RU" sz="2800" i="1" dirty="0" smtClean="0">
              <a:latin typeface="Times New Roman" pitchFamily="18" charset="0"/>
              <a:cs typeface="Times New Roman" pitchFamily="18" charset="0"/>
            </a:endParaRPr>
          </a:p>
          <a:p>
            <a:r>
              <a:rPr lang="ru-RU" sz="2800" b="1" i="1" dirty="0" smtClean="0">
                <a:latin typeface="Times New Roman" pitchFamily="18" charset="0"/>
                <a:cs typeface="Times New Roman" pitchFamily="18" charset="0"/>
              </a:rPr>
              <a:t>- Есть дело! </a:t>
            </a:r>
            <a:endParaRPr lang="ru-RU" sz="2800" i="1" dirty="0" smtClean="0">
              <a:latin typeface="Times New Roman" pitchFamily="18" charset="0"/>
              <a:cs typeface="Times New Roman" pitchFamily="18" charset="0"/>
            </a:endParaRPr>
          </a:p>
          <a:p>
            <a:r>
              <a:rPr lang="ru-RU" sz="2800" b="1" i="1" dirty="0" smtClean="0">
                <a:latin typeface="Times New Roman" pitchFamily="18" charset="0"/>
                <a:cs typeface="Times New Roman" pitchFamily="18" charset="0"/>
              </a:rPr>
              <a:t>- Идите в комнаты! - сказала ключница, отворотившись и показав ему спину, запачканную мукою, с большой прорехою пониже».</a:t>
            </a:r>
            <a:endParaRPr lang="ru-RU" sz="2800" i="1" dirty="0" smtClean="0">
              <a:latin typeface="Times New Roman" pitchFamily="18" charset="0"/>
              <a:cs typeface="Times New Roman" pitchFamily="18" charset="0"/>
            </a:endParaRPr>
          </a:p>
          <a:p>
            <a:endParaRPr lang="ru-RU" dirty="0"/>
          </a:p>
        </p:txBody>
      </p:sp>
      <p:sp>
        <p:nvSpPr>
          <p:cNvPr id="4" name="TextBox 3"/>
          <p:cNvSpPr txBox="1"/>
          <p:nvPr/>
        </p:nvSpPr>
        <p:spPr>
          <a:xfrm>
            <a:off x="304800" y="3124200"/>
            <a:ext cx="2971800" cy="338554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sz="2800" b="1" dirty="0" smtClean="0">
                <a:latin typeface="Times New Roman" pitchFamily="18" charset="0"/>
                <a:cs typeface="Times New Roman" pitchFamily="18" charset="0"/>
              </a:rPr>
              <a:t>-Как называется произведение?</a:t>
            </a:r>
            <a:endParaRPr lang="ru-RU" sz="2800" dirty="0" smtClean="0">
              <a:latin typeface="Times New Roman" pitchFamily="18" charset="0"/>
              <a:cs typeface="Times New Roman" pitchFamily="18" charset="0"/>
            </a:endParaRPr>
          </a:p>
          <a:p>
            <a:r>
              <a:rPr lang="ru-RU" sz="2800" b="1" dirty="0" smtClean="0">
                <a:latin typeface="Times New Roman" pitchFamily="18" charset="0"/>
                <a:cs typeface="Times New Roman" pitchFamily="18" charset="0"/>
              </a:rPr>
              <a:t>-Кто автор?</a:t>
            </a:r>
            <a:endParaRPr lang="ru-RU" sz="2800" dirty="0" smtClean="0">
              <a:latin typeface="Times New Roman" pitchFamily="18" charset="0"/>
              <a:cs typeface="Times New Roman" pitchFamily="18" charset="0"/>
            </a:endParaRPr>
          </a:p>
          <a:p>
            <a:r>
              <a:rPr lang="ru-RU" sz="2800" b="1" dirty="0" smtClean="0">
                <a:latin typeface="Times New Roman" pitchFamily="18" charset="0"/>
                <a:cs typeface="Times New Roman" pitchFamily="18" charset="0"/>
              </a:rPr>
              <a:t>-Какой персонаж изображен здесь? Как его называет автор?</a:t>
            </a:r>
            <a:endParaRPr lang="ru-RU" sz="28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04800" y="304800"/>
            <a:ext cx="2819400" cy="2819400"/>
          </a:xfrm>
          <a:prstGeom prst="rect">
            <a:avLst/>
          </a:prstGeom>
          <a:noFill/>
          <a:ln w="9525">
            <a:noFill/>
            <a:miter lim="800000"/>
            <a:headEnd/>
            <a:tailEnd/>
          </a:ln>
        </p:spPr>
      </p:pic>
      <p:sp>
        <p:nvSpPr>
          <p:cNvPr id="3" name="TextBox 2"/>
          <p:cNvSpPr txBox="1"/>
          <p:nvPr/>
        </p:nvSpPr>
        <p:spPr>
          <a:xfrm>
            <a:off x="3276600" y="152400"/>
            <a:ext cx="5638800" cy="664797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r>
              <a:rPr lang="ru-RU" sz="2400" b="1" i="1" dirty="0" smtClean="0">
                <a:latin typeface="Times New Roman" pitchFamily="18" charset="0"/>
                <a:cs typeface="Times New Roman" pitchFamily="18" charset="0"/>
              </a:rPr>
              <a:t>«Итак, лет двадцать тому назад я жил в немецком небольшом городке З., на левом берегу Рейна. Я искал уединения: я только что был поражен в сердце одной молодой вдовой, с которой познакомился на водах. Она была очень хороша собой и умна, кокетничала со всеми -- и со мною, грешным, -- сперва даже поощряла меня, а потом жестоко меня уязвила, пожертвовав мною одному краснощекому баварскому лейтенанту. Признаться сказать, рана моего сердца не очень была глубока; но я почел долгом предаться на некоторое время печали и одиночеству -- чем молодость не тешится! -- и поселился в З».</a:t>
            </a:r>
            <a:endParaRPr lang="ru-RU" sz="2400" i="1" dirty="0" smtClean="0">
              <a:latin typeface="Times New Roman" pitchFamily="18" charset="0"/>
              <a:cs typeface="Times New Roman" pitchFamily="18" charset="0"/>
            </a:endParaRPr>
          </a:p>
          <a:p>
            <a:endParaRPr lang="ru-RU" dirty="0"/>
          </a:p>
        </p:txBody>
      </p:sp>
      <p:sp>
        <p:nvSpPr>
          <p:cNvPr id="4" name="TextBox 3"/>
          <p:cNvSpPr txBox="1"/>
          <p:nvPr/>
        </p:nvSpPr>
        <p:spPr>
          <a:xfrm>
            <a:off x="0" y="3200400"/>
            <a:ext cx="3124200" cy="332398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sz="2400" b="1" dirty="0" smtClean="0">
                <a:latin typeface="Times New Roman" pitchFamily="18" charset="0"/>
                <a:cs typeface="Times New Roman" pitchFamily="18" charset="0"/>
              </a:rPr>
              <a:t>-Как называется произведение?</a:t>
            </a:r>
          </a:p>
          <a:p>
            <a:r>
              <a:rPr lang="ru-RU" sz="2400" b="1" dirty="0" smtClean="0">
                <a:latin typeface="Times New Roman" pitchFamily="18" charset="0"/>
                <a:cs typeface="Times New Roman" pitchFamily="18" charset="0"/>
              </a:rPr>
              <a:t>-Кто автор?</a:t>
            </a:r>
          </a:p>
          <a:p>
            <a:r>
              <a:rPr lang="ru-RU" sz="2400" b="1" dirty="0" smtClean="0">
                <a:latin typeface="Times New Roman" pitchFamily="18" charset="0"/>
                <a:cs typeface="Times New Roman" pitchFamily="18" charset="0"/>
              </a:rPr>
              <a:t>-Какой прием использует автор во фразе «был поражен в сердце одной молодой вдовой»?</a:t>
            </a:r>
          </a:p>
          <a:p>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04800" y="304800"/>
            <a:ext cx="2819400" cy="2819400"/>
          </a:xfrm>
          <a:prstGeom prst="rect">
            <a:avLst/>
          </a:prstGeom>
          <a:noFill/>
          <a:ln w="9525">
            <a:noFill/>
            <a:miter lim="800000"/>
            <a:headEnd/>
            <a:tailEnd/>
          </a:ln>
        </p:spPr>
      </p:pic>
      <p:sp>
        <p:nvSpPr>
          <p:cNvPr id="3" name="TextBox 2"/>
          <p:cNvSpPr txBox="1"/>
          <p:nvPr/>
        </p:nvSpPr>
        <p:spPr>
          <a:xfrm>
            <a:off x="3276600" y="457200"/>
            <a:ext cx="5638800" cy="569386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lvl="0"/>
            <a:r>
              <a:rPr lang="ru-RU" sz="2800" i="1" dirty="0" smtClean="0">
                <a:latin typeface="Times New Roman" pitchFamily="18" charset="0"/>
                <a:cs typeface="Times New Roman" pitchFamily="18" charset="0"/>
              </a:rPr>
              <a:t>«Сыновья его только что слезли с коней. Это были два дюжие молодца, еще   смотревшие исподлобья, как недавно выпущенные семинаристы. Крепкие, здоровые   лица их были покрыты первым пухом волос, которого еще не касалась бритва.   Они были очень смущены таким приемом отца и стояли неподвижно, потупив глаза </a:t>
            </a:r>
          </a:p>
          <a:p>
            <a:r>
              <a:rPr lang="ru-RU" sz="2800" i="1" dirty="0" smtClean="0">
                <a:latin typeface="Times New Roman" pitchFamily="18" charset="0"/>
                <a:cs typeface="Times New Roman" pitchFamily="18" charset="0"/>
              </a:rPr>
              <a:t> в землю».</a:t>
            </a:r>
          </a:p>
          <a:p>
            <a:endParaRPr lang="ru-RU" sz="2800" i="1" dirty="0">
              <a:latin typeface="Times New Roman" pitchFamily="18" charset="0"/>
              <a:cs typeface="Times New Roman" pitchFamily="18" charset="0"/>
            </a:endParaRPr>
          </a:p>
        </p:txBody>
      </p:sp>
      <p:sp>
        <p:nvSpPr>
          <p:cNvPr id="4" name="TextBox 3"/>
          <p:cNvSpPr txBox="1"/>
          <p:nvPr/>
        </p:nvSpPr>
        <p:spPr>
          <a:xfrm>
            <a:off x="304800" y="3124200"/>
            <a:ext cx="2971800" cy="332398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ru-RU" sz="3200" b="1" dirty="0" smtClean="0">
                <a:latin typeface="Times New Roman" pitchFamily="18" charset="0"/>
                <a:cs typeface="Times New Roman" pitchFamily="18" charset="0"/>
              </a:rPr>
              <a:t>-Как называется произведение?</a:t>
            </a:r>
            <a:endParaRPr lang="ru-RU" sz="3200" dirty="0" smtClean="0">
              <a:latin typeface="Times New Roman" pitchFamily="18" charset="0"/>
              <a:cs typeface="Times New Roman" pitchFamily="18" charset="0"/>
            </a:endParaRPr>
          </a:p>
          <a:p>
            <a:r>
              <a:rPr lang="ru-RU" sz="3200" b="1" dirty="0" smtClean="0">
                <a:latin typeface="Times New Roman" pitchFamily="18" charset="0"/>
                <a:cs typeface="Times New Roman" pitchFamily="18" charset="0"/>
              </a:rPr>
              <a:t>-Кто автор?</a:t>
            </a:r>
            <a:endParaRPr lang="ru-RU" sz="3200" dirty="0" smtClean="0">
              <a:latin typeface="Times New Roman" pitchFamily="18" charset="0"/>
              <a:cs typeface="Times New Roman" pitchFamily="18" charset="0"/>
            </a:endParaRPr>
          </a:p>
          <a:p>
            <a:r>
              <a:rPr lang="ru-RU" sz="3200" b="1" dirty="0" smtClean="0">
                <a:latin typeface="Times New Roman" pitchFamily="18" charset="0"/>
                <a:cs typeface="Times New Roman" pitchFamily="18" charset="0"/>
              </a:rPr>
              <a:t>- Как звали сыновей</a:t>
            </a:r>
            <a:r>
              <a:rPr lang="ru-RU" b="1" dirty="0" smtClean="0"/>
              <a:t>? </a:t>
            </a:r>
            <a:endParaRPr lang="ru-RU" dirty="0" smtClean="0"/>
          </a:p>
          <a:p>
            <a:endParaRPr lang="ru-RU"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517064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lvl="0"/>
            <a:r>
              <a:rPr lang="ru-RU" sz="2400" b="1" i="1" dirty="0" smtClean="0">
                <a:latin typeface="Times New Roman" pitchFamily="18" charset="0"/>
                <a:cs typeface="Times New Roman" pitchFamily="18" charset="0"/>
              </a:rPr>
              <a:t>«Я стал смотреть туда же и увидал посреди рядов что-то страшное, приближающееся ко мне. Приближающееся ко мне был оголенный по пояс человек, привязанный к ружьям двух солдат, которые вели его. Рядом с ним шел высокий военный в шинели и фуражке, фигура которого показалась мне знакомой. Дергаясь всем телом, шлепая ногами по талому снегу, наказываемый, под сыпавшимися с обеих сторон на него ударами, подвигался ко мне, то опрокидываясь назад — и тогда унтер-офицеры, ведшие его за ружья, толкали его вперед, то падая наперед — и тогда унтер-офицеры, удерживая его от падения, тянули его назад. И не отставая от него, шел твердой, подрагивающей походкой высокий военный. Это был ее отец, с своим румяным лицом и белыми усами и бакенбардами».</a:t>
            </a:r>
            <a:endParaRPr lang="ru-RU" sz="2400" i="1" dirty="0" smtClean="0">
              <a:latin typeface="Times New Roman" pitchFamily="18" charset="0"/>
              <a:cs typeface="Times New Roman" pitchFamily="18" charset="0"/>
            </a:endParaRPr>
          </a:p>
          <a:p>
            <a:endParaRPr lang="ru-RU" dirty="0"/>
          </a:p>
        </p:txBody>
      </p:sp>
      <p:sp>
        <p:nvSpPr>
          <p:cNvPr id="4" name="TextBox 3"/>
          <p:cNvSpPr txBox="1"/>
          <p:nvPr/>
        </p:nvSpPr>
        <p:spPr>
          <a:xfrm>
            <a:off x="304800" y="5334000"/>
            <a:ext cx="8458200" cy="1477328"/>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ru-RU" sz="2400" b="1" dirty="0" smtClean="0">
                <a:latin typeface="Times New Roman" pitchFamily="18" charset="0"/>
                <a:cs typeface="Times New Roman" pitchFamily="18" charset="0"/>
              </a:rPr>
              <a:t>-Как называется произведение?</a:t>
            </a:r>
            <a:endParaRPr lang="ru-RU" sz="2400" dirty="0" smtClean="0">
              <a:latin typeface="Times New Roman" pitchFamily="18" charset="0"/>
              <a:cs typeface="Times New Roman" pitchFamily="18" charset="0"/>
            </a:endParaRPr>
          </a:p>
          <a:p>
            <a:r>
              <a:rPr lang="ru-RU" sz="2400" b="1" dirty="0" smtClean="0">
                <a:latin typeface="Times New Roman" pitchFamily="18" charset="0"/>
                <a:cs typeface="Times New Roman" pitchFamily="18" charset="0"/>
              </a:rPr>
              <a:t>-Кто автор?</a:t>
            </a:r>
            <a:endParaRPr lang="ru-RU" sz="2400" dirty="0" smtClean="0">
              <a:latin typeface="Times New Roman" pitchFamily="18" charset="0"/>
              <a:cs typeface="Times New Roman" pitchFamily="18" charset="0"/>
            </a:endParaRPr>
          </a:p>
          <a:p>
            <a:r>
              <a:rPr lang="ru-RU" sz="2400" b="1" dirty="0" smtClean="0">
                <a:latin typeface="Times New Roman" pitchFamily="18" charset="0"/>
                <a:cs typeface="Times New Roman" pitchFamily="18" charset="0"/>
              </a:rPr>
              <a:t>-На каком приеме построен рассказ?</a:t>
            </a:r>
            <a:endParaRPr lang="ru-RU" sz="24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04800" y="304800"/>
            <a:ext cx="2819400" cy="2590800"/>
          </a:xfrm>
          <a:prstGeom prst="rect">
            <a:avLst/>
          </a:prstGeom>
          <a:noFill/>
          <a:ln w="9525">
            <a:noFill/>
            <a:miter lim="800000"/>
            <a:headEnd/>
            <a:tailEnd/>
          </a:ln>
        </p:spPr>
      </p:pic>
      <p:sp>
        <p:nvSpPr>
          <p:cNvPr id="3" name="TextBox 2"/>
          <p:cNvSpPr txBox="1"/>
          <p:nvPr/>
        </p:nvSpPr>
        <p:spPr>
          <a:xfrm>
            <a:off x="3276600" y="304800"/>
            <a:ext cx="5638800" cy="627864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lvl="0"/>
            <a:r>
              <a:rPr lang="ru-RU" sz="2400" i="1" dirty="0" smtClean="0">
                <a:latin typeface="Times New Roman" pitchFamily="18" charset="0"/>
                <a:cs typeface="Times New Roman" pitchFamily="18" charset="0"/>
              </a:rPr>
              <a:t>«С самого раннего детства я  больше  всего  на  свете  любил  море.  Я завидовал каждому матросу, отправлявшемуся в дальнее  плавание.  По  целым часам я простаивал на  морском  берегу  и,  не  отрывая  глаз,  рассматривал корабли, проходившие мимо.     Моим родителям это очень не нравилось. Отец, старый, больной человек,</a:t>
            </a:r>
          </a:p>
          <a:p>
            <a:r>
              <a:rPr lang="ru-RU" sz="2400" i="1" dirty="0" smtClean="0">
                <a:latin typeface="Times New Roman" pitchFamily="18" charset="0"/>
                <a:cs typeface="Times New Roman" pitchFamily="18" charset="0"/>
              </a:rPr>
              <a:t>хотел, чтобы я сделался важным чиновником, служил  в  королевском  суде  и получал большое  жалованье.  Но  я  мечтал  о  морских  путешествиях.  Мне казалось величайшим счастьем скитаться по морям и океанам».</a:t>
            </a:r>
          </a:p>
          <a:p>
            <a:endParaRPr lang="ru-RU" dirty="0"/>
          </a:p>
        </p:txBody>
      </p:sp>
      <p:sp>
        <p:nvSpPr>
          <p:cNvPr id="4" name="TextBox 3"/>
          <p:cNvSpPr txBox="1"/>
          <p:nvPr/>
        </p:nvSpPr>
        <p:spPr>
          <a:xfrm>
            <a:off x="152400" y="2971801"/>
            <a:ext cx="3048000" cy="3693319"/>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ru-RU" sz="2400" b="1" dirty="0" smtClean="0">
                <a:latin typeface="Times New Roman" pitchFamily="18" charset="0"/>
                <a:cs typeface="Times New Roman" pitchFamily="18" charset="0"/>
              </a:rPr>
              <a:t>-Что это за произведение?</a:t>
            </a:r>
            <a:endParaRPr lang="ru-RU" sz="2400" dirty="0" smtClean="0">
              <a:latin typeface="Times New Roman" pitchFamily="18" charset="0"/>
              <a:cs typeface="Times New Roman" pitchFamily="18" charset="0"/>
            </a:endParaRPr>
          </a:p>
          <a:p>
            <a:r>
              <a:rPr lang="ru-RU" sz="2400" b="1" dirty="0" smtClean="0">
                <a:latin typeface="Times New Roman" pitchFamily="18" charset="0"/>
                <a:cs typeface="Times New Roman" pitchFamily="18" charset="0"/>
              </a:rPr>
              <a:t>-Кто автор?</a:t>
            </a:r>
            <a:endParaRPr lang="ru-RU" sz="2400" dirty="0" smtClean="0">
              <a:latin typeface="Times New Roman" pitchFamily="18" charset="0"/>
              <a:cs typeface="Times New Roman" pitchFamily="18" charset="0"/>
            </a:endParaRPr>
          </a:p>
          <a:p>
            <a:r>
              <a:rPr lang="ru-RU" sz="2400" b="1" dirty="0" smtClean="0">
                <a:latin typeface="Times New Roman" pitchFamily="18" charset="0"/>
                <a:cs typeface="Times New Roman" pitchFamily="18" charset="0"/>
              </a:rPr>
              <a:t>- Какой случай, связанный с морским путешествием, произошел с героем в зрелом возрасте?</a:t>
            </a:r>
            <a:endParaRPr lang="ru-RU" sz="24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52400" y="48005"/>
            <a:ext cx="8763000" cy="6703695"/>
          </a:xfrm>
          <a:prstGeom prst="rect">
            <a:avLst/>
          </a:prstGeom>
          <a:noFill/>
          <a:ln w="9525">
            <a:noFill/>
            <a:miter lim="800000"/>
            <a:headEnd/>
            <a:tailEnd/>
          </a:ln>
        </p:spPr>
      </p:pic>
      <p:sp>
        <p:nvSpPr>
          <p:cNvPr id="3" name="Прямоугольник 2"/>
          <p:cNvSpPr/>
          <p:nvPr/>
        </p:nvSpPr>
        <p:spPr>
          <a:xfrm>
            <a:off x="2286000" y="1600201"/>
            <a:ext cx="4572000" cy="2585323"/>
          </a:xfrm>
          <a:prstGeom prst="rect">
            <a:avLst/>
          </a:prstGeom>
        </p:spPr>
        <p:txBody>
          <a:bodyPr wrap="square">
            <a:spAutoFit/>
          </a:bodyPr>
          <a:lstStyle/>
          <a:p>
            <a:pPr algn="ctr"/>
            <a:r>
              <a:rPr lang="en-US" sz="5400" b="1" dirty="0" smtClean="0">
                <a:latin typeface="Times New Roman" pitchFamily="18" charset="0"/>
                <a:cs typeface="Times New Roman" pitchFamily="18" charset="0"/>
              </a:rPr>
              <a:t>VI</a:t>
            </a:r>
            <a:r>
              <a:rPr lang="ru-RU" sz="5400" b="1" dirty="0" smtClean="0">
                <a:latin typeface="Times New Roman" pitchFamily="18" charset="0"/>
                <a:cs typeface="Times New Roman" pitchFamily="18" charset="0"/>
              </a:rPr>
              <a:t> тур </a:t>
            </a:r>
          </a:p>
          <a:p>
            <a:pPr algn="ctr"/>
            <a:r>
              <a:rPr lang="ru-RU" sz="5400" b="1" dirty="0" smtClean="0">
                <a:latin typeface="Times New Roman" pitchFamily="18" charset="0"/>
                <a:cs typeface="Times New Roman" pitchFamily="18" charset="0"/>
              </a:rPr>
              <a:t>«</a:t>
            </a:r>
            <a:r>
              <a:rPr lang="ru-RU" sz="5400" b="1" dirty="0" smtClean="0">
                <a:latin typeface="Times New Roman" pitchFamily="18" charset="0"/>
                <a:cs typeface="Times New Roman" pitchFamily="18" charset="0"/>
              </a:rPr>
              <a:t>Мастерская</a:t>
            </a:r>
            <a:endParaRPr lang="en-US" sz="5400" b="1" dirty="0" smtClean="0">
              <a:latin typeface="Times New Roman" pitchFamily="18" charset="0"/>
              <a:cs typeface="Times New Roman" pitchFamily="18" charset="0"/>
            </a:endParaRPr>
          </a:p>
          <a:p>
            <a:pPr algn="ctr"/>
            <a:r>
              <a:rPr lang="ru-RU" sz="5400" b="1" dirty="0" smtClean="0">
                <a:latin typeface="Times New Roman" pitchFamily="18" charset="0"/>
                <a:cs typeface="Times New Roman" pitchFamily="18" charset="0"/>
              </a:rPr>
              <a:t> </a:t>
            </a:r>
            <a:r>
              <a:rPr lang="ru-RU" sz="5400" b="1" dirty="0" smtClean="0">
                <a:latin typeface="Times New Roman" pitchFamily="18" charset="0"/>
                <a:cs typeface="Times New Roman" pitchFamily="18" charset="0"/>
              </a:rPr>
              <a:t>слова»</a:t>
            </a:r>
            <a:endParaRPr lang="ru-RU" sz="5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533400"/>
            <a:ext cx="8458200" cy="1107996"/>
          </a:xfrm>
          <a:prstGeom prst="rect">
            <a:avLst/>
          </a:prstGeom>
          <a:noFill/>
        </p:spPr>
        <p:txBody>
          <a:bodyPr wrap="square" rtlCol="0">
            <a:spAutoFit/>
          </a:bodyPr>
          <a:lstStyle/>
          <a:p>
            <a:pPr algn="ctr"/>
            <a:endParaRPr lang="ru-RU" sz="66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228600" y="3276600"/>
            <a:ext cx="4800600" cy="3409950"/>
          </a:xfrm>
          <a:prstGeom prst="rect">
            <a:avLst/>
          </a:prstGeom>
          <a:noFill/>
          <a:ln w="9525">
            <a:noFill/>
            <a:miter lim="800000"/>
            <a:headEnd/>
            <a:tailEnd/>
          </a:ln>
        </p:spPr>
      </p:pic>
      <p:sp>
        <p:nvSpPr>
          <p:cNvPr id="4" name="TextBox 3"/>
          <p:cNvSpPr txBox="1"/>
          <p:nvPr/>
        </p:nvSpPr>
        <p:spPr>
          <a:xfrm>
            <a:off x="152400" y="457200"/>
            <a:ext cx="8686800" cy="230832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sz="4800" b="1" dirty="0" smtClean="0">
                <a:latin typeface="Times New Roman" pitchFamily="18" charset="0"/>
                <a:cs typeface="Times New Roman" pitchFamily="18" charset="0"/>
              </a:rPr>
              <a:t>Какое значение было в древности у слова «живот»?</a:t>
            </a:r>
            <a:endParaRPr lang="ru-RU" sz="4800" dirty="0" smtClean="0">
              <a:latin typeface="Times New Roman" pitchFamily="18" charset="0"/>
              <a:cs typeface="Times New Roman" pitchFamily="18" charset="0"/>
            </a:endParaRPr>
          </a:p>
          <a:p>
            <a:endParaRPr lang="ru-RU" sz="4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533400"/>
            <a:ext cx="8458200" cy="1107996"/>
          </a:xfrm>
          <a:prstGeom prst="rect">
            <a:avLst/>
          </a:prstGeom>
          <a:noFill/>
        </p:spPr>
        <p:txBody>
          <a:bodyPr wrap="square" rtlCol="0">
            <a:spAutoFit/>
          </a:bodyPr>
          <a:lstStyle/>
          <a:p>
            <a:pPr algn="ctr"/>
            <a:endParaRPr lang="ru-RU" sz="66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381000" y="3048000"/>
            <a:ext cx="4800600" cy="3409950"/>
          </a:xfrm>
          <a:prstGeom prst="rect">
            <a:avLst/>
          </a:prstGeom>
          <a:noFill/>
          <a:ln w="9525">
            <a:noFill/>
            <a:miter lim="800000"/>
            <a:headEnd/>
            <a:tailEnd/>
          </a:ln>
        </p:spPr>
      </p:pic>
      <p:sp>
        <p:nvSpPr>
          <p:cNvPr id="4" name="TextBox 3"/>
          <p:cNvSpPr txBox="1"/>
          <p:nvPr/>
        </p:nvSpPr>
        <p:spPr>
          <a:xfrm>
            <a:off x="304800" y="152400"/>
            <a:ext cx="8534400" cy="283154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sz="4000" b="1" dirty="0" smtClean="0">
                <a:latin typeface="Times New Roman" pitchFamily="18" charset="0"/>
                <a:cs typeface="Times New Roman" pitchFamily="18" charset="0"/>
              </a:rPr>
              <a:t>В латинском языке есть слово «</a:t>
            </a:r>
            <a:r>
              <a:rPr lang="en-US" sz="4000" b="1" dirty="0" err="1" smtClean="0">
                <a:latin typeface="Times New Roman" pitchFamily="18" charset="0"/>
                <a:cs typeface="Times New Roman" pitchFamily="18" charset="0"/>
              </a:rPr>
              <a:t>gleba</a:t>
            </a:r>
            <a:r>
              <a:rPr lang="ru-RU" sz="4000" b="1" dirty="0" smtClean="0">
                <a:latin typeface="Times New Roman" pitchFamily="18" charset="0"/>
                <a:cs typeface="Times New Roman" pitchFamily="18" charset="0"/>
              </a:rPr>
              <a:t>»  - глыба или ком земли. Какое слово, связанное с географией, от него произошло?</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533400"/>
            <a:ext cx="8458200" cy="1107996"/>
          </a:xfrm>
          <a:prstGeom prst="rect">
            <a:avLst/>
          </a:prstGeom>
          <a:noFill/>
        </p:spPr>
        <p:txBody>
          <a:bodyPr wrap="square" rtlCol="0">
            <a:spAutoFit/>
          </a:bodyPr>
          <a:lstStyle/>
          <a:p>
            <a:pPr algn="ctr"/>
            <a:endParaRPr lang="ru-RU" sz="66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381000" y="3048000"/>
            <a:ext cx="4800600" cy="3409950"/>
          </a:xfrm>
          <a:prstGeom prst="rect">
            <a:avLst/>
          </a:prstGeom>
          <a:noFill/>
          <a:ln w="9525">
            <a:noFill/>
            <a:miter lim="800000"/>
            <a:headEnd/>
            <a:tailEnd/>
          </a:ln>
        </p:spPr>
      </p:pic>
      <p:sp>
        <p:nvSpPr>
          <p:cNvPr id="4" name="TextBox 3"/>
          <p:cNvSpPr txBox="1"/>
          <p:nvPr/>
        </p:nvSpPr>
        <p:spPr>
          <a:xfrm>
            <a:off x="533400" y="457200"/>
            <a:ext cx="8001000" cy="255454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u-RU" sz="4000" b="1" dirty="0" smtClean="0">
                <a:latin typeface="Times New Roman" pitchFamily="18" charset="0"/>
                <a:cs typeface="Times New Roman" pitchFamily="18" charset="0"/>
              </a:rPr>
              <a:t>Почему на Руси после слова «спасибо» говорили «вас», а не «вам», как в современном русском языке?</a:t>
            </a:r>
            <a:endParaRPr lang="ru-RU" sz="4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81000" y="3048000"/>
            <a:ext cx="4800600" cy="3409950"/>
          </a:xfrm>
          <a:prstGeom prst="rect">
            <a:avLst/>
          </a:prstGeom>
          <a:noFill/>
          <a:ln w="9525">
            <a:noFill/>
            <a:miter lim="800000"/>
            <a:headEnd/>
            <a:tailEnd/>
          </a:ln>
        </p:spPr>
      </p:pic>
      <p:sp>
        <p:nvSpPr>
          <p:cNvPr id="5" name="TextBox 4"/>
          <p:cNvSpPr txBox="1"/>
          <p:nvPr/>
        </p:nvSpPr>
        <p:spPr>
          <a:xfrm>
            <a:off x="609600" y="762000"/>
            <a:ext cx="8001000" cy="193899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sz="6000" b="1" dirty="0" smtClean="0">
                <a:latin typeface="Times New Roman" pitchFamily="18" charset="0"/>
                <a:cs typeface="Times New Roman" pitchFamily="18" charset="0"/>
              </a:rPr>
              <a:t>Что такое «лукоморье»?</a:t>
            </a:r>
            <a:endParaRPr lang="ru-RU" sz="6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533400"/>
            <a:ext cx="8458200" cy="1107996"/>
          </a:xfrm>
          <a:prstGeom prst="rect">
            <a:avLst/>
          </a:prstGeom>
          <a:noFill/>
        </p:spPr>
        <p:txBody>
          <a:bodyPr wrap="square" rtlCol="0">
            <a:spAutoFit/>
          </a:bodyPr>
          <a:lstStyle/>
          <a:p>
            <a:pPr algn="ctr"/>
            <a:endParaRPr lang="ru-RU" sz="66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381000" y="3048000"/>
            <a:ext cx="4800600" cy="3409950"/>
          </a:xfrm>
          <a:prstGeom prst="rect">
            <a:avLst/>
          </a:prstGeom>
          <a:noFill/>
          <a:ln w="9525">
            <a:noFill/>
            <a:miter lim="800000"/>
            <a:headEnd/>
            <a:tailEnd/>
          </a:ln>
        </p:spPr>
      </p:pic>
      <p:sp>
        <p:nvSpPr>
          <p:cNvPr id="4" name="TextBox 3"/>
          <p:cNvSpPr txBox="1"/>
          <p:nvPr/>
        </p:nvSpPr>
        <p:spPr>
          <a:xfrm>
            <a:off x="304800" y="152400"/>
            <a:ext cx="8686800" cy="283154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sz="4000" b="1" dirty="0" smtClean="0">
                <a:latin typeface="Times New Roman" pitchFamily="18" charset="0"/>
                <a:cs typeface="Times New Roman" pitchFamily="18" charset="0"/>
              </a:rPr>
              <a:t>В словаре В.И. Даля есть слово «</a:t>
            </a:r>
            <a:r>
              <a:rPr lang="ru-RU" sz="4000" b="1" dirty="0" err="1" smtClean="0">
                <a:latin typeface="Times New Roman" pitchFamily="18" charset="0"/>
                <a:cs typeface="Times New Roman" pitchFamily="18" charset="0"/>
              </a:rPr>
              <a:t>карамазый</a:t>
            </a:r>
            <a:r>
              <a:rPr lang="ru-RU" sz="4000" b="1" dirty="0" smtClean="0">
                <a:latin typeface="Times New Roman" pitchFamily="18" charset="0"/>
                <a:cs typeface="Times New Roman" pitchFamily="18" charset="0"/>
              </a:rPr>
              <a:t>», употребленное при описании внешности. Что обозначает это слово? </a:t>
            </a: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533400"/>
            <a:ext cx="8458200" cy="1107996"/>
          </a:xfrm>
          <a:prstGeom prst="rect">
            <a:avLst/>
          </a:prstGeom>
          <a:noFill/>
        </p:spPr>
        <p:txBody>
          <a:bodyPr wrap="square" rtlCol="0">
            <a:spAutoFit/>
          </a:bodyPr>
          <a:lstStyle/>
          <a:p>
            <a:pPr algn="ctr"/>
            <a:endParaRPr lang="ru-RU" sz="66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381000" y="3048000"/>
            <a:ext cx="4800600" cy="3409950"/>
          </a:xfrm>
          <a:prstGeom prst="rect">
            <a:avLst/>
          </a:prstGeom>
          <a:noFill/>
          <a:ln w="9525">
            <a:noFill/>
            <a:miter lim="800000"/>
            <a:headEnd/>
            <a:tailEnd/>
          </a:ln>
        </p:spPr>
      </p:pic>
      <p:sp>
        <p:nvSpPr>
          <p:cNvPr id="4" name="TextBox 3"/>
          <p:cNvSpPr txBox="1"/>
          <p:nvPr/>
        </p:nvSpPr>
        <p:spPr>
          <a:xfrm>
            <a:off x="457200" y="304800"/>
            <a:ext cx="8305800" cy="258532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ru-RU" sz="4800" b="1" dirty="0" smtClean="0">
                <a:latin typeface="Times New Roman" pitchFamily="18" charset="0"/>
                <a:cs typeface="Times New Roman" pitchFamily="18" charset="0"/>
              </a:rPr>
              <a:t>Что в древнерусском языке означало слово «изумляться»? </a:t>
            </a:r>
            <a:endParaRPr lang="ru-RU" sz="48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138</TotalTime>
  <Words>1648</Words>
  <Application>Microsoft Office PowerPoint</Application>
  <PresentationFormat>Экран (4:3)</PresentationFormat>
  <Paragraphs>108</Paragraphs>
  <Slides>38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Аспект</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vector>
  </TitlesOfParts>
  <Company>Krokoz™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Serg</dc:creator>
  <cp:lastModifiedBy>Serg</cp:lastModifiedBy>
  <cp:revision>20</cp:revision>
  <dcterms:created xsi:type="dcterms:W3CDTF">2014-02-10T13:43:29Z</dcterms:created>
  <dcterms:modified xsi:type="dcterms:W3CDTF">2015-10-16T06:57:43Z</dcterms:modified>
</cp:coreProperties>
</file>