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9" r:id="rId3"/>
    <p:sldId id="263" r:id="rId4"/>
    <p:sldId id="262" r:id="rId5"/>
    <p:sldId id="257" r:id="rId6"/>
    <p:sldId id="267" r:id="rId7"/>
    <p:sldId id="258" r:id="rId8"/>
    <p:sldId id="266" r:id="rId9"/>
    <p:sldId id="261" r:id="rId10"/>
    <p:sldId id="264" r:id="rId11"/>
    <p:sldId id="265" r:id="rId12"/>
    <p:sldId id="268" r:id="rId13"/>
    <p:sldId id="271" r:id="rId14"/>
    <p:sldId id="269" r:id="rId15"/>
    <p:sldId id="270" r:id="rId16"/>
    <p:sldId id="272" r:id="rId17"/>
  </p:sldIdLst>
  <p:sldSz cx="9144000" cy="6858000" type="screen4x3"/>
  <p:notesSz cx="6858000" cy="9144000"/>
  <p:custDataLst>
    <p:tags r:id="rId19"/>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324" autoAdjust="0"/>
    <p:restoredTop sz="94660"/>
  </p:normalViewPr>
  <p:slideViewPr>
    <p:cSldViewPr snapToGrid="0">
      <p:cViewPr varScale="1">
        <p:scale>
          <a:sx n="65" d="100"/>
          <a:sy n="65" d="100"/>
        </p:scale>
        <p:origin x="-121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B00F92-7682-4218-84A3-BF1F42AC0BA2}" type="datetimeFigureOut">
              <a:rPr lang="ru-RU" smtClean="0"/>
              <a:t>29.12.2015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028742-9E21-43B2-8750-CA00D9108BE0}" type="slidenum">
              <a:rPr lang="ru-RU" smtClean="0"/>
              <a:t>‹#›</a:t>
            </a:fld>
            <a:endParaRPr lang="ru-RU"/>
          </a:p>
        </p:txBody>
      </p:sp>
    </p:spTree>
    <p:extLst>
      <p:ext uri="{BB962C8B-B14F-4D97-AF65-F5344CB8AC3E}">
        <p14:creationId xmlns:p14="http://schemas.microsoft.com/office/powerpoint/2010/main" val="2164253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A028742-9E21-43B2-8750-CA00D9108BE0}" type="slidenum">
              <a:rPr lang="ru-RU" smtClean="0"/>
              <a:t>1</a:t>
            </a:fld>
            <a:endParaRPr lang="ru-RU"/>
          </a:p>
        </p:txBody>
      </p:sp>
    </p:spTree>
    <p:extLst>
      <p:ext uri="{BB962C8B-B14F-4D97-AF65-F5344CB8AC3E}">
        <p14:creationId xmlns:p14="http://schemas.microsoft.com/office/powerpoint/2010/main" val="294539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B0147B3-5677-4733-B782-1488BE4C9472}" type="datetimeFigureOut">
              <a:rPr lang="ru-RU" smtClean="0"/>
              <a:t>29.12.2015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C2BBC3B-7425-4FB1-A622-FAAD8A1C46B6}" type="slidenum">
              <a:rPr lang="ru-RU" smtClean="0"/>
              <a:t>‹#›</a:t>
            </a:fld>
            <a:endParaRPr lang="ru-RU"/>
          </a:p>
        </p:txBody>
      </p:sp>
    </p:spTree>
    <p:extLst>
      <p:ext uri="{BB962C8B-B14F-4D97-AF65-F5344CB8AC3E}">
        <p14:creationId xmlns:p14="http://schemas.microsoft.com/office/powerpoint/2010/main" val="324032942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B0147B3-5677-4733-B782-1488BE4C9472}" type="datetimeFigureOut">
              <a:rPr lang="ru-RU" smtClean="0"/>
              <a:t>29.12.2015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C2BBC3B-7425-4FB1-A622-FAAD8A1C46B6}" type="slidenum">
              <a:rPr lang="ru-RU" smtClean="0"/>
              <a:t>‹#›</a:t>
            </a:fld>
            <a:endParaRPr lang="ru-RU"/>
          </a:p>
        </p:txBody>
      </p:sp>
    </p:spTree>
    <p:extLst>
      <p:ext uri="{BB962C8B-B14F-4D97-AF65-F5344CB8AC3E}">
        <p14:creationId xmlns:p14="http://schemas.microsoft.com/office/powerpoint/2010/main" val="3391702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B0147B3-5677-4733-B782-1488BE4C9472}" type="datetimeFigureOut">
              <a:rPr lang="ru-RU" smtClean="0"/>
              <a:t>29.12.2015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C2BBC3B-7425-4FB1-A622-FAAD8A1C46B6}" type="slidenum">
              <a:rPr lang="ru-RU" smtClean="0"/>
              <a:t>‹#›</a:t>
            </a:fld>
            <a:endParaRPr lang="ru-RU"/>
          </a:p>
        </p:txBody>
      </p:sp>
    </p:spTree>
    <p:extLst>
      <p:ext uri="{BB962C8B-B14F-4D97-AF65-F5344CB8AC3E}">
        <p14:creationId xmlns:p14="http://schemas.microsoft.com/office/powerpoint/2010/main" val="147341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B0147B3-5677-4733-B782-1488BE4C9472}" type="datetimeFigureOut">
              <a:rPr lang="ru-RU" smtClean="0"/>
              <a:t>29.12.2015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C2BBC3B-7425-4FB1-A622-FAAD8A1C46B6}" type="slidenum">
              <a:rPr lang="ru-RU" smtClean="0"/>
              <a:t>‹#›</a:t>
            </a:fld>
            <a:endParaRPr lang="ru-RU"/>
          </a:p>
        </p:txBody>
      </p:sp>
    </p:spTree>
    <p:extLst>
      <p:ext uri="{BB962C8B-B14F-4D97-AF65-F5344CB8AC3E}">
        <p14:creationId xmlns:p14="http://schemas.microsoft.com/office/powerpoint/2010/main" val="3022941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B0147B3-5677-4733-B782-1488BE4C9472}" type="datetimeFigureOut">
              <a:rPr lang="ru-RU" smtClean="0"/>
              <a:t>29.12.2015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C2BBC3B-7425-4FB1-A622-FAAD8A1C46B6}" type="slidenum">
              <a:rPr lang="ru-RU" smtClean="0"/>
              <a:t>‹#›</a:t>
            </a:fld>
            <a:endParaRPr lang="ru-RU"/>
          </a:p>
        </p:txBody>
      </p:sp>
    </p:spTree>
    <p:extLst>
      <p:ext uri="{BB962C8B-B14F-4D97-AF65-F5344CB8AC3E}">
        <p14:creationId xmlns:p14="http://schemas.microsoft.com/office/powerpoint/2010/main" val="2040308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B0147B3-5677-4733-B782-1488BE4C9472}" type="datetimeFigureOut">
              <a:rPr lang="ru-RU" smtClean="0"/>
              <a:t>29.12.2015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C2BBC3B-7425-4FB1-A622-FAAD8A1C46B6}" type="slidenum">
              <a:rPr lang="ru-RU" smtClean="0"/>
              <a:t>‹#›</a:t>
            </a:fld>
            <a:endParaRPr lang="ru-RU"/>
          </a:p>
        </p:txBody>
      </p:sp>
    </p:spTree>
    <p:extLst>
      <p:ext uri="{BB962C8B-B14F-4D97-AF65-F5344CB8AC3E}">
        <p14:creationId xmlns:p14="http://schemas.microsoft.com/office/powerpoint/2010/main" val="1267563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B0147B3-5677-4733-B782-1488BE4C9472}" type="datetimeFigureOut">
              <a:rPr lang="ru-RU" smtClean="0"/>
              <a:t>29.12.2015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C2BBC3B-7425-4FB1-A622-FAAD8A1C46B6}" type="slidenum">
              <a:rPr lang="ru-RU" smtClean="0"/>
              <a:t>‹#›</a:t>
            </a:fld>
            <a:endParaRPr lang="ru-RU"/>
          </a:p>
        </p:txBody>
      </p:sp>
    </p:spTree>
    <p:extLst>
      <p:ext uri="{BB962C8B-B14F-4D97-AF65-F5344CB8AC3E}">
        <p14:creationId xmlns:p14="http://schemas.microsoft.com/office/powerpoint/2010/main" val="480829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B0147B3-5677-4733-B782-1488BE4C9472}" type="datetimeFigureOut">
              <a:rPr lang="ru-RU" smtClean="0"/>
              <a:t>29.12.2015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C2BBC3B-7425-4FB1-A622-FAAD8A1C46B6}" type="slidenum">
              <a:rPr lang="ru-RU" smtClean="0"/>
              <a:t>‹#›</a:t>
            </a:fld>
            <a:endParaRPr lang="ru-RU"/>
          </a:p>
        </p:txBody>
      </p:sp>
    </p:spTree>
    <p:extLst>
      <p:ext uri="{BB962C8B-B14F-4D97-AF65-F5344CB8AC3E}">
        <p14:creationId xmlns:p14="http://schemas.microsoft.com/office/powerpoint/2010/main" val="1940525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147B3-5677-4733-B782-1488BE4C9472}" type="datetimeFigureOut">
              <a:rPr lang="ru-RU" smtClean="0"/>
              <a:t>29.12.2015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C2BBC3B-7425-4FB1-A622-FAAD8A1C46B6}" type="slidenum">
              <a:rPr lang="ru-RU" smtClean="0"/>
              <a:t>‹#›</a:t>
            </a:fld>
            <a:endParaRPr lang="ru-RU"/>
          </a:p>
        </p:txBody>
      </p:sp>
    </p:spTree>
    <p:extLst>
      <p:ext uri="{BB962C8B-B14F-4D97-AF65-F5344CB8AC3E}">
        <p14:creationId xmlns:p14="http://schemas.microsoft.com/office/powerpoint/2010/main" val="3759482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B0147B3-5677-4733-B782-1488BE4C9472}" type="datetimeFigureOut">
              <a:rPr lang="ru-RU" smtClean="0"/>
              <a:t>29.12.2015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C2BBC3B-7425-4FB1-A622-FAAD8A1C46B6}" type="slidenum">
              <a:rPr lang="ru-RU" smtClean="0"/>
              <a:t>‹#›</a:t>
            </a:fld>
            <a:endParaRPr lang="ru-RU"/>
          </a:p>
        </p:txBody>
      </p:sp>
    </p:spTree>
    <p:extLst>
      <p:ext uri="{BB962C8B-B14F-4D97-AF65-F5344CB8AC3E}">
        <p14:creationId xmlns:p14="http://schemas.microsoft.com/office/powerpoint/2010/main" val="2482384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B0147B3-5677-4733-B782-1488BE4C9472}" type="datetimeFigureOut">
              <a:rPr lang="ru-RU" smtClean="0"/>
              <a:t>29.12.2015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C2BBC3B-7425-4FB1-A622-FAAD8A1C46B6}" type="slidenum">
              <a:rPr lang="ru-RU" smtClean="0"/>
              <a:t>‹#›</a:t>
            </a:fld>
            <a:endParaRPr lang="ru-RU"/>
          </a:p>
        </p:txBody>
      </p:sp>
    </p:spTree>
    <p:extLst>
      <p:ext uri="{BB962C8B-B14F-4D97-AF65-F5344CB8AC3E}">
        <p14:creationId xmlns:p14="http://schemas.microsoft.com/office/powerpoint/2010/main" val="625664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l="-10000" r="-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0147B3-5677-4733-B782-1488BE4C9472}" type="datetimeFigureOut">
              <a:rPr lang="ru-RU" smtClean="0"/>
              <a:t>29.12.2015</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2BBC3B-7425-4FB1-A622-FAAD8A1C46B6}" type="slidenum">
              <a:rPr lang="ru-RU" smtClean="0"/>
              <a:t>‹#›</a:t>
            </a:fld>
            <a:endParaRPr lang="ru-RU"/>
          </a:p>
        </p:txBody>
      </p:sp>
    </p:spTree>
    <p:extLst>
      <p:ext uri="{BB962C8B-B14F-4D97-AF65-F5344CB8AC3E}">
        <p14:creationId xmlns:p14="http://schemas.microsoft.com/office/powerpoint/2010/main" val="37729900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image" Target="../media/image19.jpeg"/><Relationship Id="rId7" Type="http://schemas.openxmlformats.org/officeDocument/2006/relationships/image" Target="../media/image23.jpeg"/><Relationship Id="rId2"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 Id="rId9" Type="http://schemas.openxmlformats.org/officeDocument/2006/relationships/image" Target="../media/image25.jpeg"/></Relationships>
</file>

<file path=ppt/slides/_rels/slide13.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 Id="rId4" Type="http://schemas.openxmlformats.org/officeDocument/2006/relationships/image" Target="../media/image28.jpeg"/></Relationships>
</file>

<file path=ppt/slides/_rels/slide14.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2.xml"/><Relationship Id="rId5" Type="http://schemas.openxmlformats.org/officeDocument/2006/relationships/image" Target="../media/image32.jpeg"/><Relationship Id="rId4" Type="http://schemas.openxmlformats.org/officeDocument/2006/relationships/image" Target="../media/image3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692135" y="689691"/>
            <a:ext cx="6864439" cy="1640554"/>
          </a:xfrm>
          <a:prstGeom prst="rect">
            <a:avLst/>
          </a:prstGeom>
          <a:solidFill>
            <a:schemeClr val="lt1">
              <a:alpha val="47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4" name="TextBox 3"/>
          <p:cNvSpPr txBox="1"/>
          <p:nvPr/>
        </p:nvSpPr>
        <p:spPr>
          <a:xfrm>
            <a:off x="798489" y="566673"/>
            <a:ext cx="6851561" cy="1107996"/>
          </a:xfrm>
          <a:prstGeom prst="rect">
            <a:avLst/>
          </a:prstGeom>
          <a:noFill/>
        </p:spPr>
        <p:txBody>
          <a:bodyPr wrap="square" rtlCol="0">
            <a:spAutoFit/>
          </a:bodyPr>
          <a:lstStyle/>
          <a:p>
            <a:endParaRPr lang="ru-RU" sz="6600" i="1" dirty="0">
              <a:solidFill>
                <a:schemeClr val="tx1">
                  <a:lumMod val="85000"/>
                  <a:lumOff val="15000"/>
                </a:schemeClr>
              </a:solidFill>
            </a:endParaRPr>
          </a:p>
        </p:txBody>
      </p:sp>
      <p:sp>
        <p:nvSpPr>
          <p:cNvPr id="5" name="TextBox 4"/>
          <p:cNvSpPr txBox="1"/>
          <p:nvPr/>
        </p:nvSpPr>
        <p:spPr>
          <a:xfrm>
            <a:off x="1526281" y="6075822"/>
            <a:ext cx="4874520" cy="369332"/>
          </a:xfrm>
          <a:prstGeom prst="rect">
            <a:avLst/>
          </a:prstGeom>
          <a:noFill/>
        </p:spPr>
        <p:txBody>
          <a:bodyPr wrap="square" rtlCol="0">
            <a:spAutoFit/>
          </a:bodyPr>
          <a:lstStyle/>
          <a:p>
            <a:pPr algn="r"/>
            <a:r>
              <a:rPr lang="ru-RU" b="1" i="1" dirty="0" smtClean="0"/>
              <a:t>2015год</a:t>
            </a:r>
            <a:endParaRPr lang="ru-RU" b="1" i="1" dirty="0"/>
          </a:p>
        </p:txBody>
      </p:sp>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102450" y="689692"/>
            <a:ext cx="6243637" cy="984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76347" y="2821859"/>
            <a:ext cx="6115666" cy="2856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24277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3901" y="0"/>
            <a:ext cx="7886700" cy="1325563"/>
          </a:xfrm>
        </p:spPr>
        <p:txBody>
          <a:bodyPr>
            <a:normAutofit/>
          </a:bodyPr>
          <a:lstStyle/>
          <a:p>
            <a:r>
              <a:rPr lang="ru-RU" sz="2800" b="1" dirty="0" smtClean="0">
                <a:solidFill>
                  <a:srgbClr val="FF0000"/>
                </a:solidFill>
              </a:rPr>
              <a:t>Познавательное  </a:t>
            </a:r>
            <a:r>
              <a:rPr lang="ru-RU" sz="2800" b="1" dirty="0">
                <a:solidFill>
                  <a:srgbClr val="FF0000"/>
                </a:solidFill>
              </a:rPr>
              <a:t>развитие</a:t>
            </a:r>
          </a:p>
        </p:txBody>
      </p:sp>
      <p:sp>
        <p:nvSpPr>
          <p:cNvPr id="3" name="Объект 2"/>
          <p:cNvSpPr>
            <a:spLocks noGrp="1"/>
          </p:cNvSpPr>
          <p:nvPr>
            <p:ph idx="1"/>
          </p:nvPr>
        </p:nvSpPr>
        <p:spPr>
          <a:xfrm>
            <a:off x="162233" y="1268361"/>
            <a:ext cx="6105832" cy="4908602"/>
          </a:xfrm>
        </p:spPr>
        <p:txBody>
          <a:bodyPr>
            <a:noAutofit/>
          </a:bodyPr>
          <a:lstStyle/>
          <a:p>
            <a:pPr algn="just"/>
            <a:r>
              <a:rPr lang="ru-RU" sz="2000" b="1" dirty="0" smtClean="0"/>
              <a:t>Знакомство </a:t>
            </a:r>
            <a:r>
              <a:rPr lang="ru-RU" sz="2000" b="1" dirty="0"/>
              <a:t>с Конвенцией о правах ребёнка.</a:t>
            </a:r>
          </a:p>
          <a:p>
            <a:r>
              <a:rPr lang="ru-RU" sz="2000" b="1" dirty="0" smtClean="0"/>
              <a:t>Беседа </a:t>
            </a:r>
            <a:r>
              <a:rPr lang="ru-RU" sz="2000" b="1" dirty="0"/>
              <a:t>на тему: «Права и обязанности в семье».</a:t>
            </a:r>
          </a:p>
          <a:p>
            <a:pPr algn="just"/>
            <a:r>
              <a:rPr lang="ru-RU" sz="2000" b="1" dirty="0" smtClean="0"/>
              <a:t>Знакомство </a:t>
            </a:r>
            <a:r>
              <a:rPr lang="ru-RU" sz="2000" b="1" dirty="0"/>
              <a:t>с правовым словариком на тему: «Я и СЕМЬЯ».</a:t>
            </a:r>
          </a:p>
          <a:p>
            <a:pPr algn="just"/>
            <a:r>
              <a:rPr lang="ru-RU" sz="2000" b="1" dirty="0" smtClean="0"/>
              <a:t>Просмотр </a:t>
            </a:r>
            <a:r>
              <a:rPr lang="ru-RU" sz="2000" b="1" dirty="0"/>
              <a:t>семейных фотографий, видеофильмов, иллюстраций.</a:t>
            </a:r>
          </a:p>
          <a:p>
            <a:pPr algn="just"/>
            <a:r>
              <a:rPr lang="ru-RU" sz="2000" b="1" dirty="0" smtClean="0"/>
              <a:t>Наблюдение </a:t>
            </a:r>
            <a:r>
              <a:rPr lang="ru-RU" sz="2000" b="1" dirty="0"/>
              <a:t>детей за членами семьи; что делают мама, папа, бабушка, дедушка дома, как заботятся друг о друге.</a:t>
            </a:r>
          </a:p>
          <a:p>
            <a:pPr algn="just"/>
            <a:r>
              <a:rPr lang="ru-RU" sz="2000" b="1" dirty="0" smtClean="0"/>
              <a:t>Беседа </a:t>
            </a:r>
            <a:r>
              <a:rPr lang="ru-RU" sz="2000" b="1" dirty="0"/>
              <a:t>на тему: «Традиции нашей семьи»</a:t>
            </a:r>
          </a:p>
          <a:p>
            <a:pPr algn="just"/>
            <a:r>
              <a:rPr lang="ru-RU" sz="2000" b="1" dirty="0" smtClean="0"/>
              <a:t>Знакомство </a:t>
            </a:r>
            <a:r>
              <a:rPr lang="ru-RU" sz="2000" b="1" dirty="0"/>
              <a:t>с семейными реликвиями</a:t>
            </a:r>
            <a:r>
              <a:rPr lang="ru-RU" sz="2000" b="1" dirty="0" smtClean="0"/>
              <a:t>.</a:t>
            </a:r>
          </a:p>
          <a:p>
            <a:pPr algn="just"/>
            <a:r>
              <a:rPr lang="ru-RU" sz="2000" b="1" dirty="0" smtClean="0"/>
              <a:t>Беседа </a:t>
            </a:r>
            <a:r>
              <a:rPr lang="ru-RU" sz="2000" b="1" dirty="0"/>
              <a:t>на тему: «Путешествие в другую страну» или «В каких странах вы побывали с родителями</a:t>
            </a:r>
            <a:r>
              <a:rPr lang="ru-RU" sz="2000" b="1" dirty="0" smtClean="0"/>
              <a:t>».</a:t>
            </a:r>
          </a:p>
          <a:p>
            <a:pPr algn="just"/>
            <a:r>
              <a:rPr lang="ru-RU" sz="2000" b="1" dirty="0" smtClean="0"/>
              <a:t>ФЭМП:   Колесникова занятия №6, 7</a:t>
            </a:r>
            <a:endParaRPr lang="ru-RU" sz="2000" b="1" dirty="0"/>
          </a:p>
          <a:p>
            <a:pPr algn="just"/>
            <a:endParaRPr lang="ru-RU" sz="2000" b="1" dirty="0"/>
          </a:p>
        </p:txBody>
      </p:sp>
      <p:pic>
        <p:nvPicPr>
          <p:cNvPr id="7" name="Рисунок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456513" y="4586748"/>
            <a:ext cx="2569499" cy="1927124"/>
          </a:xfrm>
          <a:prstGeom prst="rect">
            <a:avLst/>
          </a:prstGeom>
          <a:ln>
            <a:noFill/>
          </a:ln>
          <a:effectLst>
            <a:softEdge rad="112500"/>
          </a:effectLst>
        </p:spPr>
      </p:pic>
      <p:pic>
        <p:nvPicPr>
          <p:cNvPr id="8" name="Рисунок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15505" y="2561299"/>
            <a:ext cx="2451513" cy="1838635"/>
          </a:xfrm>
          <a:prstGeom prst="rect">
            <a:avLst/>
          </a:prstGeom>
          <a:ln>
            <a:noFill/>
          </a:ln>
          <a:effectLst>
            <a:softEdge rad="112500"/>
          </a:effectLst>
        </p:spPr>
      </p:pic>
      <p:pic>
        <p:nvPicPr>
          <p:cNvPr id="2050" name="Picture 2" descr="C:\Users\Ольга\Desktop\ФОТО ОКТЯБРЬ\DSC_0198.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735481" y="221225"/>
            <a:ext cx="3408519" cy="191729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0015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8986" y="306132"/>
            <a:ext cx="7886700" cy="1325563"/>
          </a:xfrm>
        </p:spPr>
        <p:txBody>
          <a:bodyPr>
            <a:noAutofit/>
          </a:bodyPr>
          <a:lstStyle/>
          <a:p>
            <a:r>
              <a:rPr lang="ru-RU" sz="2800" b="1" cap="all" dirty="0" smtClean="0">
                <a:solidFill>
                  <a:srgbClr val="FF0000"/>
                </a:solidFill>
              </a:rPr>
              <a:t>речевое </a:t>
            </a:r>
            <a:r>
              <a:rPr lang="ru-RU" sz="2800" b="1" cap="all" dirty="0">
                <a:solidFill>
                  <a:srgbClr val="FF0000"/>
                </a:solidFill>
              </a:rPr>
              <a:t>развитие</a:t>
            </a:r>
            <a:br>
              <a:rPr lang="ru-RU" sz="2800" b="1" cap="all" dirty="0">
                <a:solidFill>
                  <a:srgbClr val="FF0000"/>
                </a:solidFill>
              </a:rPr>
            </a:br>
            <a:r>
              <a:rPr lang="ru-RU" sz="2800" b="1" cap="all" dirty="0">
                <a:solidFill>
                  <a:srgbClr val="FF0000"/>
                </a:solidFill>
              </a:rPr>
              <a:t> </a:t>
            </a:r>
            <a:br>
              <a:rPr lang="ru-RU" sz="2800" b="1" cap="all" dirty="0">
                <a:solidFill>
                  <a:srgbClr val="FF0000"/>
                </a:solidFill>
              </a:rPr>
            </a:br>
            <a:r>
              <a:rPr lang="ru-RU" sz="2800" b="1" cap="all" dirty="0">
                <a:solidFill>
                  <a:srgbClr val="FF0000"/>
                </a:solidFill>
              </a:rPr>
              <a:t/>
            </a:r>
            <a:br>
              <a:rPr lang="ru-RU" sz="2800" b="1" cap="all" dirty="0">
                <a:solidFill>
                  <a:srgbClr val="FF0000"/>
                </a:solidFill>
              </a:rPr>
            </a:br>
            <a:endParaRPr lang="ru-RU" sz="2800" b="1" dirty="0">
              <a:solidFill>
                <a:srgbClr val="FF0000"/>
              </a:solidFill>
            </a:endParaRPr>
          </a:p>
        </p:txBody>
      </p:sp>
      <p:sp>
        <p:nvSpPr>
          <p:cNvPr id="3" name="Объект 2"/>
          <p:cNvSpPr>
            <a:spLocks noGrp="1"/>
          </p:cNvSpPr>
          <p:nvPr>
            <p:ph idx="1"/>
          </p:nvPr>
        </p:nvSpPr>
        <p:spPr>
          <a:xfrm>
            <a:off x="226141" y="806244"/>
            <a:ext cx="6041923" cy="5968181"/>
          </a:xfrm>
        </p:spPr>
        <p:txBody>
          <a:bodyPr>
            <a:noAutofit/>
          </a:bodyPr>
          <a:lstStyle/>
          <a:p>
            <a:pPr marL="0" lvl="1" indent="457200" algn="just">
              <a:buNone/>
            </a:pPr>
            <a:r>
              <a:rPr lang="ru-RU" sz="2000" b="1" dirty="0"/>
              <a:t>	Составление творческих рассказов на тему «Моя семья самая хорошая», «Моё любимое домашнее животное», «Как я помогаю дома», «Выходной день в моей семье», «Лучший День рождения», «Моё любимое место отдыха».</a:t>
            </a:r>
          </a:p>
          <a:p>
            <a:pPr marL="0" lvl="1" indent="457200" algn="just">
              <a:buNone/>
            </a:pPr>
            <a:r>
              <a:rPr lang="ru-RU" sz="2000" b="1" dirty="0"/>
              <a:t>	Беседы на тему «Профессии моих родителей», «Что есть в нашем городе для детей».</a:t>
            </a:r>
          </a:p>
          <a:p>
            <a:pPr marL="457200" lvl="1" indent="0" algn="just">
              <a:buNone/>
            </a:pPr>
            <a:r>
              <a:rPr lang="ru-RU" sz="2000" b="1" dirty="0" smtClean="0"/>
              <a:t> </a:t>
            </a:r>
            <a:r>
              <a:rPr lang="ru-RU" sz="2000" b="1" dirty="0"/>
              <a:t>Р</a:t>
            </a:r>
            <a:r>
              <a:rPr lang="ru-RU" sz="2000" b="1" dirty="0" smtClean="0"/>
              <a:t>азучивание  </a:t>
            </a:r>
            <a:r>
              <a:rPr lang="ru-RU" sz="2000" b="1" dirty="0"/>
              <a:t>сценки «Три мамы</a:t>
            </a:r>
            <a:r>
              <a:rPr lang="ru-RU" sz="2000" b="1" dirty="0" smtClean="0"/>
              <a:t>»</a:t>
            </a:r>
          </a:p>
          <a:p>
            <a:pPr marL="0" lvl="1" indent="457200" algn="just">
              <a:buNone/>
            </a:pPr>
            <a:r>
              <a:rPr lang="ru-RU" sz="2000" b="1" dirty="0" smtClean="0"/>
              <a:t>	Чтение </a:t>
            </a:r>
            <a:r>
              <a:rPr lang="ru-RU" sz="2000" b="1" dirty="0"/>
              <a:t>художественной литературы: стихи, рассказы, соответствующей тематике: Е. Благинина «Посидим в тишине», В. Белов «Даня», С. Михалков «А что у вас?», Б. Емельянов «Мамины руки», А. Платонов «Ещё мама», В. Осеева «Волшебное слово», </a:t>
            </a:r>
            <a:r>
              <a:rPr lang="ru-RU" sz="2000" b="1" dirty="0" err="1"/>
              <a:t>Л.Толстой</a:t>
            </a:r>
            <a:r>
              <a:rPr lang="ru-RU" sz="2000" b="1" dirty="0"/>
              <a:t> «Косточка». Чтение сказок «Дикие лебеди», «Сестрица Алёнушка и братец Иванушка», «</a:t>
            </a:r>
            <a:r>
              <a:rPr lang="ru-RU" sz="2000" b="1" dirty="0" err="1"/>
              <a:t>Хаврошечка</a:t>
            </a:r>
            <a:r>
              <a:rPr lang="ru-RU" sz="2000" b="1" dirty="0" smtClean="0"/>
              <a:t>».</a:t>
            </a:r>
            <a:r>
              <a:rPr lang="ru-RU" sz="2000" b="1" dirty="0"/>
              <a:t>	</a:t>
            </a:r>
            <a:endParaRPr lang="ru-RU" sz="2000" b="1" dirty="0" smtClean="0"/>
          </a:p>
          <a:p>
            <a:pPr marL="0" lvl="1" indent="457200" algn="just">
              <a:buNone/>
            </a:pPr>
            <a:r>
              <a:rPr lang="ru-RU" sz="2000" b="1" dirty="0" smtClean="0"/>
              <a:t>Знакомство </a:t>
            </a:r>
            <a:r>
              <a:rPr lang="ru-RU" sz="2000" b="1" dirty="0"/>
              <a:t>с пословицами и поговорками о семье.</a:t>
            </a:r>
          </a:p>
          <a:p>
            <a:pPr lvl="1" algn="just"/>
            <a:endParaRPr lang="ru-RU" sz="2000" b="1" dirty="0"/>
          </a:p>
        </p:txBody>
      </p:sp>
      <p:pic>
        <p:nvPicPr>
          <p:cNvPr id="4" name="Рисунок 3"/>
          <p:cNvPicPr>
            <a:picLocks noChangeAspect="1"/>
          </p:cNvPicPr>
          <p:nvPr/>
        </p:nvPicPr>
        <p:blipFill rotWithShape="1">
          <a:blip r:embed="rId2" cstate="email">
            <a:extLst>
              <a:ext uri="{28A0092B-C50C-407E-A947-70E740481C1C}">
                <a14:useLocalDpi xmlns:a14="http://schemas.microsoft.com/office/drawing/2010/main"/>
              </a:ext>
            </a:extLst>
          </a:blip>
          <a:srcRect l="25053" b="11685"/>
          <a:stretch/>
        </p:blipFill>
        <p:spPr>
          <a:xfrm>
            <a:off x="6548284" y="324465"/>
            <a:ext cx="2526890" cy="2233234"/>
          </a:xfrm>
          <a:prstGeom prst="rect">
            <a:avLst/>
          </a:prstGeom>
          <a:ln>
            <a:noFill/>
          </a:ln>
          <a:effectLst>
            <a:softEdge rad="112500"/>
          </a:effectLst>
        </p:spPr>
      </p:pic>
      <p:pic>
        <p:nvPicPr>
          <p:cNvPr id="5" name="Рисунок 4"/>
          <p:cNvPicPr>
            <a:picLocks noChangeAspect="1"/>
          </p:cNvPicPr>
          <p:nvPr/>
        </p:nvPicPr>
        <p:blipFill rotWithShape="1">
          <a:blip r:embed="rId3" cstate="email">
            <a:extLst>
              <a:ext uri="{28A0092B-C50C-407E-A947-70E740481C1C}">
                <a14:useLocalDpi xmlns:a14="http://schemas.microsoft.com/office/drawing/2010/main"/>
              </a:ext>
            </a:extLst>
          </a:blip>
          <a:srcRect l="24469" t="12431" r="16995"/>
          <a:stretch/>
        </p:blipFill>
        <p:spPr>
          <a:xfrm>
            <a:off x="6754761" y="2877538"/>
            <a:ext cx="2113935" cy="2371783"/>
          </a:xfrm>
          <a:prstGeom prst="rect">
            <a:avLst/>
          </a:prstGeom>
          <a:ln>
            <a:noFill/>
          </a:ln>
          <a:effectLst>
            <a:softEdge rad="112500"/>
          </a:effectLst>
        </p:spPr>
      </p:pic>
    </p:spTree>
    <p:extLst>
      <p:ext uri="{BB962C8B-B14F-4D97-AF65-F5344CB8AC3E}">
        <p14:creationId xmlns:p14="http://schemas.microsoft.com/office/powerpoint/2010/main" val="1466481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7950" y="9831"/>
            <a:ext cx="6510594" cy="986809"/>
          </a:xfrm>
        </p:spPr>
        <p:txBody>
          <a:bodyPr>
            <a:normAutofit/>
          </a:bodyPr>
          <a:lstStyle/>
          <a:p>
            <a:pPr algn="ctr"/>
            <a:r>
              <a:rPr lang="ru-RU" sz="2800" b="1" dirty="0" smtClean="0">
                <a:solidFill>
                  <a:srgbClr val="FF0000"/>
                </a:solidFill>
              </a:rPr>
              <a:t>Художественно-</a:t>
            </a:r>
            <a:r>
              <a:rPr lang="ru-RU" sz="2800" b="1" dirty="0">
                <a:solidFill>
                  <a:srgbClr val="FF0000"/>
                </a:solidFill>
              </a:rPr>
              <a:t>э</a:t>
            </a:r>
            <a:r>
              <a:rPr lang="ru-RU" sz="2800" b="1" dirty="0" smtClean="0">
                <a:solidFill>
                  <a:srgbClr val="FF0000"/>
                </a:solidFill>
              </a:rPr>
              <a:t>стетическое </a:t>
            </a:r>
            <a:r>
              <a:rPr lang="ru-RU" sz="2800" b="1" dirty="0">
                <a:solidFill>
                  <a:srgbClr val="FF0000"/>
                </a:solidFill>
              </a:rPr>
              <a:t>развитие</a:t>
            </a:r>
          </a:p>
        </p:txBody>
      </p:sp>
      <p:sp>
        <p:nvSpPr>
          <p:cNvPr id="5" name="Объект 4"/>
          <p:cNvSpPr>
            <a:spLocks noGrp="1"/>
          </p:cNvSpPr>
          <p:nvPr>
            <p:ph idx="1"/>
          </p:nvPr>
        </p:nvSpPr>
        <p:spPr>
          <a:xfrm>
            <a:off x="339212" y="875069"/>
            <a:ext cx="3790335" cy="5301894"/>
          </a:xfrm>
        </p:spPr>
        <p:txBody>
          <a:bodyPr>
            <a:normAutofit/>
          </a:bodyPr>
          <a:lstStyle/>
          <a:p>
            <a:pPr marL="0" indent="0">
              <a:buNone/>
            </a:pPr>
            <a:r>
              <a:rPr lang="ru-RU" sz="2200" b="1" dirty="0" smtClean="0"/>
              <a:t>Художественное </a:t>
            </a:r>
            <a:r>
              <a:rPr lang="ru-RU" sz="2200" b="1" dirty="0"/>
              <a:t>творчество: «Моя любимая семья», «Мамин портрет», «Мой дедушка</a:t>
            </a:r>
            <a:r>
              <a:rPr lang="ru-RU" sz="2200" b="1" dirty="0" smtClean="0"/>
              <a:t>», «Открытка для мамы», «Чайный сервиз»</a:t>
            </a:r>
          </a:p>
          <a:p>
            <a:pPr marL="0" indent="0">
              <a:buNone/>
            </a:pPr>
            <a:r>
              <a:rPr lang="ru-RU" sz="2200" b="1" dirty="0" smtClean="0"/>
              <a:t>Аппликация: «Укрась рубашку»</a:t>
            </a:r>
          </a:p>
          <a:p>
            <a:pPr marL="0" indent="0">
              <a:buNone/>
            </a:pPr>
            <a:r>
              <a:rPr lang="ru-RU" sz="2200" b="1" dirty="0" smtClean="0"/>
              <a:t>Лепка «Семейное чаепитие»</a:t>
            </a:r>
          </a:p>
          <a:p>
            <a:pPr marL="0" indent="0">
              <a:buNone/>
            </a:pPr>
            <a:r>
              <a:rPr lang="ru-RU" sz="2200" b="1" dirty="0" smtClean="0"/>
              <a:t>Конструирование «Мастерим вагоны для семьи»</a:t>
            </a:r>
          </a:p>
          <a:p>
            <a:pPr marL="0" indent="0">
              <a:buNone/>
            </a:pPr>
            <a:endParaRPr lang="ru-RU" sz="2200" b="1" dirty="0" smtClean="0"/>
          </a:p>
          <a:p>
            <a:pPr marL="0" indent="0">
              <a:buNone/>
            </a:pPr>
            <a:endParaRPr lang="ru-RU" sz="2200" b="1" dirty="0"/>
          </a:p>
          <a:p>
            <a:pPr marL="0" indent="0">
              <a:buNone/>
            </a:pPr>
            <a:endParaRPr lang="ru-RU" sz="2200" dirty="0"/>
          </a:p>
        </p:txBody>
      </p:sp>
      <p:pic>
        <p:nvPicPr>
          <p:cNvPr id="3" name="Рисунок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02324" y="9831"/>
            <a:ext cx="2307303" cy="1730477"/>
          </a:xfrm>
          <a:prstGeom prst="rect">
            <a:avLst/>
          </a:prstGeom>
          <a:ln>
            <a:noFill/>
          </a:ln>
          <a:effectLst>
            <a:softEdge rad="112500"/>
          </a:effectLst>
        </p:spPr>
      </p:pic>
      <p:pic>
        <p:nvPicPr>
          <p:cNvPr id="4" name="Рисунок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28544" y="1838632"/>
            <a:ext cx="2307303" cy="1730477"/>
          </a:xfrm>
          <a:prstGeom prst="rect">
            <a:avLst/>
          </a:prstGeom>
          <a:ln>
            <a:noFill/>
          </a:ln>
          <a:effectLst>
            <a:softEdge rad="112500"/>
          </a:effectLst>
        </p:spPr>
      </p:pic>
      <p:pic>
        <p:nvPicPr>
          <p:cNvPr id="6" name="Рисунок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5112775"/>
            <a:ext cx="2326967" cy="1745225"/>
          </a:xfrm>
          <a:prstGeom prst="rect">
            <a:avLst/>
          </a:prstGeom>
          <a:ln>
            <a:noFill/>
          </a:ln>
          <a:effectLst>
            <a:softEdge rad="112500"/>
          </a:effectLst>
        </p:spPr>
      </p:pic>
      <p:pic>
        <p:nvPicPr>
          <p:cNvPr id="7" name="Рисунок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147573" y="1052050"/>
            <a:ext cx="2385962" cy="1789472"/>
          </a:xfrm>
          <a:prstGeom prst="rect">
            <a:avLst/>
          </a:prstGeom>
          <a:ln>
            <a:noFill/>
          </a:ln>
          <a:effectLst>
            <a:softEdge rad="112500"/>
          </a:effectLst>
        </p:spPr>
      </p:pic>
      <p:pic>
        <p:nvPicPr>
          <p:cNvPr id="8" name="Рисунок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326967" y="4530213"/>
            <a:ext cx="2326967" cy="1745225"/>
          </a:xfrm>
          <a:prstGeom prst="rect">
            <a:avLst/>
          </a:prstGeom>
          <a:ln>
            <a:noFill/>
          </a:ln>
          <a:effectLst>
            <a:softEdge rad="112500"/>
          </a:effectLst>
        </p:spPr>
      </p:pic>
      <p:pic>
        <p:nvPicPr>
          <p:cNvPr id="9" name="Рисунок 8"/>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4124631" y="2954594"/>
            <a:ext cx="2431845" cy="1823884"/>
          </a:xfrm>
          <a:prstGeom prst="rect">
            <a:avLst/>
          </a:prstGeom>
          <a:ln>
            <a:noFill/>
          </a:ln>
          <a:effectLst>
            <a:softEdge rad="112500"/>
          </a:effectLst>
        </p:spPr>
      </p:pic>
      <p:pic>
        <p:nvPicPr>
          <p:cNvPr id="10" name="Рисунок 9"/>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4653934" y="5011993"/>
            <a:ext cx="2323690" cy="1742767"/>
          </a:xfrm>
          <a:prstGeom prst="rect">
            <a:avLst/>
          </a:prstGeom>
          <a:ln>
            <a:noFill/>
          </a:ln>
          <a:effectLst>
            <a:softEdge rad="112500"/>
          </a:effectLst>
        </p:spPr>
      </p:pic>
      <p:pic>
        <p:nvPicPr>
          <p:cNvPr id="1028" name="Picture 4" descr="C:\Users\Ольга\Desktop\ФОТО ОКТЯБРЬ\DSC_0167.JPG"/>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6961342" y="3635477"/>
            <a:ext cx="1841705" cy="327414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6748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4355"/>
            <a:ext cx="6100886" cy="1325563"/>
          </a:xfrm>
        </p:spPr>
        <p:txBody>
          <a:bodyPr>
            <a:normAutofit/>
          </a:bodyPr>
          <a:lstStyle/>
          <a:p>
            <a:pPr algn="ctr"/>
            <a:r>
              <a:rPr lang="ru-RU" sz="2800" b="1" dirty="0">
                <a:solidFill>
                  <a:srgbClr val="FF0000"/>
                </a:solidFill>
              </a:rPr>
              <a:t>Физическое   развитие</a:t>
            </a:r>
            <a:endParaRPr lang="ru-RU" sz="2800" dirty="0"/>
          </a:p>
        </p:txBody>
      </p:sp>
      <p:sp>
        <p:nvSpPr>
          <p:cNvPr id="3" name="Объект 2"/>
          <p:cNvSpPr>
            <a:spLocks noGrp="1"/>
          </p:cNvSpPr>
          <p:nvPr>
            <p:ph idx="1"/>
          </p:nvPr>
        </p:nvSpPr>
        <p:spPr>
          <a:xfrm>
            <a:off x="147484" y="1386348"/>
            <a:ext cx="4498258" cy="4790615"/>
          </a:xfrm>
        </p:spPr>
        <p:txBody>
          <a:bodyPr>
            <a:noAutofit/>
          </a:bodyPr>
          <a:lstStyle/>
          <a:p>
            <a:pPr algn="just"/>
            <a:r>
              <a:rPr lang="ru-RU" sz="2300" b="1" dirty="0"/>
              <a:t>Знакомство с народными подвижными играми: «Горшки-</a:t>
            </a:r>
            <a:r>
              <a:rPr lang="ru-RU" sz="2300" b="1" dirty="0" err="1"/>
              <a:t>крыночки</a:t>
            </a:r>
            <a:r>
              <a:rPr lang="ru-RU" sz="2300" b="1" dirty="0"/>
              <a:t>», «Горелки</a:t>
            </a:r>
            <a:r>
              <a:rPr lang="ru-RU" sz="2300" b="1" dirty="0" smtClean="0"/>
              <a:t>», </a:t>
            </a:r>
            <a:r>
              <a:rPr lang="ru-RU" sz="2300" b="1" dirty="0"/>
              <a:t>«</a:t>
            </a:r>
            <a:r>
              <a:rPr lang="ru-RU" sz="2300" b="1" dirty="0" smtClean="0"/>
              <a:t>Гори, гори ясно!»</a:t>
            </a:r>
          </a:p>
          <a:p>
            <a:pPr algn="just"/>
            <a:r>
              <a:rPr lang="ru-RU" sz="2300" b="1" dirty="0" smtClean="0"/>
              <a:t>  Подвижные игры : «</a:t>
            </a:r>
            <a:r>
              <a:rPr lang="ru-RU" sz="2300" b="1" dirty="0" err="1" smtClean="0"/>
              <a:t>Ловишки</a:t>
            </a:r>
            <a:r>
              <a:rPr lang="ru-RU" sz="2300" b="1" dirty="0" smtClean="0"/>
              <a:t>» </a:t>
            </a:r>
            <a:r>
              <a:rPr lang="ru-RU" sz="2300" b="1" dirty="0"/>
              <a:t>(с </a:t>
            </a:r>
            <a:r>
              <a:rPr lang="ru-RU" sz="2300" b="1" dirty="0" smtClean="0"/>
              <a:t>ленточками) «Самолёты», «Гуси-лебеди», «Мышеловка», </a:t>
            </a:r>
            <a:r>
              <a:rPr lang="ru-RU" sz="2300" b="1" dirty="0"/>
              <a:t>«</a:t>
            </a:r>
            <a:r>
              <a:rPr lang="ru-RU" sz="2300" b="1" dirty="0" smtClean="0"/>
              <a:t>Мы весёлые ребята»  «Пустое место» «Затейники», «Удочка», «Не оставайся на полу», «Кто скорее доберётся до флажка», «Пожарные на ученье», «Сбей кеглю»,</a:t>
            </a:r>
            <a:r>
              <a:rPr lang="ru-RU" sz="2300" b="1" dirty="0"/>
              <a:t> </a:t>
            </a:r>
            <a:r>
              <a:rPr lang="ru-RU" sz="2300" b="1" dirty="0" smtClean="0"/>
              <a:t>«Школа мяча» , «Дорожка препятствий»</a:t>
            </a:r>
            <a:endParaRPr lang="ru-RU" sz="2300" b="1" dirty="0"/>
          </a:p>
        </p:txBody>
      </p:sp>
      <p:pic>
        <p:nvPicPr>
          <p:cNvPr id="5" name="Рисунок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43601" y="184355"/>
            <a:ext cx="3046360" cy="2284770"/>
          </a:xfrm>
          <a:prstGeom prst="rect">
            <a:avLst/>
          </a:prstGeom>
          <a:ln>
            <a:noFill/>
          </a:ln>
          <a:effectLst>
            <a:softEdge rad="112500"/>
          </a:effectLst>
        </p:spPr>
      </p:pic>
      <p:pic>
        <p:nvPicPr>
          <p:cNvPr id="3074" name="Picture 2" descr="H:\DCIM\101CANON\IMG_0673.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802959" y="2300748"/>
            <a:ext cx="3010392" cy="225794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3075" name="Picture 3" descr="H:\DCIM\101CANON\IMG_0634.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796116" y="4415119"/>
            <a:ext cx="3193844" cy="239554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6845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6477" y="114452"/>
            <a:ext cx="6120581" cy="1325563"/>
          </a:xfrm>
        </p:spPr>
        <p:txBody>
          <a:bodyPr>
            <a:normAutofit/>
          </a:bodyPr>
          <a:lstStyle/>
          <a:p>
            <a:r>
              <a:rPr lang="ru-RU" sz="2800" b="1" dirty="0">
                <a:solidFill>
                  <a:srgbClr val="FF0000"/>
                </a:solidFill>
              </a:rPr>
              <a:t>Взаимодействие с родителями</a:t>
            </a:r>
          </a:p>
        </p:txBody>
      </p:sp>
      <p:sp>
        <p:nvSpPr>
          <p:cNvPr id="3" name="Объект 2"/>
          <p:cNvSpPr>
            <a:spLocks noGrp="1"/>
          </p:cNvSpPr>
          <p:nvPr>
            <p:ph idx="1"/>
          </p:nvPr>
        </p:nvSpPr>
        <p:spPr>
          <a:xfrm>
            <a:off x="221226" y="1224117"/>
            <a:ext cx="4527755" cy="4952846"/>
          </a:xfrm>
        </p:spPr>
        <p:txBody>
          <a:bodyPr>
            <a:noAutofit/>
          </a:bodyPr>
          <a:lstStyle/>
          <a:p>
            <a:pPr marL="0" indent="0" algn="just">
              <a:spcBef>
                <a:spcPts val="0"/>
              </a:spcBef>
              <a:buNone/>
            </a:pPr>
            <a:r>
              <a:rPr lang="ru-RU" sz="2000" b="1" dirty="0" smtClean="0"/>
              <a:t>• Встречи </a:t>
            </a:r>
            <a:r>
              <a:rPr lang="ru-RU" sz="2000" b="1" dirty="0"/>
              <a:t>с интересными людьми: рассказы родителей о своей профессии.</a:t>
            </a:r>
          </a:p>
          <a:p>
            <a:pPr marL="0" indent="0" algn="just">
              <a:spcBef>
                <a:spcPts val="0"/>
              </a:spcBef>
              <a:buNone/>
            </a:pPr>
            <a:r>
              <a:rPr lang="ru-RU" sz="2000" b="1" dirty="0" smtClean="0"/>
              <a:t>• Анкетирование </a:t>
            </a:r>
            <a:r>
              <a:rPr lang="ru-RU" sz="2000" b="1" dirty="0"/>
              <a:t>на тему: «Как развита фантазия у вашего ребёнка».</a:t>
            </a:r>
          </a:p>
          <a:p>
            <a:pPr marL="0" indent="0" algn="just">
              <a:spcBef>
                <a:spcPts val="0"/>
              </a:spcBef>
              <a:buNone/>
            </a:pPr>
            <a:r>
              <a:rPr lang="ru-RU" sz="2000" b="1" dirty="0" smtClean="0"/>
              <a:t>• Консультация «Семейные традиции»</a:t>
            </a:r>
            <a:endParaRPr lang="ru-RU" sz="2000" b="1" dirty="0"/>
          </a:p>
          <a:p>
            <a:pPr marL="0" indent="0" algn="just">
              <a:spcBef>
                <a:spcPts val="0"/>
              </a:spcBef>
              <a:buNone/>
            </a:pPr>
            <a:r>
              <a:rPr lang="ru-RU" sz="2000" b="1" dirty="0" smtClean="0"/>
              <a:t>• «Генеалогическое древо семьи»</a:t>
            </a:r>
            <a:endParaRPr lang="ru-RU" sz="2000" b="1" dirty="0"/>
          </a:p>
          <a:p>
            <a:pPr marL="0" indent="0" algn="just">
              <a:spcBef>
                <a:spcPts val="0"/>
              </a:spcBef>
              <a:buNone/>
            </a:pPr>
            <a:r>
              <a:rPr lang="ru-RU" sz="2000" b="1" dirty="0" smtClean="0"/>
              <a:t>• Совместное творчество «Семейные традиции»</a:t>
            </a:r>
            <a:endParaRPr lang="ru-RU" sz="2000" b="1" dirty="0"/>
          </a:p>
          <a:p>
            <a:pPr marL="0" indent="0" algn="just">
              <a:spcBef>
                <a:spcPts val="0"/>
              </a:spcBef>
              <a:buNone/>
            </a:pPr>
            <a:r>
              <a:rPr lang="ru-RU" sz="2000" b="1" dirty="0" smtClean="0"/>
              <a:t> •</a:t>
            </a:r>
            <a:r>
              <a:rPr lang="ru-RU" sz="2000" b="1" dirty="0"/>
              <a:t> </a:t>
            </a:r>
            <a:r>
              <a:rPr lang="ru-RU" sz="2000" b="1" dirty="0" smtClean="0"/>
              <a:t>Участие в конкурсе «Вторая жизнь кукле»</a:t>
            </a:r>
            <a:endParaRPr lang="ru-RU" sz="2000" b="1" dirty="0"/>
          </a:p>
          <a:p>
            <a:pPr marL="0" indent="0" algn="just">
              <a:spcBef>
                <a:spcPts val="0"/>
              </a:spcBef>
              <a:buNone/>
            </a:pPr>
            <a:r>
              <a:rPr lang="ru-RU" sz="2000" b="1" dirty="0" smtClean="0"/>
              <a:t>• Ширма «Моя семья» (стихи и загадки )</a:t>
            </a:r>
          </a:p>
          <a:p>
            <a:pPr algn="just">
              <a:spcBef>
                <a:spcPts val="0"/>
              </a:spcBef>
            </a:pPr>
            <a:r>
              <a:rPr lang="ru-RU" sz="2000" b="1" dirty="0" smtClean="0"/>
              <a:t>Пополнение фотоальбома новыми фото</a:t>
            </a:r>
          </a:p>
          <a:p>
            <a:pPr algn="just">
              <a:spcBef>
                <a:spcPts val="0"/>
              </a:spcBef>
            </a:pPr>
            <a:endParaRPr lang="ru-RU" sz="2000" b="1" dirty="0" smtClean="0"/>
          </a:p>
          <a:p>
            <a:pPr marL="342900" indent="-342900" algn="just">
              <a:spcBef>
                <a:spcPts val="0"/>
              </a:spcBef>
              <a:buFont typeface="+mj-lt"/>
              <a:buAutoNum type="arabicPeriod"/>
            </a:pPr>
            <a:endParaRPr lang="ru-RU" sz="2000" b="1" dirty="0" smtClean="0"/>
          </a:p>
          <a:p>
            <a:pPr algn="just">
              <a:spcBef>
                <a:spcPts val="0"/>
              </a:spcBef>
            </a:pPr>
            <a:endParaRPr lang="ru-RU" sz="2000" b="1" dirty="0"/>
          </a:p>
          <a:p>
            <a:pPr algn="just">
              <a:spcBef>
                <a:spcPts val="0"/>
              </a:spcBef>
            </a:pPr>
            <a:endParaRPr lang="ru-RU" sz="2000" b="1" dirty="0"/>
          </a:p>
        </p:txBody>
      </p:sp>
      <p:pic>
        <p:nvPicPr>
          <p:cNvPr id="4" name="Рисунок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841407" y="190909"/>
            <a:ext cx="2135445" cy="2847259"/>
          </a:xfrm>
          <a:prstGeom prst="rect">
            <a:avLst/>
          </a:prstGeom>
          <a:ln>
            <a:noFill/>
          </a:ln>
          <a:effectLst>
            <a:softEdge rad="112500"/>
          </a:effectLst>
        </p:spPr>
      </p:pic>
      <p:pic>
        <p:nvPicPr>
          <p:cNvPr id="5" name="Рисунок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75200" y="4305710"/>
            <a:ext cx="1952317" cy="2603089"/>
          </a:xfrm>
          <a:prstGeom prst="rect">
            <a:avLst/>
          </a:prstGeom>
          <a:ln>
            <a:noFill/>
          </a:ln>
          <a:effectLst>
            <a:softEdge rad="112500"/>
          </a:effectLst>
        </p:spPr>
      </p:pic>
      <p:pic>
        <p:nvPicPr>
          <p:cNvPr id="4098" name="Picture 2" descr="C:\Users\Ольга\Desktop\куклы\Русская красавица1.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074828" y="1061883"/>
            <a:ext cx="1912373" cy="339977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4099" name="Picture 3" descr="C:\Users\Ольга\Desktop\куклы\Снежная королева1.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927517" y="2917586"/>
            <a:ext cx="2216483" cy="394041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672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06379" y="129152"/>
            <a:ext cx="2630744" cy="962229"/>
          </a:xfrm>
        </p:spPr>
        <p:txBody>
          <a:bodyPr>
            <a:normAutofit/>
          </a:bodyPr>
          <a:lstStyle/>
          <a:p>
            <a:pPr algn="ctr"/>
            <a:r>
              <a:rPr lang="ru-RU" sz="2800" b="1" dirty="0" smtClean="0">
                <a:solidFill>
                  <a:srgbClr val="FF0000"/>
                </a:solidFill>
              </a:rPr>
              <a:t>Результат</a:t>
            </a:r>
            <a:endParaRPr lang="ru-RU" sz="2800" b="1" dirty="0">
              <a:solidFill>
                <a:srgbClr val="FF0000"/>
              </a:solidFill>
            </a:endParaRPr>
          </a:p>
        </p:txBody>
      </p:sp>
      <p:sp>
        <p:nvSpPr>
          <p:cNvPr id="3" name="Объект 2"/>
          <p:cNvSpPr>
            <a:spLocks noGrp="1"/>
          </p:cNvSpPr>
          <p:nvPr>
            <p:ph idx="1"/>
          </p:nvPr>
        </p:nvSpPr>
        <p:spPr>
          <a:xfrm>
            <a:off x="280220" y="911224"/>
            <a:ext cx="8495070" cy="5268349"/>
          </a:xfrm>
        </p:spPr>
        <p:txBody>
          <a:bodyPr>
            <a:noAutofit/>
          </a:bodyPr>
          <a:lstStyle/>
          <a:p>
            <a:pPr marL="0" indent="0" algn="just"/>
            <a:r>
              <a:rPr lang="ru-RU" sz="2000" b="1" dirty="0" smtClean="0"/>
              <a:t>      Внедрение </a:t>
            </a:r>
            <a:r>
              <a:rPr lang="ru-RU" sz="2000" b="1" dirty="0"/>
              <a:t>проекта обеспечило оптимальные условия для изучения детьми своих традиций, возрос интерес к семье, ее прошлому и настоящему. У детей появилось желание быть похожими на близких людей в делах, поступках. Проявляется эмоционально – положительное отношение к своей семье, гордость за свою семью, бережное отношение к семейным реликвиям. Чаще возникает желание реализовать знания о прошлом семьи в собственной деятельности (рассказы, рисунки, предъявление семейных реликвий</a:t>
            </a:r>
            <a:r>
              <a:rPr lang="ru-RU" sz="2000" b="1" dirty="0" smtClean="0"/>
              <a:t>).</a:t>
            </a:r>
          </a:p>
          <a:p>
            <a:pPr marL="0" indent="0" algn="just">
              <a:buNone/>
            </a:pPr>
            <a:r>
              <a:rPr lang="ru-RU" sz="2000" b="1" dirty="0" smtClean="0"/>
              <a:t> </a:t>
            </a:r>
            <a:r>
              <a:rPr lang="ru-RU" sz="2000" b="1" dirty="0"/>
              <a:t>• Создание благоприятного микроклимата в детско-родительском коллективе</a:t>
            </a:r>
            <a:r>
              <a:rPr lang="ru-RU" sz="2000" b="1" dirty="0" smtClean="0"/>
              <a:t>.</a:t>
            </a:r>
          </a:p>
          <a:p>
            <a:pPr marL="0" indent="0" algn="just">
              <a:buNone/>
            </a:pPr>
            <a:r>
              <a:rPr lang="ru-RU" sz="2000" b="1" dirty="0" smtClean="0"/>
              <a:t> </a:t>
            </a:r>
            <a:r>
              <a:rPr lang="ru-RU" sz="2000" b="1" dirty="0"/>
              <a:t>• Активизации и обогащению педагогических знаний и умений родителей. </a:t>
            </a:r>
            <a:endParaRPr lang="ru-RU" sz="2000" b="1" dirty="0" smtClean="0"/>
          </a:p>
          <a:p>
            <a:pPr marL="0" indent="0" algn="just">
              <a:buNone/>
            </a:pPr>
            <a:r>
              <a:rPr lang="ru-RU" sz="2000" b="1" dirty="0" smtClean="0"/>
              <a:t>•     Повышению </a:t>
            </a:r>
            <a:r>
              <a:rPr lang="ru-RU" sz="2000" b="1" dirty="0"/>
              <a:t>психолого-педагогической культуры родителей</a:t>
            </a:r>
            <a:r>
              <a:rPr lang="ru-RU" sz="2000" b="1" dirty="0" smtClean="0"/>
              <a:t>.</a:t>
            </a:r>
          </a:p>
          <a:p>
            <a:pPr marL="0" indent="0" algn="just">
              <a:buNone/>
            </a:pPr>
            <a:r>
              <a:rPr lang="ru-RU" sz="2000" b="1" dirty="0" smtClean="0"/>
              <a:t> •   </a:t>
            </a:r>
            <a:r>
              <a:rPr lang="ru-RU" sz="2000" b="1" dirty="0"/>
              <a:t>Развитию креативных способностей детей и родителей в совместной деятельности. </a:t>
            </a:r>
            <a:endParaRPr lang="ru-RU" sz="2000" b="1" dirty="0" smtClean="0"/>
          </a:p>
          <a:p>
            <a:pPr marL="0" indent="0" algn="just">
              <a:buNone/>
            </a:pPr>
            <a:r>
              <a:rPr lang="ru-RU" sz="2000" b="1" dirty="0" smtClean="0"/>
              <a:t>• </a:t>
            </a:r>
            <a:r>
              <a:rPr lang="ru-RU" sz="2000" b="1" dirty="0"/>
              <a:t>Оснащению предметно – развивающей среды в группе</a:t>
            </a:r>
            <a:r>
              <a:rPr lang="ru-RU" sz="2000" b="1" dirty="0" smtClean="0"/>
              <a:t>.</a:t>
            </a:r>
          </a:p>
          <a:p>
            <a:pPr marL="0" indent="0" algn="just">
              <a:buNone/>
            </a:pPr>
            <a:r>
              <a:rPr lang="ru-RU" sz="2000" b="1" dirty="0" smtClean="0"/>
              <a:t>• </a:t>
            </a:r>
            <a:r>
              <a:rPr lang="ru-RU" sz="2000" b="1" dirty="0"/>
              <a:t>Была создана мини библиотека книг ,сделанных родителями и детьми</a:t>
            </a:r>
          </a:p>
        </p:txBody>
      </p:sp>
    </p:spTree>
    <p:extLst>
      <p:ext uri="{BB962C8B-B14F-4D97-AF65-F5344CB8AC3E}">
        <p14:creationId xmlns:p14="http://schemas.microsoft.com/office/powerpoint/2010/main" val="1203242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spTree>
    <p:extLst>
      <p:ext uri="{BB962C8B-B14F-4D97-AF65-F5344CB8AC3E}">
        <p14:creationId xmlns:p14="http://schemas.microsoft.com/office/powerpoint/2010/main" val="3314860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l="-10000" r="-10000"/>
          </a:stretch>
        </a:blipFill>
        <a:effectLst/>
      </p:bgPr>
    </p:bg>
    <p:spTree>
      <p:nvGrpSpPr>
        <p:cNvPr id="1" name=""/>
        <p:cNvGrpSpPr/>
        <p:nvPr/>
      </p:nvGrpSpPr>
      <p:grpSpPr>
        <a:xfrm>
          <a:off x="0" y="0"/>
          <a:ext cx="0" cy="0"/>
          <a:chOff x="0" y="0"/>
          <a:chExt cx="0" cy="0"/>
        </a:xfrm>
      </p:grpSpPr>
      <p:sp>
        <p:nvSpPr>
          <p:cNvPr id="2" name="TextBox 1"/>
          <p:cNvSpPr txBox="1"/>
          <p:nvPr/>
        </p:nvSpPr>
        <p:spPr>
          <a:xfrm>
            <a:off x="386365" y="270458"/>
            <a:ext cx="6851561" cy="1323439"/>
          </a:xfrm>
          <a:prstGeom prst="rect">
            <a:avLst/>
          </a:prstGeom>
          <a:noFill/>
        </p:spPr>
        <p:txBody>
          <a:bodyPr wrap="square" rtlCol="0">
            <a:spAutoFit/>
          </a:bodyPr>
          <a:lstStyle/>
          <a:p>
            <a:pPr lvl="0"/>
            <a:r>
              <a:rPr lang="ru-RU" sz="2000" b="1" i="1" dirty="0">
                <a:solidFill>
                  <a:srgbClr val="FF0000"/>
                </a:solidFill>
                <a:latin typeface="Arial Black" panose="020B0A04020102020204" pitchFamily="34" charset="0"/>
              </a:rPr>
              <a:t>«Семья – источник вдохновения, </a:t>
            </a:r>
            <a:endParaRPr lang="ru-RU" sz="2000" i="1" dirty="0">
              <a:solidFill>
                <a:srgbClr val="FF0000"/>
              </a:solidFill>
              <a:latin typeface="Arial Black" panose="020B0A04020102020204" pitchFamily="34" charset="0"/>
            </a:endParaRPr>
          </a:p>
          <a:p>
            <a:pPr lvl="0"/>
            <a:r>
              <a:rPr lang="ru-RU" sz="2000" b="1" i="1" dirty="0">
                <a:solidFill>
                  <a:srgbClr val="FF0000"/>
                </a:solidFill>
                <a:latin typeface="Arial Black" panose="020B0A04020102020204" pitchFamily="34" charset="0"/>
              </a:rPr>
              <a:t>Где рядом взрослые и дети.</a:t>
            </a:r>
            <a:endParaRPr lang="ru-RU" sz="2000" i="1" dirty="0">
              <a:solidFill>
                <a:srgbClr val="FF0000"/>
              </a:solidFill>
              <a:latin typeface="Arial Black" panose="020B0A04020102020204" pitchFamily="34" charset="0"/>
            </a:endParaRPr>
          </a:p>
          <a:p>
            <a:pPr lvl="0"/>
            <a:r>
              <a:rPr lang="ru-RU" sz="2000" b="1" i="1" dirty="0">
                <a:solidFill>
                  <a:srgbClr val="FF0000"/>
                </a:solidFill>
                <a:latin typeface="Arial Black" panose="020B0A04020102020204" pitchFamily="34" charset="0"/>
              </a:rPr>
              <a:t>В семье от всех невзгод спасение,</a:t>
            </a:r>
            <a:endParaRPr lang="ru-RU" sz="2000" i="1" dirty="0">
              <a:solidFill>
                <a:srgbClr val="FF0000"/>
              </a:solidFill>
              <a:latin typeface="Arial Black" panose="020B0A04020102020204" pitchFamily="34" charset="0"/>
            </a:endParaRPr>
          </a:p>
          <a:p>
            <a:pPr lvl="0"/>
            <a:r>
              <a:rPr lang="ru-RU" sz="2000" b="1" i="1" dirty="0">
                <a:solidFill>
                  <a:srgbClr val="FF0000"/>
                </a:solidFill>
                <a:latin typeface="Arial Black" panose="020B0A04020102020204" pitchFamily="34" charset="0"/>
              </a:rPr>
              <a:t>Здесь друг за друга все в ответе!»</a:t>
            </a:r>
            <a:endParaRPr lang="ru-RU" sz="2000" i="1" dirty="0">
              <a:solidFill>
                <a:srgbClr val="FF0000"/>
              </a:solidFill>
              <a:latin typeface="Arial Black" panose="020B0A04020102020204" pitchFamily="34" charset="0"/>
            </a:endParaRPr>
          </a:p>
        </p:txBody>
      </p:sp>
      <p:sp>
        <p:nvSpPr>
          <p:cNvPr id="4" name="Прямоугольник 3"/>
          <p:cNvSpPr/>
          <p:nvPr/>
        </p:nvSpPr>
        <p:spPr>
          <a:xfrm>
            <a:off x="225316" y="1650745"/>
            <a:ext cx="8606971" cy="4372683"/>
          </a:xfrm>
          <a:prstGeom prst="rect">
            <a:avLst/>
          </a:prstGeom>
          <a:solidFill>
            <a:schemeClr val="lt1">
              <a:alpha val="85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5" name="TextBox 4"/>
          <p:cNvSpPr txBox="1"/>
          <p:nvPr/>
        </p:nvSpPr>
        <p:spPr>
          <a:xfrm>
            <a:off x="567794" y="1758172"/>
            <a:ext cx="8264493" cy="4801314"/>
          </a:xfrm>
          <a:prstGeom prst="rect">
            <a:avLst/>
          </a:prstGeom>
          <a:noFill/>
          <a:ln>
            <a:noFill/>
          </a:ln>
        </p:spPr>
        <p:txBody>
          <a:bodyPr wrap="square" rtlCol="0">
            <a:spAutoFit/>
          </a:bodyPr>
          <a:lstStyle/>
          <a:p>
            <a:pPr lvl="0" algn="just"/>
            <a:r>
              <a:rPr lang="ru-RU" b="1" i="1" dirty="0" smtClean="0">
                <a:solidFill>
                  <a:srgbClr val="FF0000"/>
                </a:solidFill>
                <a:latin typeface="Arial Black" panose="020B0A04020102020204" pitchFamily="34" charset="0"/>
              </a:rPr>
              <a:t>Проблема</a:t>
            </a:r>
            <a:r>
              <a:rPr lang="ru-RU" b="1" i="1" dirty="0">
                <a:solidFill>
                  <a:srgbClr val="FF0000"/>
                </a:solidFill>
                <a:latin typeface="Arial Black" panose="020B0A04020102020204" pitchFamily="34" charset="0"/>
              </a:rPr>
              <a:t>:</a:t>
            </a:r>
            <a:r>
              <a:rPr lang="ru-RU" dirty="0">
                <a:solidFill>
                  <a:srgbClr val="FF0000"/>
                </a:solidFill>
                <a:latin typeface="Arial Black" panose="020B0A04020102020204" pitchFamily="34" charset="0"/>
              </a:rPr>
              <a:t> </a:t>
            </a:r>
            <a:r>
              <a:rPr lang="ru-RU" dirty="0">
                <a:solidFill>
                  <a:srgbClr val="0000FF"/>
                </a:solidFill>
                <a:latin typeface="Arial Black" panose="020B0A04020102020204" pitchFamily="34" charset="0"/>
              </a:rPr>
              <a:t>почему дети так слабо владеют   			информацией о своих ближайших 		родственниках: 	маме, папе, сестрах,  	        братьях, бабушках и дедушках – о своей СЕМЬЕ?</a:t>
            </a:r>
          </a:p>
          <a:p>
            <a:pPr lvl="0"/>
            <a:endParaRPr lang="ru-RU" dirty="0">
              <a:solidFill>
                <a:srgbClr val="0000FF"/>
              </a:solidFill>
              <a:latin typeface="Arial Black" panose="020B0A04020102020204" pitchFamily="34" charset="0"/>
            </a:endParaRPr>
          </a:p>
          <a:p>
            <a:pPr lvl="0" algn="just"/>
            <a:r>
              <a:rPr lang="ru-RU" b="1" i="1" dirty="0" smtClean="0">
                <a:solidFill>
                  <a:srgbClr val="FF0000"/>
                </a:solidFill>
                <a:latin typeface="Arial Black" panose="020B0A04020102020204" pitchFamily="34" charset="0"/>
              </a:rPr>
              <a:t>Актуальность</a:t>
            </a:r>
            <a:r>
              <a:rPr lang="ru-RU" b="1" i="1" dirty="0">
                <a:solidFill>
                  <a:srgbClr val="FF0000"/>
                </a:solidFill>
                <a:latin typeface="Arial Black" panose="020B0A04020102020204" pitchFamily="34" charset="0"/>
              </a:rPr>
              <a:t>:</a:t>
            </a:r>
            <a:r>
              <a:rPr lang="ru-RU" dirty="0">
                <a:solidFill>
                  <a:srgbClr val="FF0000"/>
                </a:solidFill>
                <a:latin typeface="Arial Black" panose="020B0A04020102020204" pitchFamily="34" charset="0"/>
              </a:rPr>
              <a:t> </a:t>
            </a:r>
            <a:r>
              <a:rPr lang="ru-RU" dirty="0">
                <a:solidFill>
                  <a:srgbClr val="0000FF"/>
                </a:solidFill>
                <a:latin typeface="Arial Black" panose="020B0A04020102020204" pitchFamily="34" charset="0"/>
              </a:rPr>
              <a:t>самое главное в жизни любого 	</a:t>
            </a:r>
            <a:r>
              <a:rPr lang="ru-RU" dirty="0" smtClean="0">
                <a:solidFill>
                  <a:srgbClr val="0000FF"/>
                </a:solidFill>
                <a:latin typeface="Arial Black" panose="020B0A04020102020204" pitchFamily="34" charset="0"/>
              </a:rPr>
              <a:t>ребенка </a:t>
            </a:r>
            <a:r>
              <a:rPr lang="ru-RU" dirty="0">
                <a:solidFill>
                  <a:srgbClr val="0000FF"/>
                </a:solidFill>
                <a:latin typeface="Arial Black" panose="020B0A04020102020204" pitchFamily="34" charset="0"/>
              </a:rPr>
              <a:t>– его семья. Воспитанием ребенка, 	как правило, занимаются родители: мама и папа. Но 	в наше время родители редко бывают дома с детьми. 	Чаще всего, дети предоставлены сами себе. В создавшейся ситуации большое влияние на воспитание ребенка оказывают средства массовой информации и компьютерные технологии. Дети не интересуются своей семьей, историей ее создания, не знают о семейных ценностях и традициях. Поэтому у нас возникло желание создать проект, который будет направлен на приобщение детей к общечеловеческим ценностям и любви к своей семье.</a:t>
            </a:r>
          </a:p>
        </p:txBody>
      </p:sp>
    </p:spTree>
    <p:extLst>
      <p:ext uri="{BB962C8B-B14F-4D97-AF65-F5344CB8AC3E}">
        <p14:creationId xmlns:p14="http://schemas.microsoft.com/office/powerpoint/2010/main" val="22582993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49" y="365126"/>
            <a:ext cx="8087647" cy="1325563"/>
          </a:xfrm>
        </p:spPr>
        <p:txBody>
          <a:bodyPr>
            <a:noAutofit/>
          </a:bodyPr>
          <a:lstStyle/>
          <a:p>
            <a:pPr algn="just"/>
            <a:r>
              <a:rPr lang="ru-RU" sz="2400" b="1" dirty="0" smtClean="0">
                <a:solidFill>
                  <a:srgbClr val="FF0000"/>
                </a:solidFill>
                <a:latin typeface="Times New Roman" pitchFamily="18" charset="0"/>
                <a:cs typeface="Times New Roman" pitchFamily="18" charset="0"/>
              </a:rPr>
              <a:t/>
            </a:r>
            <a:br>
              <a:rPr lang="ru-RU" sz="2400" b="1" dirty="0" smtClean="0">
                <a:solidFill>
                  <a:srgbClr val="FF0000"/>
                </a:solidFill>
                <a:latin typeface="Times New Roman" pitchFamily="18" charset="0"/>
                <a:cs typeface="Times New Roman" pitchFamily="18" charset="0"/>
              </a:rPr>
            </a:br>
            <a:r>
              <a:rPr lang="ru-RU" sz="2400" b="1" dirty="0">
                <a:solidFill>
                  <a:srgbClr val="FF0000"/>
                </a:solidFill>
                <a:latin typeface="Times New Roman" pitchFamily="18" charset="0"/>
                <a:cs typeface="Times New Roman" pitchFamily="18" charset="0"/>
              </a:rPr>
              <a:t/>
            </a:r>
            <a:br>
              <a:rPr lang="ru-RU" sz="2400" b="1" dirty="0">
                <a:solidFill>
                  <a:srgbClr val="FF0000"/>
                </a:solidFill>
                <a:latin typeface="Times New Roman" pitchFamily="18" charset="0"/>
                <a:cs typeface="Times New Roman" pitchFamily="18" charset="0"/>
              </a:rPr>
            </a:br>
            <a:r>
              <a:rPr lang="ru-RU" sz="2400" b="1" u="sng" dirty="0" smtClean="0">
                <a:solidFill>
                  <a:srgbClr val="FF0000"/>
                </a:solidFill>
                <a:latin typeface="Times New Roman" pitchFamily="18" charset="0"/>
                <a:cs typeface="Times New Roman" pitchFamily="18" charset="0"/>
              </a:rPr>
              <a:t>Цель</a:t>
            </a:r>
            <a:r>
              <a:rPr lang="ru-RU" sz="2400" b="1" u="sng" dirty="0">
                <a:solidFill>
                  <a:srgbClr val="FF0000"/>
                </a:solidFill>
                <a:latin typeface="Times New Roman" pitchFamily="18" charset="0"/>
                <a:cs typeface="Times New Roman" pitchFamily="18" charset="0"/>
              </a:rPr>
              <a:t>:</a:t>
            </a:r>
            <a:r>
              <a:rPr lang="ru-RU" sz="2400" b="1" dirty="0">
                <a:solidFill>
                  <a:srgbClr val="FF0000"/>
                </a:solidFill>
                <a:latin typeface="Times New Roman" pitchFamily="18" charset="0"/>
                <a:cs typeface="Times New Roman" pitchFamily="18" charset="0"/>
              </a:rPr>
              <a:t> помочь детям понять значимость семьи; познакомить с семейными традициями; показать ценность семьи для каждого человека; воспитывать любовь и уважение к членам семьи</a:t>
            </a:r>
            <a:r>
              <a:rPr lang="ru-RU" sz="2400" b="1" dirty="0" smtClean="0">
                <a:solidFill>
                  <a:srgbClr val="FF0000"/>
                </a:solidFill>
                <a:latin typeface="Times New Roman" pitchFamily="18" charset="0"/>
                <a:cs typeface="Times New Roman" pitchFamily="18" charset="0"/>
              </a:rPr>
              <a:t>.</a:t>
            </a:r>
            <a:br>
              <a:rPr lang="ru-RU" sz="2400" b="1" dirty="0" smtClean="0">
                <a:solidFill>
                  <a:srgbClr val="FF0000"/>
                </a:solidFill>
                <a:latin typeface="Times New Roman" pitchFamily="18" charset="0"/>
                <a:cs typeface="Times New Roman" pitchFamily="18" charset="0"/>
              </a:rPr>
            </a:br>
            <a:r>
              <a:rPr lang="ru-RU" sz="2400" b="1" dirty="0" smtClean="0">
                <a:solidFill>
                  <a:srgbClr val="0070C0"/>
                </a:solidFill>
                <a:latin typeface="Times New Roman" pitchFamily="18" charset="0"/>
                <a:cs typeface="Times New Roman" pitchFamily="18" charset="0"/>
              </a:rPr>
              <a:t>Задачи:</a:t>
            </a:r>
            <a:endParaRPr lang="ru-RU" sz="2400" b="1" dirty="0">
              <a:solidFill>
                <a:srgbClr val="0070C0"/>
              </a:solidFill>
              <a:latin typeface="Times New Roman" pitchFamily="18" charset="0"/>
              <a:cs typeface="Times New Roman" pitchFamily="18" charset="0"/>
            </a:endParaRPr>
          </a:p>
        </p:txBody>
      </p:sp>
      <p:sp>
        <p:nvSpPr>
          <p:cNvPr id="3" name="Объект 2"/>
          <p:cNvSpPr>
            <a:spLocks noGrp="1"/>
          </p:cNvSpPr>
          <p:nvPr>
            <p:ph idx="1"/>
          </p:nvPr>
        </p:nvSpPr>
        <p:spPr>
          <a:xfrm>
            <a:off x="363179" y="2223831"/>
            <a:ext cx="5978627" cy="4351338"/>
          </a:xfrm>
        </p:spPr>
        <p:txBody>
          <a:bodyPr>
            <a:noAutofit/>
          </a:bodyPr>
          <a:lstStyle/>
          <a:p>
            <a:pPr lvl="0" algn="just"/>
            <a:r>
              <a:rPr lang="ru-RU" sz="2200" b="1" dirty="0" smtClean="0">
                <a:latin typeface="Times New Roman" pitchFamily="18" charset="0"/>
                <a:cs typeface="Times New Roman" pitchFamily="18" charset="0"/>
              </a:rPr>
              <a:t>Расширить </a:t>
            </a:r>
            <a:r>
              <a:rPr lang="ru-RU" sz="2200" b="1" dirty="0">
                <a:latin typeface="Times New Roman" pitchFamily="18" charset="0"/>
                <a:cs typeface="Times New Roman" pitchFamily="18" charset="0"/>
              </a:rPr>
              <a:t>и углубить знания детей о семье, семейных ценностях (что такое семья, для чего она создается, кого называют членами семьи);</a:t>
            </a:r>
          </a:p>
          <a:p>
            <a:pPr lvl="0" algn="just"/>
            <a:r>
              <a:rPr lang="ru-RU" sz="2200" b="1" dirty="0">
                <a:latin typeface="Times New Roman" pitchFamily="18" charset="0"/>
                <a:cs typeface="Times New Roman" pitchFamily="18" charset="0"/>
              </a:rPr>
              <a:t>Воспитывать доброе, заботливое отношение и любовь к семье;</a:t>
            </a:r>
          </a:p>
          <a:p>
            <a:pPr lvl="0" algn="just"/>
            <a:r>
              <a:rPr lang="ru-RU" sz="2200" b="1" dirty="0">
                <a:latin typeface="Times New Roman" pitchFamily="18" charset="0"/>
                <a:cs typeface="Times New Roman" pitchFamily="18" charset="0"/>
              </a:rPr>
              <a:t>Привлечь и вовлечь родителей в образовательный процесс для совместной работы по теме проекта</a:t>
            </a:r>
            <a:endParaRPr lang="ru-RU" sz="2200" dirty="0">
              <a:latin typeface="Times New Roman" pitchFamily="18" charset="0"/>
              <a:cs typeface="Times New Roman" pitchFamily="18" charset="0"/>
            </a:endParaRPr>
          </a:p>
          <a:p>
            <a:pPr lvl="0" algn="just"/>
            <a:r>
              <a:rPr lang="ru-RU" sz="2200" b="1" dirty="0">
                <a:latin typeface="Times New Roman" pitchFamily="18" charset="0"/>
                <a:cs typeface="Times New Roman" pitchFamily="18" charset="0"/>
              </a:rPr>
              <a:t>Развивать у детей познавательную активность, активизировать и обогащать словарь, делиться своими знаниями.</a:t>
            </a:r>
          </a:p>
          <a:p>
            <a:endParaRPr lang="ru-RU" sz="2200" dirty="0">
              <a:latin typeface="Times New Roman" pitchFamily="18" charset="0"/>
              <a:cs typeface="Times New Roman" pitchFamily="18" charset="0"/>
            </a:endParaRPr>
          </a:p>
        </p:txBody>
      </p:sp>
    </p:spTree>
    <p:extLst>
      <p:ext uri="{BB962C8B-B14F-4D97-AF65-F5344CB8AC3E}">
        <p14:creationId xmlns:p14="http://schemas.microsoft.com/office/powerpoint/2010/main" val="190203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67166" y="0"/>
            <a:ext cx="3589389" cy="1325563"/>
          </a:xfrm>
        </p:spPr>
        <p:txBody>
          <a:bodyPr>
            <a:normAutofit/>
          </a:bodyPr>
          <a:lstStyle/>
          <a:p>
            <a:r>
              <a:rPr lang="ru-RU" sz="3200" b="1" kern="0" dirty="0">
                <a:solidFill>
                  <a:srgbClr val="FF0000"/>
                </a:solidFill>
                <a:latin typeface="Times New Roman" pitchFamily="18" charset="0"/>
                <a:ea typeface="+mn-ea"/>
                <a:cs typeface="Times New Roman" pitchFamily="18" charset="0"/>
              </a:rPr>
              <a:t>ТИП ПРОЕКТА</a:t>
            </a:r>
            <a:endParaRPr lang="ru-RU" sz="3200" b="1" dirty="0">
              <a:solidFill>
                <a:srgbClr val="FF0000"/>
              </a:solidFill>
              <a:latin typeface="Times New Roman" pitchFamily="18" charset="0"/>
              <a:cs typeface="Times New Roman" pitchFamily="18" charset="0"/>
            </a:endParaRPr>
          </a:p>
        </p:txBody>
      </p:sp>
      <p:sp>
        <p:nvSpPr>
          <p:cNvPr id="3" name="Объект 2"/>
          <p:cNvSpPr>
            <a:spLocks noGrp="1"/>
          </p:cNvSpPr>
          <p:nvPr>
            <p:ph idx="1"/>
          </p:nvPr>
        </p:nvSpPr>
        <p:spPr>
          <a:xfrm>
            <a:off x="569656" y="1102954"/>
            <a:ext cx="7886700" cy="4351338"/>
          </a:xfrm>
        </p:spPr>
        <p:txBody>
          <a:bodyPr>
            <a:normAutofit/>
          </a:bodyPr>
          <a:lstStyle/>
          <a:p>
            <a:pPr marL="342900" lvl="0" indent="-342900" fontAlgn="base">
              <a:lnSpc>
                <a:spcPct val="100000"/>
              </a:lnSpc>
              <a:spcBef>
                <a:spcPct val="20000"/>
              </a:spcBef>
              <a:spcAft>
                <a:spcPct val="0"/>
              </a:spcAft>
              <a:buClr>
                <a:srgbClr val="784700"/>
              </a:buClr>
              <a:buSzPct val="70000"/>
              <a:buFont typeface="Wingdings" pitchFamily="2" charset="2"/>
              <a:buChar char="n"/>
            </a:pPr>
            <a:r>
              <a:rPr lang="ru-RU" sz="2000" b="1" kern="0" dirty="0">
                <a:latin typeface="Times New Roman" pitchFamily="18" charset="0"/>
                <a:ea typeface="+mj-ea"/>
                <a:cs typeface="Times New Roman" pitchFamily="18" charset="0"/>
              </a:rPr>
              <a:t>ПО ХАРАКТЕРУ УЧАСТИЯ РЕБЕНКА</a:t>
            </a:r>
          </a:p>
          <a:p>
            <a:pPr marL="342900" lvl="0" indent="-342900" fontAlgn="base">
              <a:lnSpc>
                <a:spcPct val="100000"/>
              </a:lnSpc>
              <a:spcBef>
                <a:spcPct val="20000"/>
              </a:spcBef>
              <a:spcAft>
                <a:spcPct val="0"/>
              </a:spcAft>
              <a:buClr>
                <a:srgbClr val="784700"/>
              </a:buClr>
              <a:buSzPct val="70000"/>
            </a:pPr>
            <a:r>
              <a:rPr lang="ru-RU" sz="2000" b="1" kern="0" dirty="0">
                <a:latin typeface="Times New Roman" pitchFamily="18" charset="0"/>
                <a:ea typeface="+mj-ea"/>
                <a:cs typeface="Times New Roman" pitchFamily="18" charset="0"/>
              </a:rPr>
              <a:t>Ребенок – участник от начала до конца</a:t>
            </a:r>
          </a:p>
          <a:p>
            <a:pPr marL="342900" lvl="0" indent="-342900" fontAlgn="base">
              <a:lnSpc>
                <a:spcPct val="100000"/>
              </a:lnSpc>
              <a:spcBef>
                <a:spcPct val="20000"/>
              </a:spcBef>
              <a:spcAft>
                <a:spcPct val="0"/>
              </a:spcAft>
              <a:buClr>
                <a:srgbClr val="784700"/>
              </a:buClr>
              <a:buSzPct val="70000"/>
              <a:buFont typeface="Wingdings" pitchFamily="2" charset="2"/>
              <a:buChar char="n"/>
            </a:pPr>
            <a:r>
              <a:rPr lang="ru-RU" sz="2000" b="1" kern="0" dirty="0">
                <a:latin typeface="Times New Roman" pitchFamily="18" charset="0"/>
                <a:ea typeface="+mj-ea"/>
                <a:cs typeface="Times New Roman" pitchFamily="18" charset="0"/>
              </a:rPr>
              <a:t>ПО ХАРАКТЕРУ КОНТАКТОВ</a:t>
            </a:r>
          </a:p>
          <a:p>
            <a:pPr marL="342900" lvl="0" indent="-342900" fontAlgn="base">
              <a:lnSpc>
                <a:spcPct val="100000"/>
              </a:lnSpc>
              <a:spcBef>
                <a:spcPct val="20000"/>
              </a:spcBef>
              <a:spcAft>
                <a:spcPct val="0"/>
              </a:spcAft>
              <a:buClr>
                <a:srgbClr val="784700"/>
              </a:buClr>
              <a:buSzPct val="70000"/>
            </a:pPr>
            <a:r>
              <a:rPr lang="ru-RU" sz="2000" b="1" kern="0" dirty="0">
                <a:latin typeface="Times New Roman" pitchFamily="18" charset="0"/>
                <a:ea typeface="+mj-ea"/>
                <a:cs typeface="Times New Roman" pitchFamily="18" charset="0"/>
              </a:rPr>
              <a:t>Внутри одной возрастной группы</a:t>
            </a:r>
          </a:p>
          <a:p>
            <a:pPr marL="342900" lvl="0" indent="-342900" fontAlgn="base">
              <a:lnSpc>
                <a:spcPct val="100000"/>
              </a:lnSpc>
              <a:spcBef>
                <a:spcPct val="20000"/>
              </a:spcBef>
              <a:spcAft>
                <a:spcPct val="0"/>
              </a:spcAft>
              <a:buClr>
                <a:srgbClr val="784700"/>
              </a:buClr>
              <a:buSzPct val="70000"/>
            </a:pPr>
            <a:r>
              <a:rPr lang="ru-RU" sz="2000" b="1" kern="0" dirty="0">
                <a:latin typeface="Times New Roman" pitchFamily="18" charset="0"/>
                <a:ea typeface="+mj-ea"/>
                <a:cs typeface="Times New Roman" pitchFamily="18" charset="0"/>
              </a:rPr>
              <a:t>В контакте с родителями </a:t>
            </a:r>
          </a:p>
          <a:p>
            <a:pPr marL="342900" lvl="0" indent="-342900" fontAlgn="base">
              <a:lnSpc>
                <a:spcPct val="100000"/>
              </a:lnSpc>
              <a:spcBef>
                <a:spcPct val="20000"/>
              </a:spcBef>
              <a:spcAft>
                <a:spcPct val="0"/>
              </a:spcAft>
              <a:buClr>
                <a:srgbClr val="784700"/>
              </a:buClr>
              <a:buSzPct val="70000"/>
            </a:pPr>
            <a:r>
              <a:rPr lang="ru-RU" sz="2000" b="1" kern="0" dirty="0">
                <a:latin typeface="Times New Roman" pitchFamily="18" charset="0"/>
                <a:ea typeface="+mj-ea"/>
                <a:cs typeface="Times New Roman" pitchFamily="18" charset="0"/>
              </a:rPr>
              <a:t>ПО ПРОДОЛЖИТЕЛЬНОСТИ</a:t>
            </a:r>
          </a:p>
          <a:p>
            <a:pPr marL="342900" lvl="0" indent="-342900" fontAlgn="base">
              <a:lnSpc>
                <a:spcPct val="100000"/>
              </a:lnSpc>
              <a:spcBef>
                <a:spcPct val="20000"/>
              </a:spcBef>
              <a:spcAft>
                <a:spcPct val="0"/>
              </a:spcAft>
              <a:buClr>
                <a:srgbClr val="784700"/>
              </a:buClr>
              <a:buSzPct val="70000"/>
            </a:pPr>
            <a:r>
              <a:rPr lang="ru-RU" sz="2000" b="1" kern="0" dirty="0">
                <a:latin typeface="Times New Roman" pitchFamily="18" charset="0"/>
                <a:ea typeface="+mj-ea"/>
                <a:cs typeface="Times New Roman" pitchFamily="18" charset="0"/>
              </a:rPr>
              <a:t>краткосрочный</a:t>
            </a:r>
          </a:p>
          <a:p>
            <a:pPr marL="342900" lvl="0" indent="-342900" fontAlgn="base">
              <a:lnSpc>
                <a:spcPct val="100000"/>
              </a:lnSpc>
              <a:spcBef>
                <a:spcPct val="20000"/>
              </a:spcBef>
              <a:spcAft>
                <a:spcPct val="0"/>
              </a:spcAft>
              <a:buClr>
                <a:srgbClr val="784700"/>
              </a:buClr>
              <a:buSzPct val="70000"/>
              <a:buFont typeface="Wingdings" pitchFamily="2" charset="2"/>
              <a:buChar char="n"/>
            </a:pPr>
            <a:r>
              <a:rPr lang="ru-RU" sz="2000" b="1" kern="0" dirty="0">
                <a:latin typeface="Times New Roman" pitchFamily="18" charset="0"/>
                <a:ea typeface="+mj-ea"/>
                <a:cs typeface="Times New Roman" pitchFamily="18" charset="0"/>
              </a:rPr>
              <a:t>Подготовительный этап   </a:t>
            </a:r>
          </a:p>
          <a:p>
            <a:pPr marL="342900" lvl="0" indent="-342900" fontAlgn="base">
              <a:lnSpc>
                <a:spcPct val="100000"/>
              </a:lnSpc>
              <a:spcBef>
                <a:spcPct val="20000"/>
              </a:spcBef>
              <a:spcAft>
                <a:spcPct val="0"/>
              </a:spcAft>
              <a:buClr>
                <a:srgbClr val="784700"/>
              </a:buClr>
              <a:buSzPct val="70000"/>
              <a:buFont typeface="Wingdings" pitchFamily="2" charset="2"/>
              <a:buChar char="n"/>
            </a:pPr>
            <a:r>
              <a:rPr lang="ru-RU" sz="2000" b="1" kern="0" dirty="0">
                <a:latin typeface="Times New Roman" pitchFamily="18" charset="0"/>
                <a:ea typeface="+mj-ea"/>
                <a:cs typeface="Times New Roman" pitchFamily="18" charset="0"/>
              </a:rPr>
              <a:t>Практический этап            </a:t>
            </a:r>
          </a:p>
          <a:p>
            <a:pPr marL="342900" lvl="0" indent="-342900" fontAlgn="base">
              <a:lnSpc>
                <a:spcPct val="100000"/>
              </a:lnSpc>
              <a:spcBef>
                <a:spcPct val="20000"/>
              </a:spcBef>
              <a:spcAft>
                <a:spcPct val="0"/>
              </a:spcAft>
              <a:buClr>
                <a:srgbClr val="784700"/>
              </a:buClr>
              <a:buSzPct val="70000"/>
              <a:buFont typeface="Wingdings" pitchFamily="2" charset="2"/>
              <a:buChar char="n"/>
            </a:pPr>
            <a:r>
              <a:rPr lang="ru-RU" sz="2000" b="1" kern="0" dirty="0">
                <a:latin typeface="Times New Roman" pitchFamily="18" charset="0"/>
                <a:ea typeface="+mj-ea"/>
                <a:cs typeface="Times New Roman" pitchFamily="18" charset="0"/>
              </a:rPr>
              <a:t>Аналитический этап         </a:t>
            </a: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045605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l="-10000" r="-10000"/>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2286000" y="2545682"/>
            <a:ext cx="4572000" cy="584775"/>
          </a:xfrm>
          <a:prstGeom prst="rect">
            <a:avLst/>
          </a:prstGeom>
        </p:spPr>
        <p:txBody>
          <a:bodyPr>
            <a:spAutoFit/>
          </a:bodyPr>
          <a:lstStyle/>
          <a:p>
            <a:pPr lvl="1" fontAlgn="base">
              <a:spcBef>
                <a:spcPct val="20000"/>
              </a:spcBef>
              <a:spcAft>
                <a:spcPct val="0"/>
              </a:spcAft>
              <a:buClr>
                <a:srgbClr val="784700"/>
              </a:buClr>
              <a:buSzPct val="70000"/>
            </a:pPr>
            <a:endParaRPr lang="ru-RU" sz="3200" b="1" kern="0" dirty="0">
              <a:solidFill>
                <a:srgbClr val="7030A0"/>
              </a:solidFill>
              <a:ea typeface="+mj-ea"/>
              <a:cs typeface="Calibri" pitchFamily="34" charset="0"/>
            </a:endParaRPr>
          </a:p>
        </p:txBody>
      </p:sp>
      <p:sp>
        <p:nvSpPr>
          <p:cNvPr id="3" name="Прямоугольник 2"/>
          <p:cNvSpPr/>
          <p:nvPr/>
        </p:nvSpPr>
        <p:spPr>
          <a:xfrm>
            <a:off x="368709" y="1357786"/>
            <a:ext cx="4984955" cy="1766637"/>
          </a:xfrm>
          <a:prstGeom prst="rect">
            <a:avLst/>
          </a:prstGeom>
        </p:spPr>
        <p:txBody>
          <a:bodyPr wrap="square">
            <a:spAutoFit/>
          </a:bodyPr>
          <a:lstStyle/>
          <a:p>
            <a:pPr marL="342900" lvl="0" indent="-342900" fontAlgn="base">
              <a:spcBef>
                <a:spcPct val="20000"/>
              </a:spcBef>
              <a:spcAft>
                <a:spcPct val="0"/>
              </a:spcAft>
              <a:buClr>
                <a:srgbClr val="784700"/>
              </a:buClr>
              <a:buSzPct val="70000"/>
              <a:buFont typeface="Wingdings" pitchFamily="2" charset="2"/>
              <a:buChar char="n"/>
            </a:pPr>
            <a:r>
              <a:rPr lang="ru-RU" sz="3200" b="1" kern="0" dirty="0">
                <a:latin typeface="Times New Roman" pitchFamily="18" charset="0"/>
                <a:ea typeface="+mj-ea"/>
                <a:cs typeface="Times New Roman" pitchFamily="18" charset="0"/>
              </a:rPr>
              <a:t> воспитатели группы</a:t>
            </a:r>
          </a:p>
          <a:p>
            <a:pPr marL="342900" lvl="0" indent="-342900" fontAlgn="base">
              <a:spcBef>
                <a:spcPct val="20000"/>
              </a:spcBef>
              <a:spcAft>
                <a:spcPct val="0"/>
              </a:spcAft>
              <a:buClr>
                <a:srgbClr val="784700"/>
              </a:buClr>
              <a:buSzPct val="70000"/>
              <a:buFont typeface="Wingdings" pitchFamily="2" charset="2"/>
              <a:buChar char="n"/>
            </a:pPr>
            <a:r>
              <a:rPr lang="ru-RU" sz="3200" b="1" kern="0" dirty="0">
                <a:latin typeface="Times New Roman" pitchFamily="18" charset="0"/>
                <a:ea typeface="+mj-ea"/>
                <a:cs typeface="Times New Roman" pitchFamily="18" charset="0"/>
              </a:rPr>
              <a:t> дети старшей группы</a:t>
            </a:r>
          </a:p>
          <a:p>
            <a:pPr marL="342900" lvl="0" indent="-342900" fontAlgn="base">
              <a:spcBef>
                <a:spcPct val="20000"/>
              </a:spcBef>
              <a:spcAft>
                <a:spcPct val="0"/>
              </a:spcAft>
              <a:buClr>
                <a:srgbClr val="784700"/>
              </a:buClr>
              <a:buSzPct val="70000"/>
              <a:buFont typeface="Wingdings" pitchFamily="2" charset="2"/>
              <a:buChar char="n"/>
            </a:pPr>
            <a:r>
              <a:rPr lang="ru-RU" sz="3200" b="1" kern="0" dirty="0">
                <a:latin typeface="Times New Roman" pitchFamily="18" charset="0"/>
                <a:ea typeface="+mj-ea"/>
                <a:cs typeface="Times New Roman" pitchFamily="18" charset="0"/>
              </a:rPr>
              <a:t> родители   </a:t>
            </a:r>
          </a:p>
        </p:txBody>
      </p:sp>
      <p:sp>
        <p:nvSpPr>
          <p:cNvPr id="6" name="Прямоугольник 5"/>
          <p:cNvSpPr/>
          <p:nvPr/>
        </p:nvSpPr>
        <p:spPr>
          <a:xfrm>
            <a:off x="1115961" y="316487"/>
            <a:ext cx="5609304" cy="58477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ru-RU" sz="3200" b="1" i="0" u="none" strike="noStrike" kern="0" cap="all" spc="0" normalizeH="0" baseline="0" noProof="0" dirty="0" smtClean="0">
                <a:ln>
                  <a:noFill/>
                </a:ln>
                <a:solidFill>
                  <a:srgbClr val="FF0000"/>
                </a:solidFill>
                <a:uLnTx/>
                <a:uFillTx/>
                <a:latin typeface="Times New Roman" pitchFamily="18" charset="0"/>
                <a:cs typeface="Times New Roman" pitchFamily="18" charset="0"/>
              </a:rPr>
              <a:t>Участники   проекта:</a:t>
            </a:r>
            <a:endParaRPr kumimoji="0" lang="ru-RU" sz="3200" b="0" i="0" u="none" strike="noStrike" kern="0" cap="none" spc="0" normalizeH="0" baseline="0" noProof="0" dirty="0" smtClean="0">
              <a:ln>
                <a:noFill/>
              </a:ln>
              <a:solidFill>
                <a:srgbClr val="FF0000"/>
              </a:solidFill>
              <a:uLnTx/>
              <a:uFillTx/>
              <a:latin typeface="Times New Roman" pitchFamily="18" charset="0"/>
              <a:cs typeface="Times New Roman" pitchFamily="18" charset="0"/>
            </a:endParaRPr>
          </a:p>
        </p:txBody>
      </p:sp>
      <p:pic>
        <p:nvPicPr>
          <p:cNvPr id="8" name="Рисунок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06400" y="3648397"/>
            <a:ext cx="3892734" cy="2919551"/>
          </a:xfrm>
          <a:prstGeom prst="rect">
            <a:avLst/>
          </a:prstGeom>
          <a:ln>
            <a:noFill/>
          </a:ln>
          <a:effectLst>
            <a:softEdge rad="112500"/>
          </a:effectLst>
        </p:spPr>
      </p:pic>
    </p:spTree>
    <p:extLst>
      <p:ext uri="{BB962C8B-B14F-4D97-AF65-F5344CB8AC3E}">
        <p14:creationId xmlns:p14="http://schemas.microsoft.com/office/powerpoint/2010/main" val="1980270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cap="all" dirty="0" smtClean="0">
                <a:solidFill>
                  <a:srgbClr val="FF0000"/>
                </a:solidFill>
                <a:latin typeface="Times New Roman" pitchFamily="18" charset="0"/>
                <a:cs typeface="Times New Roman" pitchFamily="18" charset="0"/>
              </a:rPr>
              <a:t>		Аннотация</a:t>
            </a:r>
            <a:r>
              <a:rPr lang="ru-RU" b="1" dirty="0">
                <a:solidFill>
                  <a:srgbClr val="FF0000"/>
                </a:solidFill>
                <a:latin typeface="Times New Roman" pitchFamily="18" charset="0"/>
                <a:cs typeface="Times New Roman" pitchFamily="18" charset="0"/>
              </a:rPr>
              <a:t>:</a:t>
            </a:r>
            <a:br>
              <a:rPr lang="ru-RU" b="1" dirty="0">
                <a:solidFill>
                  <a:srgbClr val="FF0000"/>
                </a:solidFill>
                <a:latin typeface="Times New Roman" pitchFamily="18" charset="0"/>
                <a:cs typeface="Times New Roman" pitchFamily="18" charset="0"/>
              </a:rPr>
            </a:br>
            <a:endParaRPr lang="ru-RU" dirty="0">
              <a:solidFill>
                <a:srgbClr val="FF0000"/>
              </a:solidFill>
              <a:latin typeface="Times New Roman" pitchFamily="18" charset="0"/>
              <a:cs typeface="Times New Roman" pitchFamily="18" charset="0"/>
            </a:endParaRPr>
          </a:p>
        </p:txBody>
      </p:sp>
      <p:sp>
        <p:nvSpPr>
          <p:cNvPr id="3" name="Объект 2"/>
          <p:cNvSpPr>
            <a:spLocks noGrp="1"/>
          </p:cNvSpPr>
          <p:nvPr>
            <p:ph idx="1"/>
          </p:nvPr>
        </p:nvSpPr>
        <p:spPr>
          <a:xfrm>
            <a:off x="702392" y="1324179"/>
            <a:ext cx="7886700" cy="4351338"/>
          </a:xfrm>
        </p:spPr>
        <p:txBody>
          <a:bodyPr>
            <a:normAutofit fontScale="92500" lnSpcReduction="10000"/>
          </a:bodyPr>
          <a:lstStyle/>
          <a:p>
            <a:pPr marL="0" indent="0" algn="just">
              <a:buFont typeface="Wingdings" pitchFamily="2" charset="2"/>
              <a:buNone/>
            </a:pPr>
            <a:r>
              <a:rPr lang="ru-RU" dirty="0"/>
              <a:t>	</a:t>
            </a:r>
            <a:r>
              <a:rPr lang="ru-RU" b="1" dirty="0" smtClean="0"/>
              <a:t>Данный </a:t>
            </a:r>
            <a:r>
              <a:rPr lang="ru-RU" b="1" dirty="0"/>
              <a:t>проект рассчитан на детей старшего дошкольного возраста. Он охватывает знания и формирует умения в различных предметных областях: ознакомление с окружающим миром, изобразительная деятельность, ознакомление с художественной литературой.</a:t>
            </a:r>
          </a:p>
          <a:p>
            <a:pPr marL="0" indent="0" algn="just">
              <a:buFont typeface="Wingdings" pitchFamily="2" charset="2"/>
              <a:buNone/>
            </a:pPr>
            <a:r>
              <a:rPr lang="ru-RU" b="1" dirty="0"/>
              <a:t>	</a:t>
            </a:r>
            <a:r>
              <a:rPr lang="ru-RU" b="1" dirty="0" smtClean="0"/>
              <a:t>Проект </a:t>
            </a:r>
            <a:r>
              <a:rPr lang="ru-RU" b="1" dirty="0"/>
              <a:t>призван побудить детей к размышлениям, учить сравнивать, анализировать, делать выводы, обобщения. Проект дает возможность детям приобрести навыки первоначальной, элементарной исследовательской деятельности.</a:t>
            </a:r>
          </a:p>
          <a:p>
            <a:endParaRPr lang="ru-RU" dirty="0"/>
          </a:p>
        </p:txBody>
      </p:sp>
    </p:spTree>
    <p:extLst>
      <p:ext uri="{BB962C8B-B14F-4D97-AF65-F5344CB8AC3E}">
        <p14:creationId xmlns:p14="http://schemas.microsoft.com/office/powerpoint/2010/main" val="1378134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l="-10000" r="-10000"/>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3485535" y="334005"/>
            <a:ext cx="4847303" cy="1077218"/>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3200" b="1" i="0" u="none" strike="noStrike" kern="0" cap="all" spc="0" normalizeH="0" baseline="0" noProof="0" dirty="0" smtClean="0">
                <a:ln>
                  <a:noFill/>
                </a:ln>
                <a:solidFill>
                  <a:srgbClr val="FF0000"/>
                </a:solidFill>
                <a:uLnTx/>
                <a:uFillTx/>
                <a:latin typeface="Times New Roman" pitchFamily="18" charset="0"/>
                <a:ea typeface="+mj-ea"/>
                <a:cs typeface="Times New Roman" pitchFamily="18" charset="0"/>
              </a:rPr>
              <a:t>ПРЕДШЕСТВУЮЩАЯ РАБОТА</a:t>
            </a:r>
            <a:endParaRPr kumimoji="0" lang="ru-RU" sz="1800" b="0" i="0" u="none" strike="noStrike" kern="0" cap="none" spc="0" normalizeH="0" baseline="0" noProof="0" dirty="0" smtClean="0">
              <a:ln>
                <a:noFill/>
              </a:ln>
              <a:solidFill>
                <a:srgbClr val="FF0000"/>
              </a:solidFill>
              <a:uLnTx/>
              <a:uFillTx/>
              <a:latin typeface="Times New Roman" pitchFamily="18" charset="0"/>
              <a:cs typeface="Times New Roman" pitchFamily="18" charset="0"/>
            </a:endParaRPr>
          </a:p>
        </p:txBody>
      </p:sp>
      <p:sp>
        <p:nvSpPr>
          <p:cNvPr id="4" name="Прямоугольник 3"/>
          <p:cNvSpPr/>
          <p:nvPr/>
        </p:nvSpPr>
        <p:spPr>
          <a:xfrm>
            <a:off x="3485535" y="1411223"/>
            <a:ext cx="5083277" cy="2554545"/>
          </a:xfrm>
          <a:prstGeom prst="rect">
            <a:avLst/>
          </a:prstGeom>
        </p:spPr>
        <p:txBody>
          <a:bodyPr wrap="square">
            <a:spAutoFit/>
          </a:bodyPr>
          <a:lstStyle/>
          <a:p>
            <a:r>
              <a:rPr lang="ru-RU" sz="2000" b="1" dirty="0"/>
              <a:t>Разучивание песен, стихотворений, народных игр, пословиц и поговорок о семье и её членах. Чтение рассказа Осеевой “Сыновья”. Рассматривание семейных альбомов и репродукций картин о семье, беседы о семье и её членах, рисование на тему “Портрет моей мамы”, организация выставки детских работ.</a:t>
            </a:r>
          </a:p>
        </p:txBody>
      </p:sp>
    </p:spTree>
    <p:extLst>
      <p:ext uri="{BB962C8B-B14F-4D97-AF65-F5344CB8AC3E}">
        <p14:creationId xmlns:p14="http://schemas.microsoft.com/office/powerpoint/2010/main" val="23904737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1192" y="0"/>
            <a:ext cx="7886700" cy="1325563"/>
          </a:xfrm>
        </p:spPr>
        <p:txBody>
          <a:bodyPr/>
          <a:lstStyle/>
          <a:p>
            <a:pPr algn="ctr"/>
            <a:r>
              <a:rPr lang="ru-RU" b="1" kern="0" dirty="0">
                <a:solidFill>
                  <a:srgbClr val="FF0000"/>
                </a:solidFill>
                <a:effectLst>
                  <a:outerShdw blurRad="38100" dist="38100" dir="2700000" algn="tl">
                    <a:srgbClr val="000000"/>
                  </a:outerShdw>
                </a:effectLst>
                <a:latin typeface="Garamond"/>
              </a:rPr>
              <a:t>Маршрутный лист проекта</a:t>
            </a:r>
            <a:endParaRPr lang="ru-RU" dirty="0">
              <a:solidFill>
                <a:srgbClr val="FF0000"/>
              </a:solidFill>
            </a:endParaRPr>
          </a:p>
        </p:txBody>
      </p:sp>
      <p:grpSp>
        <p:nvGrpSpPr>
          <p:cNvPr id="23" name="Diagram 2"/>
          <p:cNvGrpSpPr>
            <a:grpSpLocks/>
          </p:cNvGrpSpPr>
          <p:nvPr/>
        </p:nvGrpSpPr>
        <p:grpSpPr bwMode="auto">
          <a:xfrm>
            <a:off x="0" y="1983135"/>
            <a:ext cx="8822935" cy="3837938"/>
            <a:chOff x="1665" y="1447"/>
            <a:chExt cx="2484" cy="1839"/>
          </a:xfrm>
        </p:grpSpPr>
        <p:sp>
          <p:nvSpPr>
            <p:cNvPr id="26" name="_s1030"/>
            <p:cNvSpPr>
              <a:spLocks noChangeShapeType="1"/>
            </p:cNvSpPr>
            <p:nvPr/>
          </p:nvSpPr>
          <p:spPr bwMode="auto">
            <a:xfrm flipH="1">
              <a:off x="2135" y="1447"/>
              <a:ext cx="450" cy="41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ru-RU"/>
            </a:p>
          </p:txBody>
        </p:sp>
        <p:sp>
          <p:nvSpPr>
            <p:cNvPr id="27" name="_s1031"/>
            <p:cNvSpPr>
              <a:spLocks noChangeArrowheads="1"/>
            </p:cNvSpPr>
            <p:nvPr/>
          </p:nvSpPr>
          <p:spPr bwMode="auto">
            <a:xfrm>
              <a:off x="1665" y="1512"/>
              <a:ext cx="636" cy="636"/>
            </a:xfrm>
            <a:prstGeom prst="ellipse">
              <a:avLst/>
            </a:prstGeom>
            <a:gradFill rotWithShape="1">
              <a:gsLst>
                <a:gs pos="0">
                  <a:srgbClr val="CC9900"/>
                </a:gs>
                <a:gs pos="50000">
                  <a:srgbClr val="CC9900">
                    <a:gamma/>
                    <a:shade val="46275"/>
                    <a:invGamma/>
                  </a:srgbClr>
                </a:gs>
                <a:gs pos="100000">
                  <a:srgbClr val="CC9900"/>
                </a:gs>
              </a:gsLst>
              <a:lin ang="5400000" scaled="1"/>
            </a:gra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ru-RU" b="1" dirty="0" smtClean="0">
                  <a:solidFill>
                    <a:srgbClr val="FFFF00"/>
                  </a:solidFill>
                  <a:cs typeface="Arial" charset="0"/>
                </a:rPr>
                <a:t>Социально-</a:t>
              </a:r>
            </a:p>
            <a:p>
              <a:pPr marL="0" marR="0" lvl="0" indent="0" algn="ctr" defTabSz="914400" rtl="0" eaLnBrk="1" fontAlgn="base" latinLnBrk="0" hangingPunct="1">
                <a:lnSpc>
                  <a:spcPct val="100000"/>
                </a:lnSpc>
                <a:spcBef>
                  <a:spcPct val="0"/>
                </a:spcBef>
                <a:spcAft>
                  <a:spcPct val="0"/>
                </a:spcAft>
                <a:buClrTx/>
                <a:buSzTx/>
                <a:buFontTx/>
                <a:buNone/>
                <a:tabLst/>
              </a:pPr>
              <a:r>
                <a:rPr lang="ru-RU" b="1" dirty="0">
                  <a:solidFill>
                    <a:srgbClr val="FFFF00"/>
                  </a:solidFill>
                  <a:cs typeface="Arial" charset="0"/>
                </a:rPr>
                <a:t>к</a:t>
              </a:r>
              <a:r>
                <a:rPr kumimoji="0" lang="ru-RU" sz="1800" b="1" i="0" u="none" strike="noStrike" cap="none" normalizeH="0" baseline="0" dirty="0" smtClean="0">
                  <a:ln>
                    <a:noFill/>
                  </a:ln>
                  <a:solidFill>
                    <a:srgbClr val="FFFF00"/>
                  </a:solidFill>
                  <a:effectLst/>
                  <a:cs typeface="Arial" charset="0"/>
                </a:rPr>
                <a:t>оммуникативное</a:t>
              </a:r>
              <a:r>
                <a:rPr kumimoji="0" lang="ru-RU" sz="1800" b="1" i="0" u="none" strike="noStrike" cap="none" normalizeH="0" dirty="0" smtClean="0">
                  <a:ln>
                    <a:noFill/>
                  </a:ln>
                  <a:solidFill>
                    <a:srgbClr val="FFFF00"/>
                  </a:solidFill>
                  <a:effectLst/>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lang="ru-RU" b="1" baseline="0" dirty="0" smtClean="0">
                  <a:solidFill>
                    <a:srgbClr val="FFFF00"/>
                  </a:solidFill>
                  <a:cs typeface="Arial" charset="0"/>
                </a:rPr>
                <a:t>развитие</a:t>
              </a:r>
              <a:endParaRPr kumimoji="0" lang="ru-RU" sz="1800" b="1" i="0" u="none" strike="noStrike" cap="none" normalizeH="0" baseline="0" dirty="0" smtClean="0">
                <a:ln>
                  <a:noFill/>
                </a:ln>
                <a:solidFill>
                  <a:srgbClr val="FFFF00"/>
                </a:solidFill>
                <a:effectLst/>
                <a:cs typeface="Arial" charset="0"/>
              </a:endParaRPr>
            </a:p>
          </p:txBody>
        </p:sp>
        <p:sp>
          <p:nvSpPr>
            <p:cNvPr id="28" name="_s1032"/>
            <p:cNvSpPr>
              <a:spLocks noChangeShapeType="1"/>
            </p:cNvSpPr>
            <p:nvPr/>
          </p:nvSpPr>
          <p:spPr bwMode="auto">
            <a:xfrm flipH="1">
              <a:off x="2257" y="1576"/>
              <a:ext cx="434" cy="93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ru-RU"/>
            </a:p>
          </p:txBody>
        </p:sp>
        <p:sp>
          <p:nvSpPr>
            <p:cNvPr id="29" name="_s1033"/>
            <p:cNvSpPr>
              <a:spLocks noChangeArrowheads="1"/>
            </p:cNvSpPr>
            <p:nvPr/>
          </p:nvSpPr>
          <p:spPr bwMode="auto">
            <a:xfrm>
              <a:off x="2952" y="2650"/>
              <a:ext cx="665" cy="636"/>
            </a:xfrm>
            <a:prstGeom prst="ellipse">
              <a:avLst/>
            </a:prstGeom>
            <a:gradFill rotWithShape="1">
              <a:gsLst>
                <a:gs pos="0">
                  <a:srgbClr val="CC9900"/>
                </a:gs>
                <a:gs pos="50000">
                  <a:srgbClr val="CC9900">
                    <a:gamma/>
                    <a:shade val="46275"/>
                    <a:invGamma/>
                  </a:srgbClr>
                </a:gs>
                <a:gs pos="100000">
                  <a:srgbClr val="CC9900"/>
                </a:gs>
              </a:gsLst>
              <a:lin ang="5400000" scaled="1"/>
            </a:gra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rgbClr val="FFFF00"/>
                  </a:solidFill>
                  <a:effectLst/>
                  <a:cs typeface="Arial" charset="0"/>
                </a:rPr>
                <a:t>Художественно-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rgbClr val="FFFF00"/>
                  </a:solidFill>
                  <a:effectLst/>
                  <a:cs typeface="Arial" charset="0"/>
                </a:rPr>
                <a:t>эстетическое развитие</a:t>
              </a:r>
            </a:p>
          </p:txBody>
        </p:sp>
        <p:sp>
          <p:nvSpPr>
            <p:cNvPr id="30" name="_s1034"/>
            <p:cNvSpPr>
              <a:spLocks noChangeShapeType="1"/>
            </p:cNvSpPr>
            <p:nvPr/>
          </p:nvSpPr>
          <p:spPr bwMode="auto">
            <a:xfrm flipH="1">
              <a:off x="2691" y="1576"/>
              <a:ext cx="107" cy="107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ru-RU"/>
            </a:p>
          </p:txBody>
        </p:sp>
        <p:sp>
          <p:nvSpPr>
            <p:cNvPr id="31" name="_s1035"/>
            <p:cNvSpPr>
              <a:spLocks noChangeArrowheads="1"/>
            </p:cNvSpPr>
            <p:nvPr/>
          </p:nvSpPr>
          <p:spPr bwMode="auto">
            <a:xfrm>
              <a:off x="3422" y="2148"/>
              <a:ext cx="636" cy="636"/>
            </a:xfrm>
            <a:prstGeom prst="ellipse">
              <a:avLst/>
            </a:prstGeom>
            <a:gradFill rotWithShape="1">
              <a:gsLst>
                <a:gs pos="0">
                  <a:srgbClr val="CC9900"/>
                </a:gs>
                <a:gs pos="50000">
                  <a:srgbClr val="CC9900">
                    <a:gamma/>
                    <a:shade val="46275"/>
                    <a:invGamma/>
                  </a:srgbClr>
                </a:gs>
                <a:gs pos="100000">
                  <a:srgbClr val="CC9900"/>
                </a:gs>
              </a:gsLst>
              <a:lin ang="5400000" scaled="1"/>
            </a:gra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ru-RU" b="1" dirty="0" smtClean="0">
                  <a:solidFill>
                    <a:srgbClr val="FFFF00"/>
                  </a:solidFill>
                  <a:cs typeface="Arial" charset="0"/>
                </a:rPr>
                <a:t>Физическое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rgbClr val="FFFF00"/>
                  </a:solidFill>
                  <a:effectLst/>
                  <a:cs typeface="Arial" charset="0"/>
                </a:rPr>
                <a:t>развитие</a:t>
              </a:r>
            </a:p>
          </p:txBody>
        </p:sp>
        <p:sp>
          <p:nvSpPr>
            <p:cNvPr id="32" name="_s1036"/>
            <p:cNvSpPr>
              <a:spLocks noChangeShapeType="1"/>
            </p:cNvSpPr>
            <p:nvPr/>
          </p:nvSpPr>
          <p:spPr bwMode="auto">
            <a:xfrm>
              <a:off x="3137" y="1538"/>
              <a:ext cx="339" cy="74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ru-RU"/>
            </a:p>
          </p:txBody>
        </p:sp>
        <p:sp>
          <p:nvSpPr>
            <p:cNvPr id="33" name="_s1037"/>
            <p:cNvSpPr>
              <a:spLocks noChangeArrowheads="1"/>
            </p:cNvSpPr>
            <p:nvPr/>
          </p:nvSpPr>
          <p:spPr bwMode="auto">
            <a:xfrm>
              <a:off x="3513" y="1453"/>
              <a:ext cx="636" cy="636"/>
            </a:xfrm>
            <a:prstGeom prst="ellipse">
              <a:avLst/>
            </a:prstGeom>
            <a:gradFill rotWithShape="1">
              <a:gsLst>
                <a:gs pos="0">
                  <a:srgbClr val="CC9900"/>
                </a:gs>
                <a:gs pos="50000">
                  <a:srgbClr val="CC9900">
                    <a:gamma/>
                    <a:shade val="46275"/>
                    <a:invGamma/>
                  </a:srgbClr>
                </a:gs>
                <a:gs pos="100000">
                  <a:srgbClr val="CC9900"/>
                </a:gs>
              </a:gsLst>
              <a:lin ang="5400000" scaled="1"/>
            </a:gradFill>
            <a:ln w="9525">
              <a:solidFill>
                <a:schemeClr val="tx1"/>
              </a:solidFill>
              <a:round/>
              <a:headEnd/>
              <a:tailEnd/>
            </a:ln>
          </p:spPr>
          <p:txBody>
            <a:bodyPr vert="horz" wrap="none" lIns="0" tIns="0" rIns="0" bIns="0" numCol="1" anchor="ctr" anchorCtr="0" compatLnSpc="1">
              <a:prstTxWarp prst="textNoShape">
                <a:avLst/>
              </a:prstTxWarp>
            </a:bodyPr>
            <a:lstStyle/>
            <a:p>
              <a:pPr lvl="0" algn="ctr" fontAlgn="base">
                <a:spcBef>
                  <a:spcPct val="0"/>
                </a:spcBef>
                <a:spcAft>
                  <a:spcPct val="0"/>
                </a:spcAft>
              </a:pPr>
              <a:r>
                <a:rPr lang="ru-RU" b="1" dirty="0" smtClean="0">
                  <a:solidFill>
                    <a:srgbClr val="FFFF00"/>
                  </a:solidFill>
                  <a:cs typeface="Arial" charset="0"/>
                </a:rPr>
                <a:t>Взаимодействие </a:t>
              </a:r>
            </a:p>
            <a:p>
              <a:pPr lvl="0" algn="ctr" fontAlgn="base">
                <a:spcBef>
                  <a:spcPct val="0"/>
                </a:spcBef>
                <a:spcAft>
                  <a:spcPct val="0"/>
                </a:spcAft>
              </a:pPr>
              <a:r>
                <a:rPr lang="ru-RU" b="1" dirty="0" smtClean="0">
                  <a:solidFill>
                    <a:srgbClr val="FFFF00"/>
                  </a:solidFill>
                  <a:cs typeface="Arial" charset="0"/>
                </a:rPr>
                <a:t>с родителями</a:t>
              </a:r>
              <a:endParaRPr lang="ru-RU" b="1" dirty="0">
                <a:solidFill>
                  <a:srgbClr val="FFFF00"/>
                </a:solidFill>
                <a:cs typeface="Arial" charset="0"/>
              </a:endParaRPr>
            </a:p>
          </p:txBody>
        </p:sp>
        <p:sp>
          <p:nvSpPr>
            <p:cNvPr id="34" name="_s1038"/>
            <p:cNvSpPr>
              <a:spLocks noChangeShapeType="1"/>
            </p:cNvSpPr>
            <p:nvPr/>
          </p:nvSpPr>
          <p:spPr bwMode="auto">
            <a:xfrm>
              <a:off x="3176" y="1497"/>
              <a:ext cx="337" cy="2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ru-RU"/>
            </a:p>
          </p:txBody>
        </p:sp>
        <p:sp>
          <p:nvSpPr>
            <p:cNvPr id="35" name="_s1039"/>
            <p:cNvSpPr>
              <a:spLocks noChangeArrowheads="1"/>
            </p:cNvSpPr>
            <p:nvPr/>
          </p:nvSpPr>
          <p:spPr bwMode="auto">
            <a:xfrm>
              <a:off x="2262" y="2608"/>
              <a:ext cx="671" cy="636"/>
            </a:xfrm>
            <a:prstGeom prst="ellipse">
              <a:avLst/>
            </a:prstGeom>
            <a:gradFill rotWithShape="1">
              <a:gsLst>
                <a:gs pos="0">
                  <a:srgbClr val="CC9900"/>
                </a:gs>
                <a:gs pos="50000">
                  <a:srgbClr val="CC9900">
                    <a:gamma/>
                    <a:shade val="46275"/>
                    <a:invGamma/>
                  </a:srgbClr>
                </a:gs>
                <a:gs pos="100000">
                  <a:srgbClr val="CC9900"/>
                </a:gs>
              </a:gsLst>
              <a:lin ang="5400000" scaled="1"/>
            </a:gra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dirty="0" smtClean="0">
                <a:ln>
                  <a:noFill/>
                </a:ln>
                <a:solidFill>
                  <a:srgbClr val="FFFF00"/>
                </a:solidFill>
                <a:effectLst/>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rgbClr val="FFFF00"/>
                  </a:solidFill>
                  <a:effectLst/>
                  <a:cs typeface="Arial" charset="0"/>
                </a:rPr>
                <a:t> </a:t>
              </a:r>
              <a:r>
                <a:rPr lang="ru-RU" b="1" dirty="0" smtClean="0">
                  <a:solidFill>
                    <a:srgbClr val="FFFF00"/>
                  </a:solidFill>
                  <a:cs typeface="Arial" charset="0"/>
                </a:rPr>
                <a:t>Речевое</a:t>
              </a:r>
            </a:p>
            <a:p>
              <a:pPr marL="0" marR="0" lvl="0" indent="0" algn="ctr" defTabSz="914400" rtl="0" eaLnBrk="1" fontAlgn="base" latinLnBrk="0" hangingPunct="1">
                <a:lnSpc>
                  <a:spcPct val="100000"/>
                </a:lnSpc>
                <a:spcBef>
                  <a:spcPct val="0"/>
                </a:spcBef>
                <a:spcAft>
                  <a:spcPct val="0"/>
                </a:spcAft>
                <a:buClrTx/>
                <a:buSzTx/>
                <a:buFontTx/>
                <a:buNone/>
                <a:tabLst/>
              </a:pPr>
              <a:r>
                <a:rPr lang="ru-RU" b="1" dirty="0" smtClean="0">
                  <a:solidFill>
                    <a:srgbClr val="FFFF00"/>
                  </a:solidFill>
                  <a:cs typeface="Arial" charset="0"/>
                </a:rPr>
                <a:t> развитие</a:t>
              </a:r>
              <a:endParaRPr kumimoji="0" lang="ru-RU" sz="1800" b="1" i="0" u="none" strike="noStrike" cap="none" normalizeH="0" baseline="0" dirty="0" smtClean="0">
                <a:ln>
                  <a:noFill/>
                </a:ln>
                <a:solidFill>
                  <a:srgbClr val="FFFF00"/>
                </a:solidFill>
                <a:effectLst/>
                <a:cs typeface="Arial" charset="0"/>
              </a:endParaRPr>
            </a:p>
          </p:txBody>
        </p:sp>
        <p:sp>
          <p:nvSpPr>
            <p:cNvPr id="38" name="_s1042"/>
            <p:cNvSpPr>
              <a:spLocks noChangeShapeType="1"/>
            </p:cNvSpPr>
            <p:nvPr/>
          </p:nvSpPr>
          <p:spPr bwMode="auto">
            <a:xfrm flipH="1" flipV="1">
              <a:off x="2858" y="1497"/>
              <a:ext cx="344" cy="11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ru-RU"/>
            </a:p>
          </p:txBody>
        </p:sp>
        <p:sp>
          <p:nvSpPr>
            <p:cNvPr id="40" name="_s1044"/>
            <p:cNvSpPr>
              <a:spLocks noChangeArrowheads="1"/>
            </p:cNvSpPr>
            <p:nvPr/>
          </p:nvSpPr>
          <p:spPr bwMode="auto">
            <a:xfrm>
              <a:off x="1802" y="2148"/>
              <a:ext cx="636" cy="636"/>
            </a:xfrm>
            <a:prstGeom prst="ellipse">
              <a:avLst/>
            </a:prstGeom>
            <a:gradFill rotWithShape="1">
              <a:gsLst>
                <a:gs pos="0">
                  <a:srgbClr val="CC6600"/>
                </a:gs>
                <a:gs pos="50000">
                  <a:srgbClr val="CC6600">
                    <a:gamma/>
                    <a:shade val="46275"/>
                    <a:invGamma/>
                  </a:srgbClr>
                </a:gs>
                <a:gs pos="100000">
                  <a:srgbClr val="CC6600"/>
                </a:gs>
              </a:gsLst>
              <a:lin ang="5400000" scaled="1"/>
            </a:gra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FFFF00"/>
                  </a:solidFill>
                  <a:effectLst/>
                  <a:cs typeface="Arial" charset="0"/>
                </a:rPr>
                <a:t>Познавательное</a:t>
              </a:r>
            </a:p>
            <a:p>
              <a:pPr marL="0" marR="0" lvl="0" indent="0" algn="ctr" defTabSz="914400" rtl="0" eaLnBrk="1" fontAlgn="base" latinLnBrk="0" hangingPunct="1">
                <a:lnSpc>
                  <a:spcPct val="100000"/>
                </a:lnSpc>
                <a:spcBef>
                  <a:spcPct val="0"/>
                </a:spcBef>
                <a:spcAft>
                  <a:spcPct val="0"/>
                </a:spcAft>
                <a:buClrTx/>
                <a:buSzTx/>
                <a:buFontTx/>
                <a:buNone/>
                <a:tabLst/>
              </a:pPr>
              <a:r>
                <a:rPr lang="ru-RU" b="1" dirty="0" smtClean="0">
                  <a:solidFill>
                    <a:srgbClr val="FFFF00"/>
                  </a:solidFill>
                  <a:cs typeface="Arial" charset="0"/>
                </a:rPr>
                <a:t>развитие</a:t>
              </a:r>
              <a:endParaRPr kumimoji="0" lang="ru-RU" b="1" i="0" u="none" strike="noStrike" cap="none" normalizeH="0" baseline="0" dirty="0" smtClean="0">
                <a:ln>
                  <a:noFill/>
                </a:ln>
                <a:solidFill>
                  <a:srgbClr val="FFFF00"/>
                </a:solidFill>
                <a:effectLst/>
                <a:cs typeface="Arial" charset="0"/>
              </a:endParaRPr>
            </a:p>
          </p:txBody>
        </p:sp>
      </p:grpSp>
      <p:sp>
        <p:nvSpPr>
          <p:cNvPr id="41" name="_s1039"/>
          <p:cNvSpPr>
            <a:spLocks noGrp="1" noChangeArrowheads="1"/>
          </p:cNvSpPr>
          <p:nvPr>
            <p:ph idx="1"/>
          </p:nvPr>
        </p:nvSpPr>
        <p:spPr bwMode="auto">
          <a:xfrm>
            <a:off x="2369575" y="1268360"/>
            <a:ext cx="4403910" cy="1170314"/>
          </a:xfrm>
          <a:prstGeom prst="ellipse">
            <a:avLst/>
          </a:prstGeom>
          <a:gradFill rotWithShape="1">
            <a:gsLst>
              <a:gs pos="0">
                <a:srgbClr val="CC9900"/>
              </a:gs>
              <a:gs pos="50000">
                <a:srgbClr val="CC9900">
                  <a:gamma/>
                  <a:shade val="46275"/>
                  <a:invGamma/>
                </a:srgbClr>
              </a:gs>
              <a:gs pos="100000">
                <a:srgbClr val="CC9900"/>
              </a:gs>
            </a:gsLst>
            <a:lin ang="5400000" scaled="1"/>
          </a:gra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ru-RU" sz="1800" b="1" dirty="0" smtClean="0">
                <a:solidFill>
                  <a:srgbClr val="FFFF00"/>
                </a:solidFill>
                <a:cs typeface="Arial" charset="0"/>
              </a:rPr>
              <a:t>Проект</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rgbClr val="FFFF00"/>
                </a:solidFill>
                <a:effectLst/>
                <a:cs typeface="Arial" charset="0"/>
              </a:rPr>
              <a:t>«Коль семья вместе, так и душа на месте»</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dirty="0" smtClean="0">
              <a:ln>
                <a:noFill/>
              </a:ln>
              <a:solidFill>
                <a:srgbClr val="FFFF00"/>
              </a:solidFill>
              <a:effectLst/>
              <a:cs typeface="Arial" charset="0"/>
            </a:endParaRPr>
          </a:p>
        </p:txBody>
      </p:sp>
    </p:spTree>
    <p:extLst>
      <p:ext uri="{BB962C8B-B14F-4D97-AF65-F5344CB8AC3E}">
        <p14:creationId xmlns:p14="http://schemas.microsoft.com/office/powerpoint/2010/main" val="1894771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0" y="214310"/>
            <a:ext cx="4296696" cy="6171742"/>
          </a:xfrm>
        </p:spPr>
        <p:txBody>
          <a:bodyPr>
            <a:normAutofit fontScale="90000"/>
          </a:bodyPr>
          <a:lstStyle/>
          <a:p>
            <a:pPr algn="just"/>
            <a:r>
              <a:rPr lang="ru-RU" sz="2200" b="1" dirty="0" smtClean="0">
                <a:solidFill>
                  <a:srgbClr val="FF0000"/>
                </a:solidFill>
              </a:rPr>
              <a:t/>
            </a:r>
            <a:br>
              <a:rPr lang="ru-RU" sz="2200" b="1" dirty="0" smtClean="0">
                <a:solidFill>
                  <a:srgbClr val="FF0000"/>
                </a:solidFill>
              </a:rPr>
            </a:br>
            <a:r>
              <a:rPr lang="ru-RU" sz="2200" b="1" dirty="0">
                <a:solidFill>
                  <a:srgbClr val="FF0000"/>
                </a:solidFill>
              </a:rPr>
              <a:t/>
            </a:r>
            <a:br>
              <a:rPr lang="ru-RU" sz="2200" b="1" dirty="0">
                <a:solidFill>
                  <a:srgbClr val="FF0000"/>
                </a:solidFill>
              </a:rPr>
            </a:br>
            <a:r>
              <a:rPr lang="ru-RU" sz="2200" b="1" dirty="0" smtClean="0">
                <a:solidFill>
                  <a:srgbClr val="FF0000"/>
                </a:solidFill>
              </a:rPr>
              <a:t>Социально - коммуникативное развитие</a:t>
            </a:r>
            <a:r>
              <a:rPr lang="ru-RU" sz="1800" b="1" dirty="0" smtClean="0">
                <a:solidFill>
                  <a:srgbClr val="FF0000"/>
                </a:solidFill>
              </a:rPr>
              <a:t>	</a:t>
            </a:r>
            <a:br>
              <a:rPr lang="ru-RU" sz="1800" b="1" dirty="0" smtClean="0">
                <a:solidFill>
                  <a:srgbClr val="FF0000"/>
                </a:solidFill>
              </a:rPr>
            </a:br>
            <a:r>
              <a:rPr lang="ru-RU" sz="1800" b="1" dirty="0">
                <a:solidFill>
                  <a:srgbClr val="FF0000"/>
                </a:solidFill>
              </a:rPr>
              <a:t>	</a:t>
            </a:r>
            <a:r>
              <a:rPr lang="ru-RU" sz="1800" dirty="0" smtClean="0"/>
              <a:t/>
            </a:r>
            <a:br>
              <a:rPr lang="ru-RU" sz="1800" dirty="0" smtClean="0"/>
            </a:br>
            <a:r>
              <a:rPr lang="ru-RU" sz="1800" dirty="0"/>
              <a:t/>
            </a:r>
            <a:br>
              <a:rPr lang="ru-RU" sz="1800" dirty="0"/>
            </a:br>
            <a:r>
              <a:rPr lang="ru-RU" sz="1800" dirty="0" smtClean="0"/>
              <a:t>	</a:t>
            </a:r>
            <a:r>
              <a:rPr lang="ru-RU" sz="2000" b="1" dirty="0" smtClean="0"/>
              <a:t>Сюжетно-ролевая </a:t>
            </a:r>
            <a:r>
              <a:rPr lang="ru-RU" sz="2000" b="1" dirty="0"/>
              <a:t>игра «Военные учения», «Служба спасения», «Строительство», «Дом», «Семья», Магазин», «Больница», «Парикмахерская». </a:t>
            </a:r>
            <a:r>
              <a:rPr lang="ru-RU" sz="2000" b="1" dirty="0" smtClean="0"/>
              <a:t>	Дидактические </a:t>
            </a:r>
            <a:r>
              <a:rPr lang="ru-RU" sz="2000" b="1" dirty="0"/>
              <a:t>игры «Моя квартира», Кому что нужно для работы», «Разные профессии», «Назови ласково», «Какое слово отличается от других?», «Закончи предложение», «Один-много», «Какое слово самое короткое?». </a:t>
            </a:r>
            <a:r>
              <a:rPr lang="ru-RU" sz="2000" b="1" dirty="0" smtClean="0"/>
              <a:t/>
            </a:r>
            <a:br>
              <a:rPr lang="ru-RU" sz="2000" b="1" dirty="0" smtClean="0"/>
            </a:br>
            <a:r>
              <a:rPr lang="ru-RU" sz="2000" b="1" dirty="0"/>
              <a:t>	</a:t>
            </a:r>
            <a:r>
              <a:rPr lang="ru-RU" sz="2000" b="1" dirty="0" smtClean="0"/>
              <a:t> </a:t>
            </a:r>
            <a:r>
              <a:rPr lang="ru-RU" sz="2000" b="1" dirty="0"/>
              <a:t>Игры – драматизации по произведениям: «Гуси лебеди», «Красная шапочка», «Репка», «Самый маленький гном». </a:t>
            </a:r>
            <a:r>
              <a:rPr lang="ru-RU" sz="2000" b="1" dirty="0" smtClean="0"/>
              <a:t/>
            </a:r>
            <a:br>
              <a:rPr lang="ru-RU" sz="2000" b="1" dirty="0" smtClean="0"/>
            </a:br>
            <a:r>
              <a:rPr lang="ru-RU" sz="2000" b="1" dirty="0"/>
              <a:t>	</a:t>
            </a:r>
            <a:r>
              <a:rPr lang="ru-RU" sz="2000" b="1" dirty="0" smtClean="0"/>
              <a:t> </a:t>
            </a:r>
            <a:r>
              <a:rPr lang="ru-RU" sz="2000" b="1" dirty="0"/>
              <a:t>Строительные игры «Мебель для дома</a:t>
            </a:r>
            <a:r>
              <a:rPr lang="ru-RU" sz="2000" b="1" dirty="0" smtClean="0"/>
              <a:t>», «Самолёт», «Автобус»</a:t>
            </a:r>
            <a:br>
              <a:rPr lang="ru-RU" sz="2000" b="1" dirty="0" smtClean="0"/>
            </a:br>
            <a:r>
              <a:rPr lang="ru-RU" sz="2000" b="1" dirty="0"/>
              <a:t> </a:t>
            </a:r>
            <a:r>
              <a:rPr lang="ru-RU" sz="2000" b="1" dirty="0" smtClean="0"/>
              <a:t>           Инсценировка «Три </a:t>
            </a:r>
            <a:r>
              <a:rPr lang="ru-RU" sz="2000" b="1" dirty="0"/>
              <a:t>мамы». </a:t>
            </a:r>
          </a:p>
        </p:txBody>
      </p:sp>
      <p:pic>
        <p:nvPicPr>
          <p:cNvPr id="2" name="Рисунок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913103" y="401434"/>
            <a:ext cx="2230896" cy="1673172"/>
          </a:xfrm>
          <a:prstGeom prst="rect">
            <a:avLst/>
          </a:prstGeom>
          <a:ln>
            <a:noFill/>
          </a:ln>
          <a:effectLst>
            <a:softEdge rad="112500"/>
          </a:effectLst>
        </p:spPr>
      </p:pic>
      <p:pic>
        <p:nvPicPr>
          <p:cNvPr id="3" name="Рисунок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285702" y="2625213"/>
            <a:ext cx="1858297" cy="2477729"/>
          </a:xfrm>
          <a:prstGeom prst="rect">
            <a:avLst/>
          </a:prstGeom>
          <a:ln>
            <a:noFill/>
          </a:ln>
          <a:effectLst>
            <a:softEdge rad="112500"/>
          </a:effectLst>
        </p:spPr>
      </p:pic>
      <p:pic>
        <p:nvPicPr>
          <p:cNvPr id="9" name="Рисунок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405055" y="2704789"/>
            <a:ext cx="2338848" cy="1754137"/>
          </a:xfrm>
          <a:prstGeom prst="rect">
            <a:avLst/>
          </a:prstGeom>
          <a:ln>
            <a:noFill/>
          </a:ln>
          <a:effectLst>
            <a:softEdge rad="112500"/>
          </a:effectLst>
        </p:spPr>
      </p:pic>
      <p:pic>
        <p:nvPicPr>
          <p:cNvPr id="12" name="Рисунок 1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070168" y="4983956"/>
            <a:ext cx="2415252" cy="1811439"/>
          </a:xfrm>
          <a:prstGeom prst="rect">
            <a:avLst/>
          </a:prstGeom>
          <a:ln>
            <a:noFill/>
          </a:ln>
          <a:effectLst>
            <a:softEdge rad="112500"/>
          </a:effectLst>
        </p:spPr>
      </p:pic>
      <p:pic>
        <p:nvPicPr>
          <p:cNvPr id="7" name="Рисунок 6"/>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519147" y="406039"/>
            <a:ext cx="2224756" cy="1668567"/>
          </a:xfrm>
          <a:prstGeom prst="rect">
            <a:avLst/>
          </a:prstGeom>
          <a:ln>
            <a:noFill/>
          </a:ln>
          <a:effectLst>
            <a:softEdge rad="112500"/>
          </a:effectLst>
        </p:spPr>
      </p:pic>
    </p:spTree>
    <p:extLst>
      <p:ext uri="{BB962C8B-B14F-4D97-AF65-F5344CB8AC3E}">
        <p14:creationId xmlns:p14="http://schemas.microsoft.com/office/powerpoint/2010/main" val="57231042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cdd73a559a20da7bd6e4711bd777774856b206"/>
</p:tagLst>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292</TotalTime>
  <Words>675</Words>
  <Application>Microsoft Office PowerPoint</Application>
  <PresentationFormat>Экран (4:3)</PresentationFormat>
  <Paragraphs>96</Paragraphs>
  <Slides>16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Презентация PowerPoint</vt:lpstr>
      <vt:lpstr>Презентация PowerPoint</vt:lpstr>
      <vt:lpstr>  Цель: помочь детям понять значимость семьи; познакомить с семейными традициями; показать ценность семьи для каждого человека; воспитывать любовь и уважение к членам семьи. Задачи:</vt:lpstr>
      <vt:lpstr>ТИП ПРОЕКТА</vt:lpstr>
      <vt:lpstr>Презентация PowerPoint</vt:lpstr>
      <vt:lpstr>  Аннотация: </vt:lpstr>
      <vt:lpstr>Презентация PowerPoint</vt:lpstr>
      <vt:lpstr>Маршрутный лист проекта</vt:lpstr>
      <vt:lpstr>  Социально - коммуникативное развитие      Сюжетно-ролевая игра «Военные учения», «Служба спасения», «Строительство», «Дом», «Семья», Магазин», «Больница», «Парикмахерская».  Дидактические игры «Моя квартира», Кому что нужно для работы», «Разные профессии», «Назови ласково», «Какое слово отличается от других?», «Закончи предложение», «Один-много», «Какое слово самое короткое?».    Игры – драматизации по произведениям: «Гуси лебеди», «Красная шапочка», «Репка», «Самый маленький гном».    Строительные игры «Мебель для дома», «Самолёт», «Автобус»             Инсценировка «Три мамы». </vt:lpstr>
      <vt:lpstr>Познавательное  развитие</vt:lpstr>
      <vt:lpstr>речевое развитие    </vt:lpstr>
      <vt:lpstr>Художественно-эстетическое развитие</vt:lpstr>
      <vt:lpstr>Физическое   развитие</vt:lpstr>
      <vt:lpstr>Взаимодействие с родителями</vt:lpstr>
      <vt:lpstr>Результат</vt:lpstr>
      <vt:lpstr>Презентация PowerPoint</vt:lpstr>
    </vt:vector>
  </TitlesOfParts>
  <Company>DNS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УчебныеПрезентации.РФ</dc:creator>
  <cp:lastModifiedBy>Ольга</cp:lastModifiedBy>
  <cp:revision>39</cp:revision>
  <dcterms:created xsi:type="dcterms:W3CDTF">2014-12-18T18:27:43Z</dcterms:created>
  <dcterms:modified xsi:type="dcterms:W3CDTF">2015-12-29T17:05:33Z</dcterms:modified>
</cp:coreProperties>
</file>