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0" r:id="rId3"/>
    <p:sldId id="257" r:id="rId4"/>
    <p:sldId id="258" r:id="rId5"/>
    <p:sldId id="265" r:id="rId6"/>
    <p:sldId id="267" r:id="rId7"/>
    <p:sldId id="262" r:id="rId8"/>
    <p:sldId id="266" r:id="rId9"/>
    <p:sldId id="263" r:id="rId10"/>
    <p:sldId id="264" r:id="rId11"/>
    <p:sldId id="268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65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howGuides="1">
      <p:cViewPr varScale="1">
        <p:scale>
          <a:sx n="74" d="100"/>
          <a:sy n="74" d="100"/>
        </p:scale>
        <p:origin x="-1266" y="-96"/>
      </p:cViewPr>
      <p:guideLst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26E97-03C1-4BBA-BFE3-749EA6FE076A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E84A5-AA07-473C-9A92-75BB60DB4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900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Решение одной из важнейших задач физического воспитания школьников: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E84A5-AA07-473C-9A92-75BB60DB491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088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E84A5-AA07-473C-9A92-75BB60DB491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954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25D8-A290-4EF9-B81E-00E30035F0E7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A1A9-9E2B-475B-893F-972DBF79F2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25D8-A290-4EF9-B81E-00E30035F0E7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A1A9-9E2B-475B-893F-972DBF79F2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25D8-A290-4EF9-B81E-00E30035F0E7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A1A9-9E2B-475B-893F-972DBF79F2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25D8-A290-4EF9-B81E-00E30035F0E7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A1A9-9E2B-475B-893F-972DBF79F2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25D8-A290-4EF9-B81E-00E30035F0E7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A1A9-9E2B-475B-893F-972DBF79F2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25D8-A290-4EF9-B81E-00E30035F0E7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A1A9-9E2B-475B-893F-972DBF79F2D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25D8-A290-4EF9-B81E-00E30035F0E7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A1A9-9E2B-475B-893F-972DBF79F2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25D8-A290-4EF9-B81E-00E30035F0E7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A1A9-9E2B-475B-893F-972DBF79F2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25D8-A290-4EF9-B81E-00E30035F0E7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A1A9-9E2B-475B-893F-972DBF79F2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25D8-A290-4EF9-B81E-00E30035F0E7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5BA1A9-9E2B-475B-893F-972DBF79F2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25D8-A290-4EF9-B81E-00E30035F0E7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A1A9-9E2B-475B-893F-972DBF79F2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BEA25D8-A290-4EF9-B81E-00E30035F0E7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05BA1A9-9E2B-475B-893F-972DBF79F2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От «Весёлых стартов» к золотому значку ГТО</a:t>
            </a:r>
            <a:endParaRPr lang="ru-RU" b="1" dirty="0">
              <a:solidFill>
                <a:schemeClr val="accent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«весёлые старты» в начальной школе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58" y="116633"/>
            <a:ext cx="2386002" cy="208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3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239335"/>
            <a:ext cx="3168352" cy="31308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908483"/>
            <a:ext cx="72480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Подготовила 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учитель физической культуры ГБОУ СОШ №1021г. Москвы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Ростовцева Марина Васильевна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1106679" y="2002984"/>
            <a:ext cx="5650992" cy="1207509"/>
          </a:xfrm>
        </p:spPr>
        <p:txBody>
          <a:bodyPr/>
          <a:lstStyle/>
          <a:p>
            <a:r>
              <a:rPr lang="ru-RU" sz="4400" dirty="0" smtClean="0">
                <a:solidFill>
                  <a:srgbClr val="0070C0"/>
                </a:solidFill>
              </a:rPr>
              <a:t>Музыкальное сопровождение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User\AppData\Local\Microsoft\Windows\Temporary Internet Files\Content.IE5\OUCSJ1WJ\605px-Скрипичный_ключ.svg[1]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208053">
            <a:off x="199458" y="4029782"/>
            <a:ext cx="1618663" cy="177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5262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</a:rPr>
              <a:t>торжественный марш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</a:rPr>
              <a:t>соответствовать тематике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</a:rPr>
              <a:t>ритмичные песни(мелодии) – </a:t>
            </a:r>
            <a:r>
              <a:rPr lang="ru-RU" sz="2000" dirty="0">
                <a:solidFill>
                  <a:srgbClr val="0070C0"/>
                </a:solidFill>
              </a:rPr>
              <a:t>под них должно быть приятно бегать, </a:t>
            </a:r>
            <a:r>
              <a:rPr lang="ru-RU" sz="2000" dirty="0" smtClean="0">
                <a:solidFill>
                  <a:srgbClr val="0070C0"/>
                </a:solidFill>
              </a:rPr>
              <a:t>прыгать   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\Desktop\конгресс\IMG_391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49542">
            <a:off x="5685909" y="-190250"/>
            <a:ext cx="2352261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8693">
            <a:off x="6390797" y="3119338"/>
            <a:ext cx="2395669" cy="359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26" t="10737" b="9062"/>
          <a:stretch/>
        </p:blipFill>
        <p:spPr>
          <a:xfrm>
            <a:off x="2568192" y="4423021"/>
            <a:ext cx="3779236" cy="2434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871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-691374" y="2400596"/>
            <a:ext cx="6491928" cy="1089427"/>
          </a:xfrm>
        </p:spPr>
        <p:txBody>
          <a:bodyPr/>
          <a:lstStyle/>
          <a:p>
            <a:r>
              <a:rPr lang="ru-RU" dirty="0" smtClean="0"/>
              <a:t>Подведение итогов.    Сюрприз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19730"/>
            <a:ext cx="3806825" cy="2537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3600"/>
            <a:ext cx="2747328" cy="2747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2420888"/>
            <a:ext cx="3851920" cy="2567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9488" y="4293096"/>
            <a:ext cx="367240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822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70" y="548680"/>
            <a:ext cx="9057672" cy="53285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Pour">
              <a:avLst>
                <a:gd name="adj1" fmla="val 16471433"/>
                <a:gd name="adj2" fmla="val 2852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6375" y="6093296"/>
            <a:ext cx="7405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Учитель физической культуры ГБОУ СОШ №1021 г. Москвы 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Ростовцева Марина Васильевна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4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012" y="-26262"/>
            <a:ext cx="23325541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 Комплекса: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 увеличение числа граждан, систематически занимающихся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физической культурой и спортом;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 повышение уровня физической подготовленности,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продолжительности жизни граждан;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 формирование у населения осознанных потребностей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 систематических занятиях физической культурой и спортом,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физическом самосовершенствовании, ведении здорового образа жизни;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 повышение общего уровня знаний населения о средствах,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методах и формах организации самостоятельных занятий,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в том числе с использованием современных информационных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технологий;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модернизация системы физического воспитания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и системы развития массового, детско-юношеского, школьного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и студенческого спорта в образовательных организациях,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 том числе путем увеличения количества спортивных клубов.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524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6224" y="908720"/>
            <a:ext cx="6453224" cy="371246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Сформировать </a:t>
            </a:r>
            <a:r>
              <a:rPr lang="ru-RU" dirty="0">
                <a:solidFill>
                  <a:srgbClr val="0070C0"/>
                </a:solidFill>
              </a:rPr>
              <a:t>потребность в занятиях физической культурой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5736" y="188640"/>
            <a:ext cx="7520940" cy="548640"/>
          </a:xfrm>
        </p:spPr>
        <p:txBody>
          <a:bodyPr/>
          <a:lstStyle/>
          <a:p>
            <a:r>
              <a:rPr lang="ru-RU" sz="4800" dirty="0" smtClean="0">
                <a:solidFill>
                  <a:srgbClr val="0070C0"/>
                </a:solidFill>
              </a:rPr>
              <a:t> 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286224" y="188640"/>
            <a:ext cx="3791458" cy="371246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Привить интерес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6224" y="3261878"/>
            <a:ext cx="885698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600" b="1" dirty="0" smtClean="0">
                <a:solidFill>
                  <a:srgbClr val="0070C0"/>
                </a:solidFill>
              </a:rPr>
              <a:t>  Проявить </a:t>
            </a:r>
            <a:r>
              <a:rPr lang="ru-RU" sz="2600" b="1" dirty="0">
                <a:solidFill>
                  <a:srgbClr val="0070C0"/>
                </a:solidFill>
              </a:rPr>
              <a:t>собственную </a:t>
            </a:r>
            <a:r>
              <a:rPr lang="ru-RU" sz="2600" b="1" dirty="0" smtClean="0">
                <a:solidFill>
                  <a:srgbClr val="0070C0"/>
                </a:solidFill>
              </a:rPr>
              <a:t>активность, </a:t>
            </a:r>
          </a:p>
          <a:p>
            <a:r>
              <a:rPr lang="ru-RU" sz="2600" b="1" dirty="0">
                <a:solidFill>
                  <a:srgbClr val="0070C0"/>
                </a:solidFill>
              </a:rPr>
              <a:t> </a:t>
            </a:r>
            <a:r>
              <a:rPr lang="ru-RU" sz="2600" b="1" dirty="0" smtClean="0">
                <a:solidFill>
                  <a:srgbClr val="0070C0"/>
                </a:solidFill>
              </a:rPr>
              <a:t>    ликвидировать  дефицит  движений</a:t>
            </a:r>
            <a:r>
              <a:rPr lang="ru-RU" sz="2600" b="1" dirty="0">
                <a:solidFill>
                  <a:srgbClr val="0070C0"/>
                </a:solidFill>
              </a:rPr>
              <a:t>, </a:t>
            </a:r>
            <a:endParaRPr lang="ru-RU" sz="2600" b="1" dirty="0" smtClean="0">
              <a:solidFill>
                <a:srgbClr val="0070C0"/>
              </a:solidFill>
            </a:endParaRPr>
          </a:p>
          <a:p>
            <a:r>
              <a:rPr lang="ru-RU" sz="2600" b="1" dirty="0">
                <a:solidFill>
                  <a:srgbClr val="0070C0"/>
                </a:solidFill>
              </a:rPr>
              <a:t> </a:t>
            </a:r>
            <a:r>
              <a:rPr lang="ru-RU" sz="2600" b="1" dirty="0" smtClean="0">
                <a:solidFill>
                  <a:srgbClr val="0070C0"/>
                </a:solidFill>
              </a:rPr>
              <a:t>    реализоваться </a:t>
            </a:r>
            <a:r>
              <a:rPr lang="ru-RU" sz="2600" b="1" dirty="0">
                <a:solidFill>
                  <a:srgbClr val="0070C0"/>
                </a:solidFill>
              </a:rPr>
              <a:t>и утвердить себя, </a:t>
            </a:r>
            <a:endParaRPr lang="ru-RU" sz="2600" b="1" dirty="0" smtClean="0">
              <a:solidFill>
                <a:srgbClr val="0070C0"/>
              </a:solidFill>
            </a:endParaRPr>
          </a:p>
          <a:p>
            <a:r>
              <a:rPr lang="ru-RU" sz="2600" b="1" dirty="0">
                <a:solidFill>
                  <a:srgbClr val="0070C0"/>
                </a:solidFill>
              </a:rPr>
              <a:t> </a:t>
            </a:r>
            <a:r>
              <a:rPr lang="ru-RU" sz="2600" b="1" dirty="0" smtClean="0">
                <a:solidFill>
                  <a:srgbClr val="0070C0"/>
                </a:solidFill>
              </a:rPr>
              <a:t>    получить   радостные эмоции </a:t>
            </a:r>
            <a:r>
              <a:rPr lang="ru-RU" sz="2600" b="1" dirty="0">
                <a:solidFill>
                  <a:srgbClr val="0070C0"/>
                </a:solidFill>
              </a:rPr>
              <a:t>и </a:t>
            </a:r>
            <a:r>
              <a:rPr lang="ru-RU" sz="2600" b="1" dirty="0" smtClean="0">
                <a:solidFill>
                  <a:srgbClr val="0070C0"/>
                </a:solidFill>
              </a:rPr>
              <a:t>переживания</a:t>
            </a:r>
            <a:r>
              <a:rPr lang="ru-RU" sz="2600" b="1" dirty="0" smtClean="0"/>
              <a:t>.</a:t>
            </a:r>
            <a:endParaRPr lang="ru-RU" sz="2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47" b="100000" l="6633" r="96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5032553"/>
            <a:ext cx="2123728" cy="185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87526" y="2132856"/>
            <a:ext cx="84974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600" b="1" dirty="0" smtClean="0">
                <a:solidFill>
                  <a:srgbClr val="0070C0"/>
                </a:solidFill>
              </a:rPr>
              <a:t>  Развить мотивации школьников к занятиям</a:t>
            </a:r>
          </a:p>
          <a:p>
            <a:r>
              <a:rPr lang="ru-RU" sz="2600" b="1" dirty="0" smtClean="0">
                <a:solidFill>
                  <a:srgbClr val="0070C0"/>
                </a:solidFill>
              </a:rPr>
              <a:t>     физической культурой и спортом.</a:t>
            </a:r>
            <a:endParaRPr lang="ru-RU" sz="2600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5774284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</a:rPr>
              <a:t>Способствуют</a:t>
            </a:r>
            <a:endParaRPr lang="ru-RU" sz="4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96" y="4487332"/>
            <a:ext cx="3055412" cy="2370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520940" cy="548640"/>
          </a:xfrm>
        </p:spPr>
        <p:txBody>
          <a:bodyPr/>
          <a:lstStyle/>
          <a:p>
            <a:r>
              <a:rPr lang="ru-RU" sz="3600" dirty="0" smtClean="0">
                <a:solidFill>
                  <a:srgbClr val="0070C0"/>
                </a:solidFill>
              </a:rPr>
              <a:t>Из личного опыта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72" y="835726"/>
            <a:ext cx="3096344" cy="2316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4136" y="1496699"/>
            <a:ext cx="2483808" cy="331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3152571"/>
            <a:ext cx="28761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«Веселые старты»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 окружные соревнования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2002 год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4008" y="2711232"/>
            <a:ext cx="435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Первенство Мира по лыжным гонкам 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среди юниоров.(2012, 2013,2015 годов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768" y="3282094"/>
            <a:ext cx="3849960" cy="2565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49311" y="4233973"/>
            <a:ext cx="27934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F86514"/>
                </a:solidFill>
              </a:rPr>
              <a:t>Первенство г. Москвы </a:t>
            </a:r>
          </a:p>
          <a:p>
            <a:r>
              <a:rPr lang="ru-RU" i="1" dirty="0" smtClean="0">
                <a:solidFill>
                  <a:srgbClr val="F86514"/>
                </a:solidFill>
              </a:rPr>
              <a:t>среди семейных команд</a:t>
            </a:r>
          </a:p>
          <a:p>
            <a:r>
              <a:rPr lang="ru-RU" i="1" dirty="0" smtClean="0">
                <a:solidFill>
                  <a:srgbClr val="F86514"/>
                </a:solidFill>
              </a:rPr>
              <a:t>             2002 год</a:t>
            </a:r>
            <a:endParaRPr lang="ru-RU" i="1" dirty="0">
              <a:solidFill>
                <a:srgbClr val="F8651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2421" y="5675709"/>
            <a:ext cx="42596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F86514"/>
                </a:solidFill>
              </a:rPr>
              <a:t>Четырёхкратный победитель </a:t>
            </a:r>
          </a:p>
          <a:p>
            <a:r>
              <a:rPr lang="ru-RU" i="1" dirty="0" smtClean="0">
                <a:solidFill>
                  <a:srgbClr val="F86514"/>
                </a:solidFill>
              </a:rPr>
              <a:t>Первенства мира по лыжным гонкам</a:t>
            </a:r>
          </a:p>
          <a:p>
            <a:r>
              <a:rPr lang="ru-RU" i="1" dirty="0" smtClean="0">
                <a:solidFill>
                  <a:srgbClr val="F86514"/>
                </a:solidFill>
              </a:rPr>
              <a:t>среди юниоров, бронзовый призёр</a:t>
            </a:r>
          </a:p>
          <a:p>
            <a:r>
              <a:rPr lang="ru-RU" i="1" dirty="0" smtClean="0">
                <a:solidFill>
                  <a:srgbClr val="F86514"/>
                </a:solidFill>
              </a:rPr>
              <a:t> Первенства мира среди молодёжи</a:t>
            </a:r>
            <a:endParaRPr lang="ru-RU" i="1" dirty="0">
              <a:solidFill>
                <a:srgbClr val="F86514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421" y="31034"/>
            <a:ext cx="4035552" cy="26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-276537" y="2961489"/>
            <a:ext cx="5675286" cy="1179561"/>
          </a:xfrm>
        </p:spPr>
        <p:txBody>
          <a:bodyPr/>
          <a:lstStyle/>
          <a:p>
            <a:r>
              <a:rPr lang="ru-RU" sz="4400" dirty="0" smtClean="0">
                <a:solidFill>
                  <a:srgbClr val="F86514"/>
                </a:solidFill>
              </a:rPr>
              <a:t>Эстафеты</a:t>
            </a:r>
            <a:r>
              <a:rPr lang="ru-RU" sz="4400" dirty="0" smtClean="0">
                <a:solidFill>
                  <a:srgbClr val="00B0F0"/>
                </a:solidFill>
              </a:rPr>
              <a:t/>
            </a:r>
            <a:br>
              <a:rPr lang="ru-RU" sz="4400" dirty="0" smtClean="0">
                <a:solidFill>
                  <a:srgbClr val="00B0F0"/>
                </a:solidFill>
              </a:rPr>
            </a:br>
            <a:r>
              <a:rPr lang="ru-RU" sz="44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0193"/>
            <a:ext cx="54726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/>
              <a:t>  </a:t>
            </a:r>
            <a:r>
              <a:rPr lang="ru-RU" sz="2000" b="1" dirty="0" smtClean="0">
                <a:solidFill>
                  <a:srgbClr val="00B0F0"/>
                </a:solidFill>
              </a:rPr>
              <a:t>разнообразны </a:t>
            </a:r>
            <a:r>
              <a:rPr lang="ru-RU" sz="2000" b="1" dirty="0">
                <a:solidFill>
                  <a:srgbClr val="00B0F0"/>
                </a:solidFill>
              </a:rPr>
              <a:t>по характеру, 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      воздействию </a:t>
            </a:r>
            <a:r>
              <a:rPr lang="ru-RU" sz="2000" b="1" dirty="0">
                <a:solidFill>
                  <a:srgbClr val="00B0F0"/>
                </a:solidFill>
              </a:rPr>
              <a:t>на те или </a:t>
            </a:r>
            <a:r>
              <a:rPr lang="ru-RU" sz="2000" b="1" dirty="0" smtClean="0">
                <a:solidFill>
                  <a:srgbClr val="00B0F0"/>
                </a:solidFill>
              </a:rPr>
              <a:t>иные</a:t>
            </a:r>
          </a:p>
          <a:p>
            <a:r>
              <a:rPr lang="ru-RU" sz="2000" b="1" dirty="0">
                <a:solidFill>
                  <a:srgbClr val="00B0F0"/>
                </a:solidFill>
              </a:rPr>
              <a:t> </a:t>
            </a:r>
            <a:r>
              <a:rPr lang="ru-RU" sz="2000" b="1" dirty="0" smtClean="0">
                <a:solidFill>
                  <a:srgbClr val="00B0F0"/>
                </a:solidFill>
              </a:rPr>
              <a:t>     мышечные </a:t>
            </a:r>
            <a:r>
              <a:rPr lang="ru-RU" sz="2000" b="1" dirty="0">
                <a:solidFill>
                  <a:srgbClr val="00B0F0"/>
                </a:solidFill>
              </a:rPr>
              <a:t>группы или </a:t>
            </a:r>
            <a:r>
              <a:rPr lang="ru-RU" sz="2000" b="1" dirty="0" smtClean="0">
                <a:solidFill>
                  <a:srgbClr val="00B0F0"/>
                </a:solidFill>
              </a:rPr>
              <a:t>системы</a:t>
            </a:r>
          </a:p>
          <a:p>
            <a:r>
              <a:rPr lang="ru-RU" sz="2000" b="1" dirty="0">
                <a:solidFill>
                  <a:srgbClr val="00B0F0"/>
                </a:solidFill>
              </a:rPr>
              <a:t> </a:t>
            </a:r>
            <a:r>
              <a:rPr lang="ru-RU" sz="2000" b="1" dirty="0" smtClean="0">
                <a:solidFill>
                  <a:srgbClr val="00B0F0"/>
                </a:solidFill>
              </a:rPr>
              <a:t>     организма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B0F0"/>
                </a:solidFill>
              </a:rPr>
              <a:t>  учитывать возраст </a:t>
            </a:r>
            <a:r>
              <a:rPr lang="ru-RU" sz="2000" b="1" dirty="0">
                <a:solidFill>
                  <a:srgbClr val="00B0F0"/>
                </a:solidFill>
              </a:rPr>
              <a:t>занимающихся, </a:t>
            </a:r>
          </a:p>
          <a:p>
            <a:r>
              <a:rPr lang="ru-RU" sz="2000" b="1" dirty="0">
                <a:solidFill>
                  <a:srgbClr val="00B0F0"/>
                </a:solidFill>
              </a:rPr>
              <a:t> </a:t>
            </a:r>
            <a:r>
              <a:rPr lang="ru-RU" sz="2000" b="1" dirty="0" smtClean="0">
                <a:solidFill>
                  <a:srgbClr val="00B0F0"/>
                </a:solidFill>
              </a:rPr>
              <a:t>     их </a:t>
            </a:r>
            <a:r>
              <a:rPr lang="ru-RU" sz="2000" b="1" dirty="0">
                <a:solidFill>
                  <a:srgbClr val="00B0F0"/>
                </a:solidFill>
              </a:rPr>
              <a:t>интересы, уровень </a:t>
            </a:r>
            <a:r>
              <a:rPr lang="ru-RU" sz="2000" b="1" dirty="0" smtClean="0">
                <a:solidFill>
                  <a:srgbClr val="00B0F0"/>
                </a:solidFill>
              </a:rPr>
              <a:t>физического</a:t>
            </a:r>
          </a:p>
          <a:p>
            <a:r>
              <a:rPr lang="ru-RU" sz="2000" b="1" dirty="0">
                <a:solidFill>
                  <a:srgbClr val="00B0F0"/>
                </a:solidFill>
              </a:rPr>
              <a:t> </a:t>
            </a:r>
            <a:r>
              <a:rPr lang="ru-RU" sz="2000" b="1" dirty="0" smtClean="0">
                <a:solidFill>
                  <a:srgbClr val="00B0F0"/>
                </a:solidFill>
              </a:rPr>
              <a:t>     </a:t>
            </a:r>
            <a:r>
              <a:rPr lang="ru-RU" sz="2000" b="1" dirty="0">
                <a:solidFill>
                  <a:srgbClr val="00B0F0"/>
                </a:solidFill>
              </a:rPr>
              <a:t>развития и </a:t>
            </a:r>
            <a:r>
              <a:rPr lang="ru-RU" sz="2000" b="1" dirty="0" smtClean="0">
                <a:solidFill>
                  <a:srgbClr val="00B0F0"/>
                </a:solidFill>
              </a:rPr>
              <a:t>подготовленности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B0F0"/>
                </a:solidFill>
              </a:rPr>
              <a:t>  учитывать ранее приобретённые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      детьми навыки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0812" y="61992"/>
            <a:ext cx="3420888" cy="2280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567"/>
          <a:stretch/>
        </p:blipFill>
        <p:spPr>
          <a:xfrm>
            <a:off x="1389632" y="4363806"/>
            <a:ext cx="2097098" cy="2498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4" b="8384"/>
          <a:stretch/>
        </p:blipFill>
        <p:spPr>
          <a:xfrm>
            <a:off x="3275856" y="2636912"/>
            <a:ext cx="1918897" cy="255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900" y="2257994"/>
            <a:ext cx="3592712" cy="2395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724" y="4496919"/>
            <a:ext cx="3563888" cy="237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605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9140000">
            <a:off x="826887" y="2071057"/>
            <a:ext cx="6096545" cy="7406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2448272" cy="189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\Desktop\конгресс\IMG_4906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41"/>
          <a:stretch/>
        </p:blipFill>
        <p:spPr bwMode="auto">
          <a:xfrm>
            <a:off x="5724202" y="332656"/>
            <a:ext cx="3400022" cy="2456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579" y="2258388"/>
            <a:ext cx="33214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sz="2000" dirty="0" smtClean="0"/>
              <a:t>        </a:t>
            </a:r>
            <a:r>
              <a:rPr lang="ru-RU" sz="2000" b="1" i="1" dirty="0" smtClean="0">
                <a:solidFill>
                  <a:srgbClr val="FFC000"/>
                </a:solidFill>
              </a:rPr>
              <a:t>вызывающие </a:t>
            </a:r>
          </a:p>
          <a:p>
            <a:r>
              <a:rPr lang="ru-RU" sz="2000" b="1" i="1" dirty="0" smtClean="0">
                <a:solidFill>
                  <a:srgbClr val="FFC000"/>
                </a:solidFill>
              </a:rPr>
              <a:t>радость</a:t>
            </a:r>
            <a:r>
              <a:rPr lang="ru-RU" sz="2000" b="1" i="1" dirty="0">
                <a:solidFill>
                  <a:srgbClr val="FFC000"/>
                </a:solidFill>
              </a:rPr>
              <a:t>, смех, </a:t>
            </a:r>
            <a:r>
              <a:rPr lang="ru-RU" sz="2000" b="1" i="1" dirty="0" smtClean="0">
                <a:solidFill>
                  <a:srgbClr val="FFC000"/>
                </a:solidFill>
              </a:rPr>
              <a:t>веселье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9140000">
            <a:off x="858496" y="2178609"/>
            <a:ext cx="5486400" cy="867444"/>
          </a:xfrm>
        </p:spPr>
        <p:txBody>
          <a:bodyPr/>
          <a:lstStyle/>
          <a:p>
            <a:r>
              <a:rPr lang="ru-RU" sz="4400" dirty="0" err="1" smtClean="0">
                <a:solidFill>
                  <a:srgbClr val="F86514"/>
                </a:solidFill>
              </a:rPr>
              <a:t>ВЕСелые</a:t>
            </a:r>
            <a:r>
              <a:rPr lang="ru-RU" sz="4400" dirty="0" smtClean="0">
                <a:solidFill>
                  <a:srgbClr val="F86514"/>
                </a:solidFill>
              </a:rPr>
              <a:t> - веселые</a:t>
            </a:r>
            <a:endParaRPr lang="ru-RU" sz="4400" dirty="0">
              <a:solidFill>
                <a:srgbClr val="F86514"/>
              </a:solidFill>
            </a:endParaRPr>
          </a:p>
        </p:txBody>
      </p:sp>
      <p:pic>
        <p:nvPicPr>
          <p:cNvPr id="1027" name="Picture 3" descr="C:\Users\User\Desktop\конгресс\IMG_4895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369"/>
          <a:stretch/>
        </p:blipFill>
        <p:spPr bwMode="auto">
          <a:xfrm>
            <a:off x="4211960" y="2531581"/>
            <a:ext cx="3212253" cy="2500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конгресс\IMG_3653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871" b="17871"/>
          <a:stretch>
            <a:fillRect/>
          </a:stretch>
        </p:blipFill>
        <p:spPr bwMode="auto">
          <a:xfrm>
            <a:off x="6517634" y="4221088"/>
            <a:ext cx="2626515" cy="2531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53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-501390" y="2916871"/>
            <a:ext cx="5212080" cy="1089427"/>
          </a:xfrm>
        </p:spPr>
        <p:txBody>
          <a:bodyPr/>
          <a:lstStyle/>
          <a:p>
            <a:r>
              <a:rPr lang="ru-RU" sz="4400" dirty="0" smtClean="0"/>
              <a:t>тематика</a:t>
            </a:r>
            <a:endParaRPr lang="ru-RU" sz="4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0"/>
            <a:ext cx="3252596" cy="2168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9140000">
            <a:off x="-506234" y="4643546"/>
            <a:ext cx="5794760" cy="6233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0"/>
            <a:ext cx="4249305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86514"/>
                </a:solidFill>
              </a:rPr>
              <a:t>Открывай нам, школа, двери!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86514"/>
                </a:solidFill>
              </a:rPr>
              <a:t>В гости к сказке!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86514"/>
                </a:solidFill>
              </a:rPr>
              <a:t>Здравствуй, лето!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86514"/>
                </a:solidFill>
              </a:rPr>
              <a:t>Вперед, мальчишки!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86514"/>
                </a:solidFill>
              </a:rPr>
              <a:t>Разноцветные мячи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86514"/>
                </a:solidFill>
              </a:rPr>
              <a:t>Оранжевый мяч.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86514"/>
                </a:solidFill>
              </a:rPr>
              <a:t>Победный марш.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86514"/>
                </a:solidFill>
              </a:rPr>
              <a:t>Весенняя капель.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86514"/>
                </a:solidFill>
              </a:rPr>
              <a:t>Малые олимпийские игры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86514"/>
                </a:solidFill>
              </a:rPr>
              <a:t>Новогодние весёлые старты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86514"/>
                </a:solidFill>
              </a:rPr>
              <a:t>Весёлая гимнастика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F:\1 -4 А\Юный гимнаст 2009\IMG_396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039" y="2996952"/>
            <a:ext cx="3312368" cy="2208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1 -4 А\весенняя капель 2011\IMG_495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556792"/>
            <a:ext cx="3096344" cy="2064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1 -4 А\Весёлые новогодние старты 2011\IMG_0367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455"/>
          <a:stretch/>
        </p:blipFill>
        <p:spPr bwMode="auto">
          <a:xfrm>
            <a:off x="1220821" y="4719489"/>
            <a:ext cx="2415075" cy="2076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откр. уроки Здравствуй ,лето 21.05.14\IMG_243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2223" y="4758899"/>
            <a:ext cx="3096344" cy="2064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87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5650992" cy="120750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B0F0"/>
                </a:solidFill>
                <a:latin typeface="+mn-lt"/>
              </a:rPr>
              <a:t>должно отражать:</a:t>
            </a:r>
            <a:br>
              <a:rPr lang="ru-RU" sz="2000" b="1" dirty="0" smtClean="0">
                <a:solidFill>
                  <a:srgbClr val="00B0F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00B0F0"/>
                </a:solidFill>
                <a:latin typeface="+mn-lt"/>
              </a:rPr>
              <a:t>идею стартов  </a:t>
            </a:r>
            <a:br>
              <a:rPr lang="ru-RU" sz="2000" b="1" dirty="0" smtClean="0">
                <a:solidFill>
                  <a:srgbClr val="00B0F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00B0F0"/>
                </a:solidFill>
                <a:latin typeface="+mn-lt"/>
              </a:rPr>
              <a:t>погоду </a:t>
            </a:r>
            <a:r>
              <a:rPr lang="ru-RU" sz="2000" b="1" dirty="0">
                <a:solidFill>
                  <a:srgbClr val="00B0F0"/>
                </a:solidFill>
                <a:latin typeface="+mn-lt"/>
              </a:rPr>
              <a:t>за окном </a:t>
            </a:r>
            <a:r>
              <a:rPr lang="ru-RU" sz="2000" b="1" dirty="0" smtClean="0">
                <a:solidFill>
                  <a:srgbClr val="00B0F0"/>
                </a:solidFill>
                <a:latin typeface="+mn-lt"/>
              </a:rPr>
              <a:t> </a:t>
            </a:r>
            <a:br>
              <a:rPr lang="ru-RU" sz="2000" b="1" dirty="0" smtClean="0">
                <a:solidFill>
                  <a:srgbClr val="00B0F0"/>
                </a:solidFill>
                <a:latin typeface="+mn-lt"/>
              </a:rPr>
            </a:br>
            <a:r>
              <a:rPr lang="ru-RU" sz="2000" b="1" i="1" dirty="0" smtClean="0">
                <a:solidFill>
                  <a:srgbClr val="00B0F0"/>
                </a:solidFill>
                <a:latin typeface="+mn-lt"/>
              </a:rPr>
              <a:t>хорошее </a:t>
            </a:r>
            <a:r>
              <a:rPr lang="ru-RU" sz="2000" b="1" i="1" dirty="0">
                <a:solidFill>
                  <a:srgbClr val="00B0F0"/>
                </a:solidFill>
                <a:latin typeface="+mn-lt"/>
              </a:rPr>
              <a:t>настроение</a:t>
            </a:r>
            <a:r>
              <a:rPr lang="ru-RU" sz="2000" b="1" dirty="0">
                <a:solidFill>
                  <a:srgbClr val="00B0F0"/>
                </a:solidFill>
                <a:latin typeface="+mn-lt"/>
              </a:rPr>
              <a:t>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9140000">
            <a:off x="-518479" y="3140229"/>
            <a:ext cx="7480524" cy="1225613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86514"/>
                </a:solidFill>
                <a:latin typeface="+mj-lt"/>
              </a:rPr>
              <a:t>оформление </a:t>
            </a:r>
            <a:r>
              <a:rPr lang="ru-RU" sz="4400" dirty="0">
                <a:solidFill>
                  <a:srgbClr val="F86514"/>
                </a:solidFill>
                <a:latin typeface="+mj-lt"/>
              </a:rPr>
              <a:t>зала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28" t="6853" r="10350" b="13949"/>
          <a:stretch/>
        </p:blipFill>
        <p:spPr>
          <a:xfrm>
            <a:off x="4788024" y="4401546"/>
            <a:ext cx="3346788" cy="2447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конгресс\IMG_361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62881"/>
            <a:ext cx="3773882" cy="2515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конгресс\IMG_491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8544" y="2356318"/>
            <a:ext cx="3735456" cy="2490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87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9140000">
            <a:off x="-327772" y="3113032"/>
            <a:ext cx="5486400" cy="867444"/>
          </a:xfrm>
        </p:spPr>
        <p:txBody>
          <a:bodyPr/>
          <a:lstStyle/>
          <a:p>
            <a:r>
              <a:rPr lang="ru-RU" sz="4400" dirty="0" smtClean="0">
                <a:solidFill>
                  <a:srgbClr val="0070C0"/>
                </a:solidFill>
              </a:rPr>
              <a:t>Инвентарь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9140000">
            <a:off x="1114920" y="2169655"/>
            <a:ext cx="6096545" cy="7406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844" y="40466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F86514"/>
                </a:solidFill>
              </a:rPr>
              <a:t> яркий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000" b="1" dirty="0" smtClean="0">
              <a:solidFill>
                <a:srgbClr val="F8651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F86514"/>
                </a:solidFill>
              </a:rPr>
              <a:t> привлекающий внимание детей</a:t>
            </a:r>
          </a:p>
          <a:p>
            <a:r>
              <a:rPr lang="ru-RU" sz="2000" b="1" dirty="0" smtClean="0">
                <a:solidFill>
                  <a:srgbClr val="F86514"/>
                </a:solidFill>
              </a:rPr>
              <a:t>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F86514"/>
                </a:solidFill>
              </a:rPr>
              <a:t> безопасный в использовании</a:t>
            </a:r>
            <a:endParaRPr lang="ru-RU" sz="2000" b="1" dirty="0"/>
          </a:p>
        </p:txBody>
      </p:sp>
      <p:pic>
        <p:nvPicPr>
          <p:cNvPr id="1026" name="Picture 2" descr="C:\Users\User\Desktop\9 класс\IMG_419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7572" y="-17957376"/>
            <a:ext cx="11425270" cy="1713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9 класс\IMG_419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1564" y="2733119"/>
            <a:ext cx="2732924" cy="4099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конгресс\IMG_163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4286" y="106318"/>
            <a:ext cx="3940202" cy="2626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конгресс\IMG_494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789040"/>
            <a:ext cx="3458815" cy="2305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20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365</TotalTime>
  <Words>278</Words>
  <Application>Microsoft Office PowerPoint</Application>
  <PresentationFormat>Экран (4:3)</PresentationFormat>
  <Paragraphs>91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Углы</vt:lpstr>
      <vt:lpstr>От «Весёлых стартов» к золотому значку ГТО</vt:lpstr>
      <vt:lpstr>Презентация PowerPoint</vt:lpstr>
      <vt:lpstr> </vt:lpstr>
      <vt:lpstr>Из личного опыта</vt:lpstr>
      <vt:lpstr>Эстафеты  </vt:lpstr>
      <vt:lpstr>ВЕСелые - веселые</vt:lpstr>
      <vt:lpstr>тематика</vt:lpstr>
      <vt:lpstr>должно отражать: идею стартов   погоду за окном   хорошее настроение.</vt:lpstr>
      <vt:lpstr>Инвентарь</vt:lpstr>
      <vt:lpstr>Музыкальное сопровождение</vt:lpstr>
      <vt:lpstr>Подведение итогов.    Сюрприз</vt:lpstr>
      <vt:lpstr>Презентация PowerPoint</vt:lpstr>
    </vt:vector>
  </TitlesOfParts>
  <Company>Школа 1021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«Весёлых стартов» к золотому значку ГТО</dc:title>
  <dc:creator>User</dc:creator>
  <cp:lastModifiedBy>User</cp:lastModifiedBy>
  <cp:revision>38</cp:revision>
  <dcterms:created xsi:type="dcterms:W3CDTF">2015-06-12T09:18:23Z</dcterms:created>
  <dcterms:modified xsi:type="dcterms:W3CDTF">2016-01-13T20:42:25Z</dcterms:modified>
</cp:coreProperties>
</file>