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56" r:id="rId3"/>
    <p:sldId id="285" r:id="rId4"/>
    <p:sldId id="289" r:id="rId5"/>
    <p:sldId id="258" r:id="rId6"/>
    <p:sldId id="275" r:id="rId7"/>
    <p:sldId id="259" r:id="rId8"/>
    <p:sldId id="271" r:id="rId9"/>
    <p:sldId id="270" r:id="rId10"/>
    <p:sldId id="260" r:id="rId11"/>
    <p:sldId id="261" r:id="rId12"/>
    <p:sldId id="276" r:id="rId13"/>
    <p:sldId id="263" r:id="rId14"/>
    <p:sldId id="28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Вопрос №1</c:v>
                </c:pt>
                <c:pt idx="1">
                  <c:v>Вопрос №2</c:v>
                </c:pt>
                <c:pt idx="2">
                  <c:v>Вопрос №3</c:v>
                </c:pt>
                <c:pt idx="3">
                  <c:v>Вопрос №4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12</c:v>
                </c:pt>
                <c:pt idx="2">
                  <c:v>39</c:v>
                </c:pt>
                <c:pt idx="3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Вопрос №1</c:v>
                </c:pt>
                <c:pt idx="1">
                  <c:v>Вопрос №2</c:v>
                </c:pt>
                <c:pt idx="2">
                  <c:v>Вопрос №3</c:v>
                </c:pt>
                <c:pt idx="3">
                  <c:v>Вопрос №4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Вопрос №1</c:v>
                </c:pt>
                <c:pt idx="1">
                  <c:v>Вопрос №2</c:v>
                </c:pt>
                <c:pt idx="2">
                  <c:v>Вопрос №3</c:v>
                </c:pt>
                <c:pt idx="3">
                  <c:v>Вопрос №4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15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Вопрос №1</c:v>
                </c:pt>
                <c:pt idx="1">
                  <c:v>Вопрос №2</c:v>
                </c:pt>
                <c:pt idx="2">
                  <c:v>Вопрос №3</c:v>
                </c:pt>
                <c:pt idx="3">
                  <c:v>Вопрос №4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27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pyramid"/>
        <c:axId val="83997440"/>
        <c:axId val="83998976"/>
        <c:axId val="0"/>
      </c:bar3DChart>
      <c:catAx>
        <c:axId val="83997440"/>
        <c:scaling>
          <c:orientation val="minMax"/>
        </c:scaling>
        <c:axPos val="b"/>
        <c:tickLblPos val="nextTo"/>
        <c:crossAx val="83998976"/>
        <c:crosses val="autoZero"/>
        <c:auto val="1"/>
        <c:lblAlgn val="ctr"/>
        <c:lblOffset val="100"/>
      </c:catAx>
      <c:valAx>
        <c:axId val="83998976"/>
        <c:scaling>
          <c:orientation val="minMax"/>
        </c:scaling>
        <c:axPos val="l"/>
        <c:majorGridlines/>
        <c:numFmt formatCode="General" sourceLinked="1"/>
        <c:tickLblPos val="nextTo"/>
        <c:crossAx val="8399744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8C6F7-035B-4439-8329-D1AB1B4A14C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2E6A8-2C57-4EDE-8B07-828AA08AE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2E6A8-2C57-4EDE-8B07-828AA08AEFD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Китайская притча гласит: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143116"/>
            <a:ext cx="4543428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«Скажи мне – и я забуду;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Покажи мне –  и я запомню;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Дай сделать – и я пойму»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DF9"/>
              </a:clrFrom>
              <a:clrTo>
                <a:srgbClr val="F8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928802"/>
            <a:ext cx="2144707" cy="3009188"/>
          </a:xfrm>
          <a:prstGeom prst="snip2DiagRect">
            <a:avLst>
              <a:gd name="adj1" fmla="val 10465"/>
              <a:gd name="adj2" fmla="val 1210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«Животноводство»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214555"/>
          <a:ext cx="8501122" cy="34202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1504"/>
                <a:gridCol w="2571768"/>
                <a:gridCol w="1785950"/>
                <a:gridCol w="1928826"/>
                <a:gridCol w="1643074"/>
              </a:tblGrid>
              <a:tr h="603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343" marR="117343" marT="117343" marB="1173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 anchor="ctr"/>
                </a:tc>
              </a:tr>
              <a:tr h="603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3816" marR="83816" marT="83816" marB="8381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2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343" marR="117343" marT="117343" marB="1173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/>
                </a:tc>
              </a:tr>
              <a:tr h="1864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3816" marR="83816" marT="83816" marB="838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100" dirty="0">
                          <a:latin typeface="Times New Roman" pitchFamily="18" charset="0"/>
                          <a:cs typeface="Times New Roman" pitchFamily="18" charset="0"/>
                        </a:rPr>
                        <a:t>=B1/2</a:t>
                      </a:r>
                      <a:endParaRPr lang="ru-RU" sz="2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7343" marR="117343" marT="117343" marB="117343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7224" y="3786190"/>
            <a:ext cx="257999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=(C1+A1)/2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714752"/>
            <a:ext cx="1189389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786190"/>
            <a:ext cx="1778051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=C1–D1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714752"/>
            <a:ext cx="1189389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0069" y="3786190"/>
            <a:ext cx="1803699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=A1–D1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3714752"/>
            <a:ext cx="1189389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54643" y="3714752"/>
            <a:ext cx="1189389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«Канцелярские товары»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571612"/>
          <a:ext cx="792961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5643602"/>
              </a:tblGrid>
              <a:tr h="3857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= А1*В1</a:t>
                      </a:r>
                    </a:p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=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1*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=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1*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В1</a:t>
                      </a:r>
                    </a:p>
                    <a:p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71802" y="2214554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Относительная,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копировании в другую ячейку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автоматически</a:t>
            </a: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baseline="0" dirty="0" smtClean="0">
                <a:latin typeface="Times New Roman" pitchFamily="18" charset="0"/>
                <a:cs typeface="Times New Roman" pitchFamily="18" charset="0"/>
              </a:rPr>
              <a:t>меняет формулу.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571876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Абсолютная, используется для указания адресов. При копировании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меняется.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014753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Смешанная, дает возможность применять одновременно  относительную и абсолютную</a:t>
            </a:r>
            <a:r>
              <a:rPr lang="ru-RU" b="0" baseline="0" dirty="0" smtClean="0">
                <a:latin typeface="Times New Roman" pitchFamily="18" charset="0"/>
                <a:cs typeface="Times New Roman" pitchFamily="18" charset="0"/>
              </a:rPr>
              <a:t> ссылки.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42942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«Грузоперевозки»</a:t>
            </a:r>
            <a:endParaRPr lang="ru-RU" sz="3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1714488"/>
            <a:ext cx="6429420" cy="385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090" y="928672"/>
          <a:ext cx="9019430" cy="5429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943"/>
                <a:gridCol w="901943"/>
                <a:gridCol w="901943"/>
                <a:gridCol w="901943"/>
                <a:gridCol w="901943"/>
                <a:gridCol w="901943"/>
                <a:gridCol w="901943"/>
                <a:gridCol w="901943"/>
                <a:gridCol w="901943"/>
                <a:gridCol w="901943"/>
              </a:tblGrid>
              <a:tr h="571502"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3200" b="1" dirty="0">
                        <a:ln w="57150"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4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13</a:t>
                      </a:r>
                      <a:endParaRPr lang="ru-RU" sz="2200" b="1" dirty="0"/>
                    </a:p>
                  </a:txBody>
                  <a:tcPr marL="113273" marR="113273" marT="56636" marB="566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/>
                    </a:p>
                  </a:txBody>
                  <a:tcPr marL="113273" marR="113273" marT="56636" marB="566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/>
                    </a:p>
                  </a:txBody>
                  <a:tcPr marL="113273" marR="113273" marT="56636" marB="56636"/>
                </a:tc>
              </a:tr>
              <a:tr h="63401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5</a:t>
                      </a:r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</a:t>
                      </a:r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/>
                    </a:p>
                  </a:txBody>
                  <a:tcPr marL="113273" marR="113273" marT="56636" marB="56636"/>
                </a:tc>
              </a:tr>
              <a:tr h="6760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/>
                    </a:p>
                  </a:txBody>
                  <a:tcPr marL="113273" marR="113273" marT="56636" marB="56636"/>
                </a:tc>
              </a:tr>
              <a:tr h="55702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12</a:t>
                      </a:r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7</a:t>
                      </a:r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113273" marR="113273" marT="56636" marB="56636"/>
                </a:tc>
              </a:tr>
              <a:tr h="72331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113273" marR="113273" marT="56636" marB="56636"/>
                </a:tc>
              </a:tr>
              <a:tr h="72331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</a:t>
                      </a:r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marL="113273" marR="113273" marT="56636" marB="56636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113273" marR="113273" marT="56636" marB="56636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14876" y="1571612"/>
            <a:ext cx="64294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71810"/>
            <a:ext cx="64294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4357694"/>
            <a:ext cx="64294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5715016"/>
            <a:ext cx="642942" cy="5000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4357694"/>
            <a:ext cx="642942" cy="5000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3071810"/>
            <a:ext cx="642942" cy="5000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2000240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=A3 + E1 +F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643446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=B5 + C7 + G3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типы графиков и диаграмм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электронных таблицах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357298"/>
            <a:ext cx="4286280" cy="3429025"/>
          </a:xfrm>
          <a:prstGeom prst="rect">
            <a:avLst/>
          </a:prstGeom>
          <a:noFill/>
        </p:spPr>
      </p:pic>
      <p:pic>
        <p:nvPicPr>
          <p:cNvPr id="18438" name="Picture 6" descr="C:\Users\user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76732"/>
            <a:ext cx="4000528" cy="3309854"/>
          </a:xfrm>
          <a:prstGeom prst="rect">
            <a:avLst/>
          </a:prstGeom>
          <a:noFill/>
        </p:spPr>
      </p:pic>
      <p:pic>
        <p:nvPicPr>
          <p:cNvPr id="18440" name="Picture 8" descr="C:\Users\user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14620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История диаграмм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623656"/>
            <a:ext cx="2062850" cy="28054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16" y="4714884"/>
            <a:ext cx="1648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Франсуа́ Виет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64550"/>
            <a:ext cx="2000264" cy="2621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5786" y="4572008"/>
            <a:ext cx="1522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Рене́ Декарт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500306"/>
            <a:ext cx="1925405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786182" y="5429264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Пьер де Ферма́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1500162" y="630141"/>
          <a:ext cx="7143804" cy="237023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82228"/>
                <a:gridCol w="329581"/>
                <a:gridCol w="409952"/>
                <a:gridCol w="491480"/>
                <a:gridCol w="491480"/>
                <a:gridCol w="659161"/>
                <a:gridCol w="659161"/>
                <a:gridCol w="659161"/>
                <a:gridCol w="329581"/>
                <a:gridCol w="659161"/>
                <a:gridCol w="659161"/>
                <a:gridCol w="329581"/>
                <a:gridCol w="492058"/>
                <a:gridCol w="492058"/>
              </a:tblGrid>
              <a:tr h="15759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вопрос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вопрос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3 вопрос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4 вопрос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 dirty="0"/>
                        <a:t>да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нет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не знаю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нет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не знаю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да, мне сдавать экзамены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нет, но мне было интересно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нет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не готов ответить на этот вопрос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нет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может быть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</a:tr>
              <a:tr h="21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8 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 dirty="0"/>
                        <a:t>10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9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</a:tr>
              <a:tr h="21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8Б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7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</a:tr>
              <a:tr h="21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9А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</a:tr>
              <a:tr h="21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9Б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9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</a:tr>
              <a:tr h="21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7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</a:tr>
              <a:tr h="217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Итого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50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7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 dirty="0"/>
                        <a:t>13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 dirty="0"/>
                        <a:t>39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15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23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/>
                        <a:t>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 dirty="0"/>
                        <a:t>35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375" marR="79375" marT="762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714480" y="3857628"/>
          <a:ext cx="521497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/>
          <p:nvPr/>
        </p:nvPicPr>
        <p:blipFill>
          <a:blip r:embed="rId3"/>
          <a:srcRect l="36275" t="19256" r="33323" b="44381"/>
          <a:stretch>
            <a:fillRect/>
          </a:stretch>
        </p:blipFill>
        <p:spPr bwMode="auto">
          <a:xfrm>
            <a:off x="1857356" y="2071678"/>
            <a:ext cx="4286280" cy="244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08" y="0"/>
            <a:ext cx="500066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Мастер диаграмм </a:t>
            </a:r>
            <a:endParaRPr lang="ru-RU" sz="3600" u="sng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957398" y="4886348"/>
            <a:ext cx="5043494" cy="16859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учебник стр. 221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практическая работа 3.4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Основные типы графиков и диаграмм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электронных таблицах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701491"/>
            <a:ext cx="3289294" cy="2894579"/>
          </a:xfrm>
          <a:prstGeom prst="rect">
            <a:avLst/>
          </a:prstGeom>
          <a:noFill/>
        </p:spPr>
      </p:pic>
      <p:pic>
        <p:nvPicPr>
          <p:cNvPr id="2052" name="Picture 4" descr="C:\Users\user\Desktop\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643314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90106">
            <a:off x="369715" y="1449109"/>
            <a:ext cx="1571636" cy="1181237"/>
          </a:xfrm>
          <a:prstGeom prst="rect">
            <a:avLst/>
          </a:prstGeom>
          <a:noFill/>
        </p:spPr>
      </p:pic>
      <p:pic>
        <p:nvPicPr>
          <p:cNvPr id="2051" name="Picture 3" descr="C:\Users\user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6260390" cy="6525850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57158" y="571480"/>
            <a:ext cx="3900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0034" y="3143248"/>
            <a:ext cx="3900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85720" y="2071678"/>
            <a:ext cx="3900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-285784" y="1500174"/>
            <a:ext cx="3900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Области применения электронных таблиц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946" y="1571612"/>
            <a:ext cx="1473408" cy="10715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Обработка лабораторных исследований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86248" y="1142984"/>
            <a:ext cx="1643074" cy="1337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Рассчитать бухгалтерский баланс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500166" y="3163658"/>
            <a:ext cx="1643074" cy="1408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Проектно-сметные работы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000760" y="2643182"/>
            <a:ext cx="15716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Планирование распределения ресурсов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223461" y="4929198"/>
            <a:ext cx="1866332" cy="135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Инженерно-технические расчеты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214810" y="5396793"/>
            <a:ext cx="1616295" cy="1175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Исследование динамических процессов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715008" y="4143372"/>
            <a:ext cx="1518056" cy="1285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Обработка больших массивов информации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2" name="Picture 4" descr="C:\Users\user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1018">
            <a:off x="5935744" y="5770394"/>
            <a:ext cx="1574865" cy="1071133"/>
          </a:xfrm>
          <a:prstGeom prst="rect">
            <a:avLst/>
          </a:prstGeom>
          <a:noFill/>
        </p:spPr>
      </p:pic>
      <p:pic>
        <p:nvPicPr>
          <p:cNvPr id="2053" name="Picture 5" descr="C:\Users\user\Desktop\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071546"/>
            <a:ext cx="1428760" cy="1273383"/>
          </a:xfrm>
          <a:prstGeom prst="rect">
            <a:avLst/>
          </a:prstGeom>
          <a:noFill/>
        </p:spPr>
      </p:pic>
      <p:pic>
        <p:nvPicPr>
          <p:cNvPr id="2055" name="Picture 7" descr="C:\Users\user\Desktop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14841">
            <a:off x="404642" y="5056460"/>
            <a:ext cx="1565257" cy="1252750"/>
          </a:xfrm>
          <a:prstGeom prst="rect">
            <a:avLst/>
          </a:prstGeom>
          <a:noFill/>
        </p:spPr>
      </p:pic>
      <p:pic>
        <p:nvPicPr>
          <p:cNvPr id="2057" name="Picture 9" descr="C:\Users\user\Desktop\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4562">
            <a:off x="7442058" y="4014813"/>
            <a:ext cx="1520732" cy="1144953"/>
          </a:xfrm>
          <a:prstGeom prst="rect">
            <a:avLst/>
          </a:prstGeom>
          <a:noFill/>
        </p:spPr>
      </p:pic>
      <p:pic>
        <p:nvPicPr>
          <p:cNvPr id="2058" name="Picture 10" descr="C:\Users\user\Desktop\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286124"/>
            <a:ext cx="1285884" cy="1285884"/>
          </a:xfrm>
          <a:prstGeom prst="rect">
            <a:avLst/>
          </a:prstGeom>
          <a:noFill/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7358082" y="5143512"/>
            <a:ext cx="1518056" cy="1285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Основные типы графиков и диаграмм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электронных таблицах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701491"/>
            <a:ext cx="3289294" cy="2894579"/>
          </a:xfrm>
          <a:prstGeom prst="rect">
            <a:avLst/>
          </a:prstGeom>
          <a:noFill/>
        </p:spPr>
      </p:pic>
      <p:pic>
        <p:nvPicPr>
          <p:cNvPr id="2052" name="Picture 4" descr="C:\Users\user\Desktop\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643314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1214422"/>
            <a:ext cx="8715436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повторить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обобщить ранее полученные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знания.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закрепить умение создавать электронные таблицы.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исследовать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графические возможности табличного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редактора 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icrosoft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Excel.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60257">
            <a:off x="740071" y="3660820"/>
            <a:ext cx="3478440" cy="2147069"/>
          </a:xfrm>
          <a:prstGeom prst="rect">
            <a:avLst/>
          </a:prstGeom>
          <a:noFill/>
        </p:spPr>
      </p:pic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727">
            <a:off x="4308030" y="4060423"/>
            <a:ext cx="2960633" cy="221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Сферы бизнеса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«Птицеводство»</a:t>
            </a:r>
          </a:p>
          <a:p>
            <a:pPr marL="514350" indent="-514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«Животноводство»</a:t>
            </a:r>
          </a:p>
          <a:p>
            <a:pPr marL="514350" indent="-5143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«Канцелярские товары»</a:t>
            </a:r>
          </a:p>
          <a:p>
            <a:pPr marL="514350" indent="-5143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«Грузоперевозки»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14422"/>
            <a:ext cx="2286000" cy="1427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500306"/>
            <a:ext cx="2299696" cy="1441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85158"/>
            <a:ext cx="2143140" cy="1656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9" name="Picture 5" descr="C:\Users\user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286388"/>
            <a:ext cx="2214578" cy="137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«Птицеводство»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28641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нумеруются строки в электронных таблицах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нумеруются числами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1, 2, 3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…..)</a:t>
            </a:r>
          </a:p>
          <a:p>
            <a:pPr marL="457200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нумеруются столбцы в электронных таблицах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Столбцы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обозначаются буквами и их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сочетаниями  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«Птицеводство»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Выберите верный адрес ячейки в электронной таблице: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11D            2)  F12                 3)  АБ3              4)  В1А</a:t>
            </a:r>
          </a:p>
          <a:p>
            <a:pPr marL="457200" indent="-45720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 электронной таблице ячейкой называют: </a:t>
            </a:r>
          </a:p>
          <a:p>
            <a:pPr marL="457200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горизонтальную строку                               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 вертикальный столбец                                   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 пересечение строки и столбца   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 курсор– рамку на экране</a:t>
            </a:r>
          </a:p>
          <a:p>
            <a:pPr marL="457200" indent="-45720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71736" y="2214554"/>
            <a:ext cx="1571636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10800000">
            <a:off x="5286380" y="5643578"/>
            <a:ext cx="928694" cy="285752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«Птицеводство»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Ввод формул в электронную таблицу начинается со знака:   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 $            2)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3)  *             4)  =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В ячейке электронной таблицы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находиться: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                                                            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  текст     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  лист                                                      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  формула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357950" y="2000240"/>
            <a:ext cx="1571636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10800000">
            <a:off x="1857356" y="5357826"/>
            <a:ext cx="928694" cy="285752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527</Words>
  <Application>Microsoft Office PowerPoint</Application>
  <PresentationFormat>Экран (4:3)</PresentationFormat>
  <Paragraphs>234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Китайская притча гласит:  </vt:lpstr>
      <vt:lpstr>Основные типы графиков и диаграмм  в электронных таблицах</vt:lpstr>
      <vt:lpstr>Обработка лабораторных исследований</vt:lpstr>
      <vt:lpstr>Основные типы графиков и диаграмм  в электронных таблицах</vt:lpstr>
      <vt:lpstr>Цель урока:</vt:lpstr>
      <vt:lpstr>Сферы бизнеса</vt:lpstr>
      <vt:lpstr>Сфера «Птицеводство»</vt:lpstr>
      <vt:lpstr>Сфера «Птицеводство»</vt:lpstr>
      <vt:lpstr>Сфера «Птицеводство»</vt:lpstr>
      <vt:lpstr>Сфера «Животноводство»</vt:lpstr>
      <vt:lpstr>Сфера «Канцелярские товары»</vt:lpstr>
      <vt:lpstr>Сфера «Грузоперевозки»</vt:lpstr>
      <vt:lpstr>Основные типы графиков и диаграмм  в электронных таблицах</vt:lpstr>
      <vt:lpstr>История диаграмм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 диаграмм и графиков  в электронных таблицах</dc:title>
  <dc:creator>user</dc:creator>
  <cp:lastModifiedBy>user</cp:lastModifiedBy>
  <cp:revision>33</cp:revision>
  <dcterms:created xsi:type="dcterms:W3CDTF">2014-01-23T10:25:55Z</dcterms:created>
  <dcterms:modified xsi:type="dcterms:W3CDTF">2016-01-21T11:27:41Z</dcterms:modified>
</cp:coreProperties>
</file>