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67" r:id="rId12"/>
    <p:sldId id="266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6033-7667-47D8-BBC8-2DED2FF71242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B4CC-BAEF-40F2-8CE8-130817180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8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6033-7667-47D8-BBC8-2DED2FF71242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B4CC-BAEF-40F2-8CE8-130817180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1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6033-7667-47D8-BBC8-2DED2FF71242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B4CC-BAEF-40F2-8CE8-130817180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261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6033-7667-47D8-BBC8-2DED2FF71242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B4CC-BAEF-40F2-8CE8-1308171806A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1178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6033-7667-47D8-BBC8-2DED2FF71242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B4CC-BAEF-40F2-8CE8-130817180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889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6033-7667-47D8-BBC8-2DED2FF71242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B4CC-BAEF-40F2-8CE8-1308171806A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9684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6033-7667-47D8-BBC8-2DED2FF71242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B4CC-BAEF-40F2-8CE8-130817180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088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6033-7667-47D8-BBC8-2DED2FF71242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B4CC-BAEF-40F2-8CE8-130817180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21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6033-7667-47D8-BBC8-2DED2FF71242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B4CC-BAEF-40F2-8CE8-130817180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79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6033-7667-47D8-BBC8-2DED2FF71242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B4CC-BAEF-40F2-8CE8-130817180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38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6033-7667-47D8-BBC8-2DED2FF71242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B4CC-BAEF-40F2-8CE8-130817180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6033-7667-47D8-BBC8-2DED2FF71242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B4CC-BAEF-40F2-8CE8-130817180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57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6033-7667-47D8-BBC8-2DED2FF71242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B4CC-BAEF-40F2-8CE8-130817180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23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6033-7667-47D8-BBC8-2DED2FF71242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B4CC-BAEF-40F2-8CE8-130817180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34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6033-7667-47D8-BBC8-2DED2FF71242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B4CC-BAEF-40F2-8CE8-130817180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1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6033-7667-47D8-BBC8-2DED2FF71242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B4CC-BAEF-40F2-8CE8-130817180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52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6033-7667-47D8-BBC8-2DED2FF71242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6B4CC-BAEF-40F2-8CE8-130817180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13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A806033-7667-47D8-BBC8-2DED2FF71242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6C6B4CC-BAEF-40F2-8CE8-130817180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338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4029" y="724001"/>
            <a:ext cx="7924800" cy="539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85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828799"/>
            <a:ext cx="7523922" cy="4873557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- А как вы думаете, сколько детям лет, ходят ли они в школу</a:t>
            </a:r>
            <a:r>
              <a:rPr lang="ru-RU" sz="2800" cap="none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?</a:t>
            </a:r>
            <a:br>
              <a:rPr lang="ru-RU" sz="2800" cap="none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</a:br>
            <a: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/>
            </a:r>
            <a:b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</a:br>
            <a: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- Почему же никто из них не смог сказать слово правильно</a:t>
            </a:r>
            <a:r>
              <a:rPr lang="ru-RU" sz="2800" cap="none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?</a:t>
            </a:r>
            <a:br>
              <a:rPr lang="ru-RU" sz="2800" cap="none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</a:br>
            <a: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/>
            </a:r>
            <a:b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</a:br>
            <a: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- Что подтвердилось, а что нет</a:t>
            </a:r>
            <a:r>
              <a:rPr lang="ru-RU" sz="2800" cap="none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?</a:t>
            </a:r>
            <a:br>
              <a:rPr lang="ru-RU" sz="2800" cap="none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</a:br>
            <a: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/>
            </a:r>
            <a:b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</a:br>
            <a: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- Предполагали ли вы, что так развернутся события?</a:t>
            </a:r>
            <a:b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62" y="296363"/>
            <a:ext cx="1435160" cy="143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41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3515" y="262222"/>
            <a:ext cx="3323662" cy="606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3200" b="1" u="sng" dirty="0">
                <a:solidFill>
                  <a:srgbClr val="FFC000"/>
                </a:solidFill>
                <a:latin typeface="Calibri"/>
              </a:rPr>
              <a:t>кластер</a:t>
            </a:r>
            <a:endParaRPr lang="ru-RU" sz="3200" b="1" u="sng" dirty="0">
              <a:solidFill>
                <a:srgbClr val="FFC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482502" y="1129535"/>
            <a:ext cx="2368917" cy="11478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рассказ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82502" y="4195863"/>
            <a:ext cx="2480553" cy="11721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художественный</a:t>
            </a:r>
            <a:endParaRPr lang="ru-RU" sz="1400" b="1" dirty="0"/>
          </a:p>
        </p:txBody>
      </p:sp>
      <p:sp>
        <p:nvSpPr>
          <p:cNvPr id="6" name="Овал 5"/>
          <p:cNvSpPr/>
          <p:nvPr/>
        </p:nvSpPr>
        <p:spPr>
          <a:xfrm>
            <a:off x="6345445" y="2705910"/>
            <a:ext cx="2308698" cy="122892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юмористический</a:t>
            </a:r>
            <a:endParaRPr lang="ru-RU" sz="1200" b="1" dirty="0"/>
          </a:p>
        </p:txBody>
      </p:sp>
      <p:sp>
        <p:nvSpPr>
          <p:cNvPr id="8" name="Овал 7"/>
          <p:cNvSpPr/>
          <p:nvPr/>
        </p:nvSpPr>
        <p:spPr>
          <a:xfrm>
            <a:off x="576015" y="2762655"/>
            <a:ext cx="2480553" cy="117218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</a:t>
            </a:r>
            <a:r>
              <a:rPr lang="ru-RU" sz="1400" b="1" dirty="0" smtClean="0"/>
              <a:t> детях</a:t>
            </a:r>
            <a:endParaRPr lang="ru-RU" sz="14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656114" y="2242457"/>
            <a:ext cx="826388" cy="463453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722778" y="2558143"/>
            <a:ext cx="0" cy="1376694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851419" y="2242457"/>
            <a:ext cx="919495" cy="463453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33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8996" y="1461052"/>
            <a:ext cx="6461421" cy="5125278"/>
          </a:xfrm>
        </p:spPr>
        <p:txBody>
          <a:bodyPr>
            <a:normAutofit fontScale="90000"/>
          </a:bodyPr>
          <a:lstStyle/>
          <a:p>
            <a:pPr lvl="0" defTabSz="9144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b="1" cap="none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«</a:t>
            </a:r>
            <a:r>
              <a:rPr lang="ru-RU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я немного поднажал»  </a:t>
            </a:r>
            <a:br>
              <a:rPr lang="ru-RU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</a:br>
            <a:r>
              <a:rPr lang="ru-RU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«поддавал жару» </a:t>
            </a:r>
            <a:br>
              <a:rPr lang="ru-RU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</a:br>
            <a:r>
              <a:rPr lang="ru-RU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«воспаление мозга» </a:t>
            </a:r>
            <a:br>
              <a:rPr lang="ru-RU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</a:br>
            <a:r>
              <a:rPr lang="ru-RU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«давай реветь»  </a:t>
            </a:r>
            <a:br>
              <a:rPr lang="ru-RU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</a:br>
            <a:r>
              <a:rPr lang="ru-RU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 «умру от смеха»  </a:t>
            </a:r>
            <a:br>
              <a:rPr lang="ru-RU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</a:br>
            <a:r>
              <a:rPr lang="ru-RU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«Мы с Мишкой так и покатились» </a:t>
            </a:r>
            <a:br>
              <a:rPr lang="ru-RU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</a:br>
            <a:endParaRPr lang="ru-R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4017" y="533400"/>
            <a:ext cx="4374250" cy="6062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u="sng" dirty="0">
                <a:solidFill>
                  <a:srgbClr val="FFC000"/>
                </a:solidFill>
                <a:latin typeface="Calibri"/>
              </a:rPr>
              <a:t>Лексическая работа</a:t>
            </a:r>
            <a:endParaRPr lang="ru-RU" u="sng" dirty="0">
              <a:solidFill>
                <a:srgbClr val="FFC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2"/>
            <a:ext cx="2366843" cy="227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29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961322"/>
            <a:ext cx="8305800" cy="4058478"/>
          </a:xfrm>
        </p:spPr>
        <p:txBody>
          <a:bodyPr>
            <a:normAutofit fontScale="90000"/>
          </a:bodyPr>
          <a:lstStyle/>
          <a:p>
            <a:pPr lvl="0" defTabSz="914400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</a:rPr>
              <a:t/>
            </a:r>
            <a:br>
              <a:rPr lang="ru-RU" sz="28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</a:rPr>
            </a:br>
            <a:r>
              <a:rPr lang="ru-RU" sz="2800" b="1" cap="none" dirty="0" smtClean="0">
                <a:ln>
                  <a:noFill/>
                </a:ln>
                <a:solidFill>
                  <a:prstClr val="black"/>
                </a:solidFill>
                <a:latin typeface="Calibri"/>
              </a:rPr>
              <a:t> </a:t>
            </a:r>
            <a:r>
              <a:rPr lang="ru-RU" sz="2800" b="1" cap="none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- Терпение </a:t>
            </a:r>
            <a:r>
              <a:rPr lang="ru-RU" sz="2800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и труд всё перетрут.</a:t>
            </a:r>
            <a:br>
              <a:rPr lang="ru-RU" sz="2800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</a:br>
            <a:r>
              <a:rPr lang="ru-RU" sz="2800" b="1" cap="none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-  </a:t>
            </a:r>
            <a:r>
              <a:rPr lang="ru-RU" sz="2800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Работе – время, а потехе – час.</a:t>
            </a:r>
            <a:br>
              <a:rPr lang="ru-RU" sz="2800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</a:br>
            <a:r>
              <a:rPr lang="ru-RU" sz="2800" b="1" cap="none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 - Поспешишь </a:t>
            </a:r>
            <a:r>
              <a:rPr lang="ru-RU" sz="2800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– людей насмешишь.</a:t>
            </a:r>
            <a:br>
              <a:rPr lang="ru-RU" sz="2800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</a:br>
            <a:r>
              <a:rPr lang="ru-RU" sz="2800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 </a:t>
            </a:r>
            <a:r>
              <a:rPr lang="ru-RU" sz="2800" b="1" cap="none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- Как </a:t>
            </a:r>
            <a:r>
              <a:rPr lang="ru-RU" sz="2800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аукнется, так и откликнется.</a:t>
            </a:r>
            <a:br>
              <a:rPr lang="ru-RU" sz="2800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</a:br>
            <a:r>
              <a:rPr lang="ru-RU" sz="2800" b="1" cap="none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- </a:t>
            </a:r>
            <a:r>
              <a:rPr lang="ru-RU" sz="2800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В чужом глазу соринку заметишь, а в своём бревна не разглядишь.</a:t>
            </a:r>
            <a:br>
              <a:rPr lang="ru-RU" sz="2800" b="1" cap="none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</a:br>
            <a:r>
              <a:rPr lang="ru-RU" b="1" cap="none" dirty="0">
                <a:ln>
                  <a:noFill/>
                </a:ln>
                <a:solidFill>
                  <a:srgbClr val="002060"/>
                </a:solidFill>
                <a:latin typeface="Calibri"/>
              </a:rPr>
              <a:t/>
            </a:r>
            <a:br>
              <a:rPr lang="ru-RU" b="1" cap="none" dirty="0">
                <a:ln>
                  <a:noFill/>
                </a:ln>
                <a:solidFill>
                  <a:srgbClr val="002060"/>
                </a:solidFill>
                <a:latin typeface="Calibri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5171"/>
            <a:ext cx="6554867" cy="6062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altLang="ru-RU" sz="3600" b="1" u="sng" dirty="0" smtClean="0">
                <a:solidFill>
                  <a:srgbClr val="FFC000"/>
                </a:solidFill>
                <a:latin typeface="Calibri"/>
              </a:rPr>
              <a:t>Выбор пословицы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422" y="1883500"/>
            <a:ext cx="2350851" cy="20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22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4672" y="1497496"/>
            <a:ext cx="7650766" cy="2150376"/>
          </a:xfrm>
        </p:spPr>
        <p:txBody>
          <a:bodyPr>
            <a:normAutofit fontScale="90000"/>
          </a:bodyPr>
          <a:lstStyle/>
          <a:p>
            <a:pPr lvl="0" defTabSz="914400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b="1" cap="none" dirty="0">
                <a:ln>
                  <a:noFill/>
                </a:ln>
                <a:solidFill>
                  <a:prstClr val="black"/>
                </a:solidFill>
                <a:latin typeface="Calibri"/>
              </a:rPr>
              <a:t/>
            </a:r>
            <a:br>
              <a:rPr lang="ru-RU" b="1" cap="none" dirty="0">
                <a:ln>
                  <a:noFill/>
                </a:ln>
                <a:solidFill>
                  <a:prstClr val="black"/>
                </a:solidFill>
                <a:latin typeface="Calibri"/>
              </a:rPr>
            </a:br>
            <a:r>
              <a:rPr lang="ru-RU" b="1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  </a:t>
            </a:r>
            <a:r>
              <a:rPr lang="ru-RU" b="1" cap="none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  </a:t>
            </a:r>
            <a:r>
              <a:rPr lang="ru-RU" b="1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- Чему учит этот рассказ?</a:t>
            </a:r>
            <a:br>
              <a:rPr lang="ru-RU" b="1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</a:br>
            <a:r>
              <a:rPr lang="ru-RU" b="1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    - Что хотел сказать автор?</a:t>
            </a:r>
            <a:br>
              <a:rPr lang="ru-RU" b="1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6678" y="410818"/>
            <a:ext cx="6001589" cy="10866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3600" b="1" dirty="0" smtClean="0">
                <a:solidFill>
                  <a:srgbClr val="FFC000"/>
                </a:solidFill>
                <a:latin typeface="Calibri"/>
              </a:rPr>
              <a:t>  </a:t>
            </a:r>
            <a:r>
              <a:rPr lang="ru-RU" altLang="ru-RU" sz="3600" b="1" u="sng" dirty="0" smtClean="0">
                <a:solidFill>
                  <a:srgbClr val="FFC000"/>
                </a:solidFill>
                <a:latin typeface="Calibri"/>
              </a:rPr>
              <a:t>Творческое </a:t>
            </a:r>
            <a:r>
              <a:rPr lang="ru-RU" altLang="ru-RU" sz="3600" b="1" u="sng" dirty="0">
                <a:solidFill>
                  <a:srgbClr val="FFC000"/>
                </a:solidFill>
                <a:latin typeface="Calibri"/>
              </a:rPr>
              <a:t>задание</a:t>
            </a:r>
            <a:endParaRPr lang="ru-RU" u="sng" dirty="0">
              <a:solidFill>
                <a:srgbClr val="FFC000"/>
              </a:solidFill>
            </a:endParaRPr>
          </a:p>
        </p:txBody>
      </p:sp>
      <p:pic>
        <p:nvPicPr>
          <p:cNvPr id="6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005" y="3881480"/>
            <a:ext cx="3390251" cy="25971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210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152939" y="344558"/>
            <a:ext cx="7090949" cy="169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Синквейн</a:t>
            </a:r>
            <a:r>
              <a:rPr kumimoji="0" lang="ru-RU" altLang="ru-RU" sz="36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/>
            </a:r>
            <a:br>
              <a:rPr kumimoji="0" lang="ru-RU" altLang="ru-RU" sz="36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</a:rPr>
              <a:t>Денискины рассказы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97990" y="2042809"/>
            <a:ext cx="6316435" cy="3608961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150000"/>
              </a:lnSpc>
              <a:spcAft>
                <a:spcPct val="0"/>
              </a:spcAft>
              <a:buClrTx/>
              <a:buSzTx/>
            </a:pPr>
            <a:r>
              <a:rPr lang="ru-RU" sz="2000" b="1" dirty="0" smtClean="0">
                <a:solidFill>
                  <a:srgbClr val="002060"/>
                </a:solidFill>
                <a:latin typeface="Calibri"/>
              </a:rPr>
              <a:t>           </a:t>
            </a: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Юмористические</a:t>
            </a:r>
            <a:r>
              <a:rPr lang="ru-RU" sz="2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, забавные</a:t>
            </a:r>
          </a:p>
          <a:p>
            <a:pPr lvl="0" defTabSz="914400" eaLnBrk="0" fontAlgn="base" hangingPunct="0">
              <a:lnSpc>
                <a:spcPct val="150000"/>
              </a:lnSpc>
              <a:spcAft>
                <a:spcPct val="0"/>
              </a:spcAft>
              <a:buClrTx/>
              <a:buSzTx/>
            </a:pPr>
            <a:r>
              <a:rPr lang="ru-RU" sz="2800" b="1" i="1" dirty="0">
                <a:solidFill>
                  <a:srgbClr val="FFFF00"/>
                </a:solidFill>
                <a:latin typeface="Calibri"/>
              </a:rPr>
              <a:t>    </a:t>
            </a:r>
            <a:r>
              <a:rPr lang="ru-RU" sz="2800" b="1" i="1" dirty="0" smtClean="0">
                <a:solidFill>
                  <a:srgbClr val="FFFF00"/>
                </a:solidFill>
                <a:latin typeface="Calibri"/>
              </a:rPr>
              <a:t> Учат </a:t>
            </a:r>
            <a:r>
              <a:rPr lang="ru-RU" sz="2800" b="1" i="1" dirty="0">
                <a:solidFill>
                  <a:srgbClr val="FFFF00"/>
                </a:solidFill>
                <a:latin typeface="Calibri"/>
              </a:rPr>
              <a:t>дружить, общаться, жить</a:t>
            </a:r>
          </a:p>
          <a:p>
            <a:pPr lvl="0" defTabSz="914400" eaLnBrk="0" fontAlgn="base" hangingPunct="0">
              <a:lnSpc>
                <a:spcPct val="150000"/>
              </a:lnSpc>
              <a:spcAft>
                <a:spcPct val="0"/>
              </a:spcAft>
              <a:buClrTx/>
              <a:buSzTx/>
            </a:pPr>
            <a:r>
              <a:rPr lang="ru-RU" sz="2800" b="1" i="1" dirty="0">
                <a:solidFill>
                  <a:srgbClr val="FF0000"/>
                </a:solidFill>
                <a:latin typeface="Calibri"/>
              </a:rPr>
              <a:t>            </a:t>
            </a:r>
            <a:r>
              <a:rPr lang="ru-RU" sz="2800" b="1" i="1" dirty="0" smtClean="0">
                <a:solidFill>
                  <a:srgbClr val="FF0000"/>
                </a:solidFill>
                <a:latin typeface="Calibri"/>
              </a:rPr>
              <a:t> Драгунский </a:t>
            </a:r>
            <a:r>
              <a:rPr lang="ru-RU" sz="2800" b="1" i="1" dirty="0">
                <a:solidFill>
                  <a:srgbClr val="FF0000"/>
                </a:solidFill>
                <a:latin typeface="Calibri"/>
              </a:rPr>
              <a:t>– их творец</a:t>
            </a:r>
            <a:r>
              <a:rPr lang="ru-RU" sz="2800" i="1" dirty="0">
                <a:solidFill>
                  <a:srgbClr val="FF0000"/>
                </a:solidFill>
                <a:latin typeface="Calibri"/>
              </a:rPr>
              <a:t>.</a:t>
            </a:r>
          </a:p>
          <a:p>
            <a:pPr lvl="0" algn="ctr" defTabSz="914400" fontAlgn="base">
              <a:lnSpc>
                <a:spcPct val="250000"/>
              </a:lnSpc>
              <a:spcAft>
                <a:spcPct val="0"/>
              </a:spcAft>
              <a:buClrTx/>
              <a:buSzTx/>
            </a:pPr>
            <a:endParaRPr lang="ru-RU" sz="24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84" y="4211061"/>
            <a:ext cx="1890104" cy="198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8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23657" y="6030686"/>
            <a:ext cx="4442506" cy="31568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b="1" i="1" dirty="0">
                <a:solidFill>
                  <a:srgbClr val="FFC000"/>
                </a:solidFill>
              </a:rPr>
              <a:t>Виктор Драгунский</a:t>
            </a:r>
            <a:endParaRPr lang="ru-RU" dirty="0"/>
          </a:p>
        </p:txBody>
      </p:sp>
      <p:sp>
        <p:nvSpPr>
          <p:cNvPr id="409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1885" y="228146"/>
            <a:ext cx="8372475" cy="5584825"/>
          </a:xfrm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algn="ctr"/>
            <a:endParaRPr lang="ru-RU" altLang="ru-RU" sz="28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altLang="ru-RU" sz="3800" b="1" u="sng" dirty="0" smtClean="0">
                <a:solidFill>
                  <a:srgbClr val="FF0000"/>
                </a:solidFill>
              </a:rPr>
              <a:t>Игра  </a:t>
            </a:r>
            <a:r>
              <a:rPr lang="ru-RU" altLang="ru-RU" sz="3800" b="1" i="1" u="sng" dirty="0" smtClean="0">
                <a:solidFill>
                  <a:srgbClr val="FF0000"/>
                </a:solidFill>
              </a:rPr>
              <a:t>«</a:t>
            </a:r>
            <a:r>
              <a:rPr lang="ru-RU" altLang="ru-RU" sz="3800" b="1" i="1" u="sng" dirty="0">
                <a:solidFill>
                  <a:srgbClr val="FF0000"/>
                </a:solidFill>
              </a:rPr>
              <a:t>Вспоминай –ка</a:t>
            </a:r>
            <a:r>
              <a:rPr lang="ru-RU" altLang="ru-RU" sz="3800" b="1" i="1" u="sng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endParaRPr lang="ru-RU" altLang="ru-RU" sz="2800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- «…Я </a:t>
            </a: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</a:rPr>
              <a:t>очень люблю лошадей за то, что у них красивые и добрые лица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…»</a:t>
            </a:r>
          </a:p>
          <a:p>
            <a:pPr>
              <a:defRPr/>
            </a:pP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- «…Я </a:t>
            </a: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</a:rPr>
              <a:t>очень люблю лечь животом на папино колено, опустить руки и ноги и вот так висеть на колене, как бельё на заборе…» </a:t>
            </a:r>
            <a:endParaRPr lang="ru-RU" sz="28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>
              <a:buFontTx/>
              <a:buChar char="-"/>
              <a:defRPr/>
            </a:pPr>
            <a:endParaRPr lang="ru-RU" sz="2800" b="1" i="1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«…Я </a:t>
            </a:r>
            <a:r>
              <a:rPr lang="ru-RU" sz="2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люблю слушать, как жук копается в коробочке</a:t>
            </a: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…»</a:t>
            </a:r>
          </a:p>
          <a:p>
            <a:pPr marL="457200" indent="-457200">
              <a:buFontTx/>
              <a:buChar char="-"/>
              <a:defRPr/>
            </a:pP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«…Я </a:t>
            </a:r>
            <a:r>
              <a:rPr lang="ru-RU" sz="2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люблю булки, плюшки, батоны и кекс! Горячо люблю пельмени и особенно ватрушки, если они свежие</a:t>
            </a: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…»</a:t>
            </a:r>
          </a:p>
          <a:p>
            <a:pPr marL="457200" indent="-457200">
              <a:buFontTx/>
              <a:buChar char="-"/>
              <a:defRPr/>
            </a:pP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«…Чего </a:t>
            </a:r>
            <a:r>
              <a:rPr lang="ru-RU" sz="2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я не люблю, так это лечить зубы. Как увижу зубное кресло, сразу хочется убежать на край света…» </a:t>
            </a:r>
          </a:p>
          <a:p>
            <a:endParaRPr lang="ru-RU" sz="28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7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09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772" y="1730828"/>
            <a:ext cx="8357448" cy="1592324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ru-RU" sz="2400" b="1" dirty="0" smtClean="0"/>
              <a:t>изображение чего-либо в </a:t>
            </a:r>
            <a:r>
              <a:rPr lang="ru-RU" sz="2400" b="1" dirty="0"/>
              <a:t>смешном виде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8410" y="544010"/>
            <a:ext cx="4292676" cy="950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altLang="ru-RU" sz="4000" u="sng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Юмор</a:t>
            </a:r>
            <a:endParaRPr lang="ru-RU" sz="4000" u="sng" dirty="0">
              <a:solidFill>
                <a:srgbClr val="FFC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92" y="3381065"/>
            <a:ext cx="3138956" cy="3019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4671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1295401"/>
            <a:ext cx="5159828" cy="2286000"/>
          </a:xfrm>
        </p:spPr>
        <p:txBody>
          <a:bodyPr/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altLang="ru-RU" sz="2800" b="1" cap="none" dirty="0">
                <a:ln>
                  <a:noFill/>
                </a:ln>
                <a:latin typeface="Calibri"/>
              </a:rPr>
              <a:t>Если мы растём на ели,</a:t>
            </a:r>
            <a:br>
              <a:rPr lang="ru-RU" altLang="ru-RU" sz="2800" b="1" cap="none" dirty="0">
                <a:ln>
                  <a:noFill/>
                </a:ln>
                <a:latin typeface="Calibri"/>
              </a:rPr>
            </a:br>
            <a:r>
              <a:rPr lang="ru-RU" altLang="ru-RU" sz="2800" b="1" cap="none" dirty="0">
                <a:ln>
                  <a:noFill/>
                </a:ln>
                <a:latin typeface="Calibri"/>
              </a:rPr>
              <a:t>Мы на месте, мы при деле!</a:t>
            </a:r>
            <a:br>
              <a:rPr lang="ru-RU" altLang="ru-RU" sz="2800" b="1" cap="none" dirty="0">
                <a:ln>
                  <a:noFill/>
                </a:ln>
                <a:latin typeface="Calibri"/>
              </a:rPr>
            </a:br>
            <a:r>
              <a:rPr lang="ru-RU" altLang="ru-RU" sz="2800" b="1" cap="none" dirty="0">
                <a:ln>
                  <a:noFill/>
                </a:ln>
                <a:latin typeface="Calibri"/>
              </a:rPr>
              <a:t>А на лбу у ребятишек</a:t>
            </a:r>
            <a:br>
              <a:rPr lang="ru-RU" altLang="ru-RU" sz="2800" b="1" cap="none" dirty="0">
                <a:ln>
                  <a:noFill/>
                </a:ln>
                <a:latin typeface="Calibri"/>
              </a:rPr>
            </a:br>
            <a:r>
              <a:rPr lang="ru-RU" altLang="ru-RU" sz="2800" b="1" cap="none" dirty="0">
                <a:ln>
                  <a:noFill/>
                </a:ln>
                <a:latin typeface="Calibri"/>
              </a:rPr>
              <a:t>Никому не нужно … </a:t>
            </a:r>
            <a:br>
              <a:rPr lang="ru-RU" altLang="ru-RU" sz="2800" b="1" cap="none" dirty="0">
                <a:ln>
                  <a:noFill/>
                </a:ln>
                <a:latin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619539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3200" b="1" i="1" u="sng" dirty="0" smtClean="0">
                <a:solidFill>
                  <a:srgbClr val="FFC000"/>
                </a:solidFill>
                <a:latin typeface="Calibri"/>
              </a:rPr>
              <a:t>Игра </a:t>
            </a:r>
            <a:r>
              <a:rPr lang="ru-RU" altLang="ru-RU" sz="3200" b="1" i="1" u="sng" dirty="0">
                <a:solidFill>
                  <a:srgbClr val="FFC000"/>
                </a:solidFill>
                <a:latin typeface="Calibri"/>
              </a:rPr>
              <a:t>«Доскажи словечко»</a:t>
            </a:r>
            <a:endParaRPr lang="ru-RU" u="sng" dirty="0">
              <a:solidFill>
                <a:srgbClr val="FFC000"/>
              </a:solidFill>
            </a:endParaRPr>
          </a:p>
        </p:txBody>
      </p:sp>
      <p:pic>
        <p:nvPicPr>
          <p:cNvPr id="12" name="Picture 15" descr="https://im1-tub-ru.yandex.net/i?id=016fa9d2236226b10afebc767b14b39b&amp;n=33&amp;h=190&amp;w=2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10533" y="3494314"/>
            <a:ext cx="5262410" cy="28482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79195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33400" y="555171"/>
            <a:ext cx="7576457" cy="968829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altLang="ru-RU" b="1" i="1" u="sng" dirty="0">
                <a:solidFill>
                  <a:srgbClr val="FFC000"/>
                </a:solidFill>
                <a:latin typeface="Calibri"/>
              </a:rPr>
              <a:t>Фонетическая разминка</a:t>
            </a:r>
            <a:r>
              <a:rPr lang="ru-RU" u="sng" dirty="0">
                <a:solidFill>
                  <a:srgbClr val="FFC000"/>
                </a:solidFill>
              </a:rPr>
              <a:t/>
            </a:r>
            <a:br>
              <a:rPr lang="ru-RU" u="sng" dirty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13"/>
          </p:nvPr>
        </p:nvSpPr>
        <p:spPr>
          <a:xfrm>
            <a:off x="359229" y="1709057"/>
            <a:ext cx="8033657" cy="2396067"/>
          </a:xfrm>
        </p:spPr>
        <p:txBody>
          <a:bodyPr>
            <a:normAutofit/>
          </a:bodyPr>
          <a:lstStyle/>
          <a:p>
            <a:pPr marL="0" lvl="0" indent="0" algn="ctr" defTabSz="914400" eaLnBrk="0" fontAlgn="base" hangingPunct="0">
              <a:spcAft>
                <a:spcPct val="0"/>
              </a:spcAft>
              <a:buClrTx/>
              <a:buSzTx/>
              <a:buNone/>
              <a:defRPr/>
            </a:pPr>
            <a:r>
              <a:rPr lang="ru-RU" sz="3600" dirty="0">
                <a:solidFill>
                  <a:schemeClr val="tx1"/>
                </a:solidFill>
                <a:latin typeface="Calibri"/>
              </a:rPr>
              <a:t>Хыхечка зелёная</a:t>
            </a:r>
          </a:p>
          <a:p>
            <a:pPr marL="0" lvl="0" indent="0" algn="ctr" defTabSz="914400" eaLnBrk="0" fontAlgn="base" hangingPunct="0">
              <a:spcAft>
                <a:spcPct val="0"/>
              </a:spcAft>
              <a:buClrTx/>
              <a:buSzTx/>
              <a:buNone/>
              <a:defRPr/>
            </a:pPr>
            <a:r>
              <a:rPr lang="ru-RU" sz="3600" dirty="0">
                <a:solidFill>
                  <a:schemeClr val="tx1"/>
                </a:solidFill>
                <a:latin typeface="Calibri"/>
              </a:rPr>
              <a:t>сыски – хыхки – фыфки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"/>
          </p:nvPr>
        </p:nvSpPr>
        <p:spPr>
          <a:xfrm>
            <a:off x="1077686" y="3755571"/>
            <a:ext cx="7130142" cy="2220686"/>
          </a:xfrm>
        </p:spPr>
        <p:txBody>
          <a:bodyPr/>
          <a:lstStyle/>
          <a:p>
            <a:pPr marL="0" lvl="0" indent="0" algn="ctr" defTabSz="914400" eaLnBrk="0" fontAlgn="base" hangingPunct="0">
              <a:spcAft>
                <a:spcPct val="0"/>
              </a:spcAft>
              <a:buClrTx/>
              <a:buSzTx/>
              <a:buNone/>
            </a:pP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Это у меня зуб выливается и свистит.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46365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1719" y="4875179"/>
            <a:ext cx="5852855" cy="1524000"/>
          </a:xfrm>
        </p:spPr>
        <p:txBody>
          <a:bodyPr>
            <a:normAutofit fontScale="90000"/>
          </a:bodyPr>
          <a:lstStyle/>
          <a:p>
            <a:r>
              <a:rPr lang="ru-RU" dirty="0"/>
              <a:t>-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главные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герои?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Какого возраста дети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Что делают дети?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817" y="287487"/>
            <a:ext cx="5711687" cy="40607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18313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417" y="5148893"/>
            <a:ext cx="8252791" cy="8514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оказались у ёлки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Что привлекло внимание ребятишек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Как вы думаете, для чего во двор   привезли ёлку?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2689" y="321012"/>
            <a:ext cx="5428033" cy="35116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955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4791" y="1643270"/>
            <a:ext cx="7431932" cy="4376530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«…ставь её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попа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шпиц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обломаешь…»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вкусно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пахнуть»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1" y="815502"/>
            <a:ext cx="7328216" cy="68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2800" b="1" dirty="0" smtClean="0">
                <a:solidFill>
                  <a:srgbClr val="FFC000"/>
                </a:solidFill>
              </a:rPr>
              <a:t>    </a:t>
            </a:r>
            <a:r>
              <a:rPr lang="ru-RU" altLang="ru-RU" sz="2800" b="1" i="1" u="sng" dirty="0" smtClean="0">
                <a:solidFill>
                  <a:srgbClr val="FFC000"/>
                </a:solidFill>
              </a:rPr>
              <a:t>Поясните </a:t>
            </a:r>
            <a:r>
              <a:rPr lang="ru-RU" altLang="ru-RU" sz="2800" b="1" i="1" u="sng" dirty="0">
                <a:solidFill>
                  <a:srgbClr val="FFC000"/>
                </a:solidFill>
              </a:rPr>
              <a:t>смысл выражений:</a:t>
            </a:r>
            <a:endParaRPr lang="ru-RU" sz="2800" i="1" u="sng" dirty="0">
              <a:solidFill>
                <a:srgbClr val="FFC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86" y="3904034"/>
            <a:ext cx="1979409" cy="1903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53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399" y="1113183"/>
            <a:ext cx="8172855" cy="4906617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- Что произошло?     </a:t>
            </a:r>
            <a:r>
              <a:rPr lang="ru-RU" sz="2800" cap="none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/>
            </a:r>
            <a:br>
              <a:rPr lang="ru-RU" sz="2800" cap="none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</a:br>
            <a: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/>
            </a:r>
            <a:b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</a:br>
            <a: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- Какие чувства вызывает у вас этот спор</a:t>
            </a:r>
            <a:r>
              <a:rPr lang="ru-RU" sz="2800" cap="none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?</a:t>
            </a:r>
            <a:br>
              <a:rPr lang="ru-RU" sz="2800" cap="none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</a:br>
            <a: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/>
            </a:r>
            <a:b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</a:br>
            <a: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- Кто из детей не умеет называть слово «шишки</a:t>
            </a:r>
            <a:r>
              <a:rPr lang="ru-RU" sz="2800" cap="none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»?</a:t>
            </a:r>
            <a:br>
              <a:rPr lang="ru-RU" sz="2800" cap="none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</a:br>
            <a: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/>
            </a:r>
            <a:b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</a:br>
            <a: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- Как назвала его Алёнка? Как назвал Мишка</a:t>
            </a:r>
            <a:r>
              <a:rPr lang="ru-RU" sz="2800" cap="none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?</a:t>
            </a:r>
            <a:br>
              <a:rPr lang="ru-RU" sz="2800" cap="none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</a:br>
            <a: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/>
            </a:r>
            <a:b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</a:br>
            <a: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  <a:t>- Как вы думаете, Дениска умеет говорить это слово?</a:t>
            </a:r>
            <a:br>
              <a:rPr lang="ru-RU" sz="2800" cap="none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5797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altLang="ru-RU" sz="3600" b="1" i="1" u="sng" dirty="0">
                <a:solidFill>
                  <a:srgbClr val="FFC000"/>
                </a:solidFill>
                <a:latin typeface="Calibri"/>
              </a:rPr>
              <a:t>Проверка прогноза</a:t>
            </a:r>
            <a:endParaRPr lang="ru-RU" u="sng" dirty="0">
              <a:solidFill>
                <a:srgbClr val="FFC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447" y="285014"/>
            <a:ext cx="1435160" cy="143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33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Другая 2">
      <a:dk1>
        <a:sysClr val="windowText" lastClr="000000"/>
      </a:dk1>
      <a:lt1>
        <a:sysClr val="window" lastClr="FFFFFF"/>
      </a:lt1>
      <a:dk2>
        <a:srgbClr val="632E62"/>
      </a:dk2>
      <a:lt2>
        <a:srgbClr val="00B050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00B050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150</TotalTime>
  <Words>229</Words>
  <Application>Microsoft Office PowerPoint</Application>
  <PresentationFormat>Экран (4:3)</PresentationFormat>
  <Paragraphs>43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Century Gothic</vt:lpstr>
      <vt:lpstr>Times New Roman</vt:lpstr>
      <vt:lpstr>Wingdings 3</vt:lpstr>
      <vt:lpstr>Сектор</vt:lpstr>
      <vt:lpstr>Презентация PowerPoint</vt:lpstr>
      <vt:lpstr> Виктор Драгунский</vt:lpstr>
      <vt:lpstr>изображение чего-либо в смешном виде</vt:lpstr>
      <vt:lpstr>Если мы растём на ели, Мы на месте, мы при деле! А на лбу у ребятишек Никому не нужно …  </vt:lpstr>
      <vt:lpstr>Фонетическая разминка </vt:lpstr>
      <vt:lpstr>- Кто главные герои?  - Какого возраста дети?  - Что делают дети?  </vt:lpstr>
      <vt:lpstr>- Как дети оказались у ёлки?  - Что привлекло внимание ребятишек?  - Как вы думаете, для чего во двор   привезли ёлку? </vt:lpstr>
      <vt:lpstr>«…ставь её на попа…» «…шпиц обломаешь…» «вкусно пахнуть» </vt:lpstr>
      <vt:lpstr>- Что произошло?       - Какие чувства вызывает у вас этот спор?  - Кто из детей не умеет называть слово «шишки»?  - Как назвала его Алёнка? Как назвал Мишка?  - Как вы думаете, Дениска умеет говорить это слово? </vt:lpstr>
      <vt:lpstr>- А как вы думаете, сколько детям лет, ходят ли они в школу?  - Почему же никто из них не смог сказать слово правильно?  - Что подтвердилось, а что нет?  - Предполагали ли вы, что так развернутся события? </vt:lpstr>
      <vt:lpstr>Презентация PowerPoint</vt:lpstr>
      <vt:lpstr>«я немного поднажал»   «поддавал жару»  «воспаление мозга»  «давай реветь»    «умру от смеха»   «Мы с Мишкой так и покатились»  </vt:lpstr>
      <vt:lpstr>  - Терпение и труд всё перетрут. -  Работе – время, а потехе – час.  - Поспешишь – людей насмешишь.  - Как аукнется, так и откликнется. - В чужом глазу соринку заметишь, а в своём бревна не разглядишь.  </vt:lpstr>
      <vt:lpstr>     - Чему учит этот рассказ?     - Что хотел сказать автор?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23</cp:revision>
  <dcterms:created xsi:type="dcterms:W3CDTF">2016-01-17T16:37:42Z</dcterms:created>
  <dcterms:modified xsi:type="dcterms:W3CDTF">2016-01-22T16:23:14Z</dcterms:modified>
</cp:coreProperties>
</file>