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sldIdLst>
    <p:sldId id="256" r:id="rId2"/>
    <p:sldId id="257" r:id="rId3"/>
    <p:sldId id="287" r:id="rId4"/>
    <p:sldId id="258" r:id="rId5"/>
    <p:sldId id="283" r:id="rId6"/>
    <p:sldId id="288" r:id="rId7"/>
    <p:sldId id="282" r:id="rId8"/>
    <p:sldId id="289" r:id="rId9"/>
    <p:sldId id="284" r:id="rId10"/>
    <p:sldId id="290" r:id="rId11"/>
    <p:sldId id="262" r:id="rId12"/>
    <p:sldId id="291" r:id="rId13"/>
    <p:sldId id="263" r:id="rId14"/>
    <p:sldId id="292" r:id="rId15"/>
    <p:sldId id="281" r:id="rId16"/>
    <p:sldId id="294" r:id="rId17"/>
    <p:sldId id="285" r:id="rId18"/>
    <p:sldId id="293" r:id="rId19"/>
    <p:sldId id="266" r:id="rId20"/>
    <p:sldId id="295" r:id="rId21"/>
    <p:sldId id="267" r:id="rId22"/>
    <p:sldId id="296" r:id="rId23"/>
    <p:sldId id="268" r:id="rId24"/>
    <p:sldId id="297" r:id="rId25"/>
    <p:sldId id="269" r:id="rId26"/>
    <p:sldId id="298" r:id="rId27"/>
    <p:sldId id="271" r:id="rId28"/>
    <p:sldId id="299" r:id="rId29"/>
    <p:sldId id="272" r:id="rId30"/>
    <p:sldId id="300" r:id="rId31"/>
    <p:sldId id="273" r:id="rId32"/>
    <p:sldId id="301" r:id="rId33"/>
    <p:sldId id="275" r:id="rId34"/>
    <p:sldId id="302" r:id="rId35"/>
    <p:sldId id="279" r:id="rId36"/>
    <p:sldId id="303" r:id="rId37"/>
    <p:sldId id="286" r:id="rId38"/>
    <p:sldId id="304" r:id="rId39"/>
    <p:sldId id="280" r:id="rId4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FF00"/>
    <a:srgbClr val="EAF8A6"/>
    <a:srgbClr val="33CCFF"/>
    <a:srgbClr val="66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4660"/>
  </p:normalViewPr>
  <p:slideViewPr>
    <p:cSldViewPr>
      <p:cViewPr varScale="1">
        <p:scale>
          <a:sx n="63" d="100"/>
          <a:sy n="63" d="100"/>
        </p:scale>
        <p:origin x="-96" y="-9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Admin\&#1056;&#1072;&#1073;&#1086;&#1095;&#1080;&#1081;%20&#1089;&#1090;&#1086;&#1083;\&#1060;&#1088;&#1072;&#1075;&#1084;&#1077;&#1085;&#1090;.shs\Object"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Arial Cyr"/>
                <a:ea typeface="Arial Cyr"/>
                <a:cs typeface="Arial Cyr"/>
              </a:defRPr>
            </a:pPr>
            <a:r>
              <a:rPr lang="ru-RU"/>
              <a:t>Результаты ЕГЭ по русскому языку и литературе</a:t>
            </a:r>
          </a:p>
        </c:rich>
      </c:tx>
      <c:layout>
        <c:manualLayout>
          <c:xMode val="edge"/>
          <c:yMode val="edge"/>
          <c:x val="0.18775531629974823"/>
          <c:y val="3.5335689045936404E-2"/>
        </c:manualLayout>
      </c:layout>
      <c:spPr>
        <a:noFill/>
        <a:ln w="25400">
          <a:noFill/>
        </a:ln>
      </c:spPr>
    </c:title>
    <c:view3D>
      <c:hPercent val="66"/>
      <c:depthPercent val="100"/>
      <c:rAngAx val="1"/>
    </c:view3D>
    <c:floor>
      <c:spPr>
        <a:solidFill>
          <a:srgbClr val="C0C0C0"/>
        </a:solidFill>
        <a:ln w="3175">
          <a:solidFill>
            <a:srgbClr val="000000"/>
          </a:solidFill>
          <a:prstDash val="solid"/>
        </a:ln>
      </c:spPr>
    </c:floor>
    <c:sideWall>
      <c:spPr>
        <a:solidFill>
          <a:srgbClr val="C0C0C0"/>
        </a:solidFill>
        <a:ln w="12700">
          <a:solidFill>
            <a:srgbClr val="808080"/>
          </a:solidFill>
          <a:prstDash val="solid"/>
        </a:ln>
      </c:spPr>
    </c:sideWall>
    <c:backWall>
      <c:spPr>
        <a:solidFill>
          <a:srgbClr val="C0C0C0"/>
        </a:solidFill>
        <a:ln w="12700">
          <a:solidFill>
            <a:srgbClr val="808080"/>
          </a:solidFill>
          <a:prstDash val="solid"/>
        </a:ln>
      </c:spPr>
    </c:backWall>
    <c:plotArea>
      <c:layout>
        <c:manualLayout>
          <c:layoutTarget val="inner"/>
          <c:xMode val="edge"/>
          <c:yMode val="edge"/>
          <c:x val="9.3877644568762755E-2"/>
          <c:y val="0.26501812510028788"/>
          <c:w val="0.53265359200971785"/>
          <c:h val="0.53356982520191143"/>
        </c:manualLayout>
      </c:layout>
      <c:bar3DChart>
        <c:barDir val="col"/>
        <c:grouping val="clustered"/>
        <c:ser>
          <c:idx val="0"/>
          <c:order val="0"/>
          <c:tx>
            <c:strRef>
              <c:f>'[Диаграмма в Фрагмент]Лист1'!$B$1:$B$2</c:f>
              <c:strCache>
                <c:ptCount val="1"/>
                <c:pt idx="0">
                  <c:v>2009-2010 русский язык</c:v>
                </c:pt>
              </c:strCache>
            </c:strRef>
          </c:tx>
          <c:spPr>
            <a:solidFill>
              <a:srgbClr val="9999FF"/>
            </a:solidFill>
            <a:ln w="12700">
              <a:solidFill>
                <a:srgbClr val="000000"/>
              </a:solidFill>
              <a:prstDash val="solid"/>
            </a:ln>
          </c:spPr>
          <c:cat>
            <c:strRef>
              <c:f>'[Диаграмма в Фрагмент]Лист1'!$A$3:$A$4</c:f>
              <c:strCache>
                <c:ptCount val="2"/>
                <c:pt idx="0">
                  <c:v>11 "А"</c:v>
                </c:pt>
                <c:pt idx="1">
                  <c:v>Среднекраевой балл</c:v>
                </c:pt>
              </c:strCache>
            </c:strRef>
          </c:cat>
          <c:val>
            <c:numRef>
              <c:f>'[Диаграмма в Фрагмент]Лист1'!$B$3:$B$4</c:f>
              <c:numCache>
                <c:formatCode>General</c:formatCode>
                <c:ptCount val="2"/>
                <c:pt idx="0" formatCode="0.0">
                  <c:v>61</c:v>
                </c:pt>
                <c:pt idx="1">
                  <c:v>59.1</c:v>
                </c:pt>
              </c:numCache>
            </c:numRef>
          </c:val>
        </c:ser>
        <c:ser>
          <c:idx val="1"/>
          <c:order val="1"/>
          <c:tx>
            <c:strRef>
              <c:f>'[Диаграмма в Фрагмент]Лист1'!$C$1:$C$2</c:f>
              <c:strCache>
                <c:ptCount val="1"/>
                <c:pt idx="0">
                  <c:v>2009-2010 литература</c:v>
                </c:pt>
              </c:strCache>
            </c:strRef>
          </c:tx>
          <c:spPr>
            <a:solidFill>
              <a:srgbClr val="993366"/>
            </a:solidFill>
            <a:ln w="12700">
              <a:solidFill>
                <a:srgbClr val="000000"/>
              </a:solidFill>
              <a:prstDash val="solid"/>
            </a:ln>
          </c:spPr>
          <c:cat>
            <c:strRef>
              <c:f>'[Диаграмма в Фрагмент]Лист1'!$A$3:$A$4</c:f>
              <c:strCache>
                <c:ptCount val="2"/>
                <c:pt idx="0">
                  <c:v>11 "А"</c:v>
                </c:pt>
                <c:pt idx="1">
                  <c:v>Среднекраевой балл</c:v>
                </c:pt>
              </c:strCache>
            </c:strRef>
          </c:cat>
          <c:val>
            <c:numRef>
              <c:f>'[Диаграмма в Фрагмент]Лист1'!$C$3:$C$4</c:f>
              <c:numCache>
                <c:formatCode>General</c:formatCode>
                <c:ptCount val="2"/>
                <c:pt idx="0" formatCode="0.0">
                  <c:v>67</c:v>
                </c:pt>
                <c:pt idx="1">
                  <c:v>59.6</c:v>
                </c:pt>
              </c:numCache>
            </c:numRef>
          </c:val>
        </c:ser>
        <c:shape val="box"/>
        <c:axId val="63515648"/>
        <c:axId val="63525632"/>
        <c:axId val="0"/>
      </c:bar3DChart>
      <c:catAx>
        <c:axId val="63515648"/>
        <c:scaling>
          <c:orientation val="minMax"/>
        </c:scaling>
        <c:axPos val="b"/>
        <c:numFmt formatCode="General" sourceLinked="1"/>
        <c:tickLblPos val="low"/>
        <c:spPr>
          <a:ln w="3175">
            <a:solidFill>
              <a:srgbClr val="000000"/>
            </a:solidFill>
            <a:prstDash val="solid"/>
          </a:ln>
        </c:spPr>
        <c:txPr>
          <a:bodyPr rot="0" vert="horz"/>
          <a:lstStyle/>
          <a:p>
            <a:pPr>
              <a:defRPr sz="1000" b="0" i="0" u="none" strike="noStrike" baseline="0">
                <a:solidFill>
                  <a:srgbClr val="000000"/>
                </a:solidFill>
                <a:latin typeface="Arial Cyr"/>
                <a:ea typeface="Arial Cyr"/>
                <a:cs typeface="Arial Cyr"/>
              </a:defRPr>
            </a:pPr>
            <a:endParaRPr lang="ru-RU"/>
          </a:p>
        </c:txPr>
        <c:crossAx val="63525632"/>
        <c:crosses val="autoZero"/>
        <c:auto val="1"/>
        <c:lblAlgn val="ctr"/>
        <c:lblOffset val="100"/>
        <c:tickLblSkip val="1"/>
        <c:tickMarkSkip val="1"/>
      </c:catAx>
      <c:valAx>
        <c:axId val="63525632"/>
        <c:scaling>
          <c:orientation val="minMax"/>
        </c:scaling>
        <c:axPos val="l"/>
        <c:majorGridlines>
          <c:spPr>
            <a:ln w="3175">
              <a:solidFill>
                <a:srgbClr val="000000"/>
              </a:solidFill>
              <a:prstDash val="solid"/>
            </a:ln>
          </c:spPr>
        </c:majorGridlines>
        <c:numFmt formatCode="0.0"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Cyr"/>
                <a:ea typeface="Arial Cyr"/>
                <a:cs typeface="Arial Cyr"/>
              </a:defRPr>
            </a:pPr>
            <a:endParaRPr lang="ru-RU"/>
          </a:p>
        </c:txPr>
        <c:crossAx val="63515648"/>
        <c:crosses val="autoZero"/>
        <c:crossBetween val="between"/>
      </c:valAx>
      <c:spPr>
        <a:noFill/>
        <a:ln w="25400">
          <a:noFill/>
        </a:ln>
      </c:spPr>
    </c:plotArea>
    <c:legend>
      <c:legendPos val="r"/>
      <c:layout>
        <c:manualLayout>
          <c:xMode val="edge"/>
          <c:yMode val="edge"/>
          <c:x val="0.6489802346135326"/>
          <c:y val="0.53356964655036487"/>
          <c:w val="0.33469430606888467"/>
          <c:h val="0.15194383387588964"/>
        </c:manualLayout>
      </c:layout>
      <c:spPr>
        <a:solidFill>
          <a:srgbClr val="FFFFFF"/>
        </a:solidFill>
        <a:ln w="3175">
          <a:solidFill>
            <a:srgbClr val="000000"/>
          </a:solidFill>
          <a:prstDash val="solid"/>
        </a:ln>
      </c:spPr>
      <c:txPr>
        <a:bodyPr/>
        <a:lstStyle/>
        <a:p>
          <a:pPr>
            <a:defRPr sz="920" b="0" i="0" u="none" strike="noStrike" baseline="0">
              <a:solidFill>
                <a:srgbClr val="000000"/>
              </a:solidFill>
              <a:latin typeface="Arial Cyr"/>
              <a:ea typeface="Arial Cyr"/>
              <a:cs typeface="Arial Cyr"/>
            </a:defRPr>
          </a:pPr>
          <a:endParaRPr lang="ru-RU"/>
        </a:p>
      </c:txPr>
    </c:legend>
    <c:plotVisOnly val="1"/>
    <c:dispBlanksAs val="gap"/>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Cyr"/>
          <a:ea typeface="Arial Cyr"/>
          <a:cs typeface="Arial Cyr"/>
        </a:defRPr>
      </a:pPr>
      <a:endParaRPr lang="ru-RU"/>
    </a:p>
  </c:tx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15FACBF-0BAD-4158-8681-DFBE6129CD0F}"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1DDAFB9-D8FE-45C8-954B-761450823AB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CCF5BAB-72E1-4E87-96E7-21549561225C}"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B6A63FC-8DE0-4B6E-8A90-0FAC1180886C}"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F1F8E20-3830-4B78-9903-5535B88A8BDE}"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1F4A7AD-6C7A-4122-84AF-589768106288}"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38FD53B-E09A-4E9C-95DA-6E0E7C8ECC55}"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3040C35A-C8D1-4B23-9E60-61362FD7BA6D}"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4B886048-46F4-46F6-A998-4A31BAF48675}"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66CCE8A8-21A1-4CF6-BD80-F4C9161F0EE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D477DD3-C1F5-4D0A-8ED8-37FB29E276F1}"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7EEFF222-342C-4BCB-B78D-9D7D64699CBE}"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04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604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604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7821820-322A-4701-94B5-0D1E3017081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ransition spd="slow">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__________Microsoft_Office_Excel1.xls"/><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chart" Target="../charts/char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684213" y="620713"/>
            <a:ext cx="7704137" cy="1752600"/>
          </a:xfrm>
        </p:spPr>
        <p:txBody>
          <a:bodyPr/>
          <a:lstStyle/>
          <a:p>
            <a:pPr eaLnBrk="1" hangingPunct="1"/>
            <a:r>
              <a:rPr lang="ru-RU" b="1" smtClean="0"/>
              <a:t> Развитие критического мышления через чтение и письмо</a:t>
            </a:r>
          </a:p>
          <a:p>
            <a:pPr eaLnBrk="1" hangingPunct="1"/>
            <a:r>
              <a:rPr lang="ru-RU" b="1" smtClean="0"/>
              <a:t>на уроках русского языка и литературы.</a:t>
            </a:r>
          </a:p>
        </p:txBody>
      </p:sp>
      <p:sp>
        <p:nvSpPr>
          <p:cNvPr id="2055" name="Rectangle 7"/>
          <p:cNvSpPr>
            <a:spLocks noChangeArrowheads="1"/>
          </p:cNvSpPr>
          <p:nvPr/>
        </p:nvSpPr>
        <p:spPr bwMode="auto">
          <a:xfrm>
            <a:off x="5148263" y="4365625"/>
            <a:ext cx="3671887" cy="1311275"/>
          </a:xfrm>
          <a:prstGeom prst="rect">
            <a:avLst/>
          </a:prstGeom>
          <a:noFill/>
          <a:ln w="9525">
            <a:noFill/>
            <a:miter lim="800000"/>
            <a:headEnd/>
            <a:tailEnd/>
          </a:ln>
          <a:effectLst/>
        </p:spPr>
        <p:txBody>
          <a:bodyPr>
            <a:spAutoFit/>
          </a:bodyPr>
          <a:lstStyle/>
          <a:p>
            <a:pPr>
              <a:defRPr/>
            </a:pPr>
            <a:r>
              <a:rPr lang="ru-RU" sz="2000">
                <a:effectLst>
                  <a:outerShdw blurRad="38100" dist="38100" dir="2700000" algn="tl">
                    <a:srgbClr val="C0C0C0"/>
                  </a:outerShdw>
                </a:effectLst>
              </a:rPr>
              <a:t>У</a:t>
            </a:r>
            <a:r>
              <a:rPr lang="ru-RU" sz="2000">
                <a:effectLst>
                  <a:outerShdw blurRad="38100" dist="38100" dir="2700000" algn="tl">
                    <a:srgbClr val="C0C0C0"/>
                  </a:outerShdw>
                </a:effectLst>
                <a:latin typeface="Garamond" pitchFamily="18" charset="0"/>
              </a:rPr>
              <a:t>читель русского языка и литературы МБОУ  СОШ № 7 г.Тихорецка</a:t>
            </a:r>
          </a:p>
          <a:p>
            <a:pPr>
              <a:defRPr/>
            </a:pPr>
            <a:r>
              <a:rPr lang="ru-RU" sz="2000">
                <a:effectLst>
                  <a:outerShdw blurRad="38100" dist="38100" dir="2700000" algn="tl">
                    <a:srgbClr val="C0C0C0"/>
                  </a:outerShdw>
                </a:effectLst>
                <a:latin typeface="Garamond" pitchFamily="18" charset="0"/>
              </a:rPr>
              <a:t> Морозова С.В.</a:t>
            </a:r>
          </a:p>
        </p:txBody>
      </p:sp>
      <p:pic>
        <p:nvPicPr>
          <p:cNvPr id="3076" name="Picture 9"/>
          <p:cNvPicPr>
            <a:picLocks noChangeAspect="1" noChangeArrowheads="1"/>
          </p:cNvPicPr>
          <p:nvPr/>
        </p:nvPicPr>
        <p:blipFill>
          <a:blip r:embed="rId2" cstate="print"/>
          <a:srcRect/>
          <a:stretch>
            <a:fillRect/>
          </a:stretch>
        </p:blipFill>
        <p:spPr bwMode="auto">
          <a:xfrm>
            <a:off x="1547813" y="2924175"/>
            <a:ext cx="2249487" cy="3376613"/>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1042988" y="1901825"/>
            <a:ext cx="6842125" cy="1570038"/>
          </a:xfrm>
          <a:prstGeom prst="rect">
            <a:avLst/>
          </a:prstGeom>
          <a:noFill/>
          <a:ln w="9525">
            <a:noFill/>
            <a:miter lim="800000"/>
            <a:headEnd/>
            <a:tailEnd/>
          </a:ln>
        </p:spPr>
        <p:txBody>
          <a:bodyPr anchor="ctr">
            <a:spAutoFit/>
          </a:bodyPr>
          <a:lstStyle/>
          <a:p>
            <a:pPr eaLnBrk="0" hangingPunct="0"/>
            <a:r>
              <a:rPr lang="ru-RU" sz="2400" b="1" u="sng">
                <a:latin typeface="Times New Roman" pitchFamily="18" charset="0"/>
                <a:ea typeface="Calibri" pitchFamily="34" charset="0"/>
                <a:cs typeface="Times New Roman" pitchFamily="18" charset="0"/>
              </a:rPr>
              <a:t>Слайд № 6.</a:t>
            </a:r>
            <a:r>
              <a:rPr lang="ru-RU" sz="2400" u="sng">
                <a:latin typeface="Times New Roman" pitchFamily="18" charset="0"/>
                <a:ea typeface="Calibri" pitchFamily="34" charset="0"/>
                <a:cs typeface="Times New Roman" pitchFamily="18" charset="0"/>
              </a:rPr>
              <a:t> </a:t>
            </a:r>
            <a:endParaRPr lang="ru-RU" sz="2400">
              <a:ea typeface="Calibri" pitchFamily="34" charset="0"/>
              <a:cs typeface="Times New Roman" pitchFamily="18" charset="0"/>
            </a:endParaRPr>
          </a:p>
          <a:p>
            <a:pPr eaLnBrk="0" hangingPunct="0"/>
            <a:r>
              <a:rPr lang="ru-RU" sz="2400">
                <a:latin typeface="Times New Roman" pitchFamily="18" charset="0"/>
                <a:ea typeface="Calibri" pitchFamily="34" charset="0"/>
                <a:cs typeface="Times New Roman" pitchFamily="18" charset="0"/>
              </a:rPr>
              <a:t> У школьников есть трудности восприятия информации и формулирования целей, данные приемы помогают преодолеть эти трудности</a:t>
            </a:r>
            <a:r>
              <a:rPr lang="ru-RU" sz="1400">
                <a:latin typeface="Times New Roman" pitchFamily="18" charset="0"/>
                <a:ea typeface="Calibri" pitchFamily="34" charset="0"/>
                <a:cs typeface="Times New Roman" pitchFamily="18" charset="0"/>
              </a:rPr>
              <a:t>.</a:t>
            </a:r>
            <a:endParaRPr lang="ru-RU">
              <a:ea typeface="Calibri" pitchFamily="34" charset="0"/>
              <a:cs typeface="Times New Roman" pitchFamily="18" charset="0"/>
            </a:endParaRPr>
          </a:p>
        </p:txBody>
      </p:sp>
    </p:spTree>
  </p:cSld>
  <p:clrMapOvr>
    <a:masterClrMapping/>
  </p:clrMapOvr>
  <p:transition spd="slow">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ru-RU" sz="3600" b="1" u="sng" smtClean="0"/>
              <a:t>Прием</a:t>
            </a:r>
            <a:br>
              <a:rPr lang="ru-RU" sz="3600" b="1" u="sng" smtClean="0"/>
            </a:br>
            <a:r>
              <a:rPr lang="ru-RU" sz="3600" b="1" u="sng" smtClean="0"/>
              <a:t>«Знаю – хочу узнать - узнал»</a:t>
            </a:r>
          </a:p>
        </p:txBody>
      </p:sp>
      <p:graphicFrame>
        <p:nvGraphicFramePr>
          <p:cNvPr id="22565" name="Group 37"/>
          <p:cNvGraphicFramePr>
            <a:graphicFrameLocks noGrp="1"/>
          </p:cNvGraphicFramePr>
          <p:nvPr>
            <p:ph type="body" idx="1"/>
          </p:nvPr>
        </p:nvGraphicFramePr>
        <p:xfrm>
          <a:off x="1258888" y="2420938"/>
          <a:ext cx="6562725" cy="3250692"/>
        </p:xfrm>
        <a:graphic>
          <a:graphicData uri="http://schemas.openxmlformats.org/drawingml/2006/table">
            <a:tbl>
              <a:tblPr/>
              <a:tblGrid>
                <a:gridCol w="2187575"/>
                <a:gridCol w="2187575"/>
                <a:gridCol w="2187575"/>
              </a:tblGrid>
              <a:tr h="1562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rPr>
                        <a:t>Знаю</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rPr>
                        <a:t>(вызов)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rPr>
                        <a:t>Хочу узнать</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rPr>
                        <a:t>(вызов)</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rPr>
                        <a:t>Узнал</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rPr>
                        <a:t>(реализация смысла или рефлексия)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6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rPr>
                        <a:t>Работаю в паре: что я знаю о теме урока?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rPr>
                        <a:t>Ставлю цели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rPr>
                        <a:t>Что я знал, а что узнал?</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971550" y="1174750"/>
            <a:ext cx="7129463" cy="4092575"/>
          </a:xfrm>
          <a:prstGeom prst="rect">
            <a:avLst/>
          </a:prstGeom>
          <a:noFill/>
          <a:ln w="9525">
            <a:noFill/>
            <a:miter lim="800000"/>
            <a:headEnd/>
            <a:tailEnd/>
          </a:ln>
        </p:spPr>
        <p:txBody>
          <a:bodyPr anchor="ctr">
            <a:spAutoFit/>
          </a:bodyPr>
          <a:lstStyle/>
          <a:p>
            <a:pPr eaLnBrk="0" hangingPunct="0"/>
            <a:r>
              <a:rPr lang="ru-RU" sz="2000" b="1" u="sng">
                <a:latin typeface="Times New Roman" pitchFamily="18" charset="0"/>
                <a:ea typeface="Calibri" pitchFamily="34" charset="0"/>
                <a:cs typeface="Times New Roman" pitchFamily="18" charset="0"/>
              </a:rPr>
              <a:t>Слайд № 7</a:t>
            </a:r>
            <a:r>
              <a:rPr lang="ru-RU" sz="2000">
                <a:latin typeface="Times New Roman" pitchFamily="18" charset="0"/>
                <a:ea typeface="Calibri" pitchFamily="34" charset="0"/>
                <a:cs typeface="Times New Roman" pitchFamily="18" charset="0"/>
              </a:rPr>
              <a:t>.</a:t>
            </a:r>
            <a:endParaRPr lang="ru-RU" sz="2000">
              <a:ea typeface="Calibri" pitchFamily="34" charset="0"/>
              <a:cs typeface="Times New Roman" pitchFamily="18" charset="0"/>
            </a:endParaRPr>
          </a:p>
          <a:p>
            <a:pPr eaLnBrk="0" hangingPunct="0"/>
            <a:r>
              <a:rPr lang="ru-RU" sz="2000">
                <a:latin typeface="Calibri" pitchFamily="34" charset="0"/>
                <a:ea typeface="Calibri" pitchFamily="34" charset="0"/>
                <a:cs typeface="Times New Roman" pitchFamily="18" charset="0"/>
              </a:rPr>
              <a:t> </a:t>
            </a:r>
            <a:r>
              <a:rPr lang="ru-RU" sz="2000">
                <a:latin typeface="Times New Roman" pitchFamily="18" charset="0"/>
                <a:ea typeface="Calibri" pitchFamily="34" charset="0"/>
                <a:cs typeface="Times New Roman" pitchFamily="18" charset="0"/>
              </a:rPr>
              <a:t>1-й </a:t>
            </a:r>
            <a:r>
              <a:rPr lang="ru-RU" sz="2000" u="sng">
                <a:latin typeface="Times New Roman" pitchFamily="18" charset="0"/>
                <a:ea typeface="Calibri" pitchFamily="34" charset="0"/>
                <a:cs typeface="Times New Roman" pitchFamily="18" charset="0"/>
              </a:rPr>
              <a:t>прием</a:t>
            </a:r>
            <a:r>
              <a:rPr lang="ru-RU" sz="2000">
                <a:latin typeface="Calibri" pitchFamily="34" charset="0"/>
                <a:ea typeface="Calibri" pitchFamily="34" charset="0"/>
                <a:cs typeface="Times New Roman" pitchFamily="18" charset="0"/>
              </a:rPr>
              <a:t> </a:t>
            </a:r>
            <a:r>
              <a:rPr lang="ru-RU" sz="2000">
                <a:latin typeface="Times New Roman" pitchFamily="18" charset="0"/>
                <a:ea typeface="Calibri" pitchFamily="34" charset="0"/>
                <a:cs typeface="Times New Roman" pitchFamily="18" charset="0"/>
              </a:rPr>
              <a:t>- это работа с таблицей.</a:t>
            </a:r>
            <a:endParaRPr lang="ru-RU" sz="2000">
              <a:ea typeface="Calibri" pitchFamily="34" charset="0"/>
              <a:cs typeface="Times New Roman" pitchFamily="18" charset="0"/>
            </a:endParaRPr>
          </a:p>
          <a:p>
            <a:pPr eaLnBrk="0" hangingPunct="0"/>
            <a:r>
              <a:rPr lang="ru-RU" sz="2000">
                <a:latin typeface="Times New Roman" pitchFamily="18" charset="0"/>
                <a:ea typeface="Calibri" pitchFamily="34" charset="0"/>
                <a:cs typeface="Times New Roman" pitchFamily="18" charset="0"/>
              </a:rPr>
              <a:t> 	При изучении темы на стадии вызова учащимся можно предложить разбиться на пары, посовещаться и заполнить 1 графу таблицы ,что я знаю по теме: это могут быть какие-то ассоциации, конкретные исторические сведения, предположения,</a:t>
            </a:r>
            <a:r>
              <a:rPr lang="ru-RU" sz="2000">
                <a:latin typeface="Calibri" pitchFamily="34" charset="0"/>
                <a:ea typeface="Calibri" pitchFamily="34" charset="0"/>
                <a:cs typeface="Times New Roman" pitchFamily="18" charset="0"/>
              </a:rPr>
              <a:t>  </a:t>
            </a:r>
            <a:r>
              <a:rPr lang="ru-RU" sz="2000">
                <a:latin typeface="Times New Roman" pitchFamily="18" charset="0"/>
                <a:ea typeface="Calibri" pitchFamily="34" charset="0"/>
                <a:cs typeface="Times New Roman" pitchFamily="18" charset="0"/>
              </a:rPr>
              <a:t>после обсуждения полученных результатов в классе учащиеся сами формулируют цели урока: что я хочу узнать? для устранения пробелов в собственных знаниях и заполняют 2 графу. После изучения темы соотносят полученную информацию с той, что была у них в начале урока, учатся рефлексировать собственную мыслительную деятельность.</a:t>
            </a:r>
            <a:endParaRPr lang="ru-RU" sz="2000">
              <a:ea typeface="Calibri" pitchFamily="34" charset="0"/>
              <a:cs typeface="Times New Roman" pitchFamily="18" charset="0"/>
            </a:endParaRPr>
          </a:p>
        </p:txBody>
      </p:sp>
    </p:spTree>
  </p:cSld>
  <p:clrMapOvr>
    <a:masterClrMapping/>
  </p:clrMapOvr>
  <p:transition spd="slow">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ru-RU" sz="4000" b="1" u="sng" smtClean="0"/>
              <a:t>Продвинутая лекция</a:t>
            </a:r>
          </a:p>
        </p:txBody>
      </p:sp>
      <p:graphicFrame>
        <p:nvGraphicFramePr>
          <p:cNvPr id="23617" name="Group 65"/>
          <p:cNvGraphicFramePr>
            <a:graphicFrameLocks noGrp="1"/>
          </p:cNvGraphicFramePr>
          <p:nvPr>
            <p:ph type="body" idx="1"/>
          </p:nvPr>
        </p:nvGraphicFramePr>
        <p:xfrm>
          <a:off x="900113" y="1989138"/>
          <a:ext cx="7313612" cy="3638551"/>
        </p:xfrm>
        <a:graphic>
          <a:graphicData uri="http://schemas.openxmlformats.org/drawingml/2006/table">
            <a:tbl>
              <a:tblPr/>
              <a:tblGrid>
                <a:gridCol w="2436812"/>
                <a:gridCol w="2439988"/>
                <a:gridCol w="2436812"/>
              </a:tblGrid>
              <a:tr h="690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rPr>
                        <a:t>Вызов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rPr>
                        <a:t>Реализация смысла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2947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работа в паре:</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что мы знаем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о теме?</a:t>
                      </a:r>
                      <a:endParaRPr kumimoji="0" lang="ru-RU"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sng" strike="noStrike" cap="none" normalizeH="0" baseline="0" smtClean="0">
                          <a:ln>
                            <a:noFill/>
                          </a:ln>
                          <a:solidFill>
                            <a:schemeClr val="tx1"/>
                          </a:solidFill>
                          <a:effectLst/>
                          <a:latin typeface="Arial" charset="0"/>
                        </a:rPr>
                        <a:t>1 ученик:</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маркировка</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текста первой графы:</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«+»-совпадает</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«-»-не совпадает</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sng" strike="noStrike" cap="none" normalizeH="0" baseline="0" smtClean="0">
                          <a:ln>
                            <a:noFill/>
                          </a:ln>
                          <a:solidFill>
                            <a:schemeClr val="tx1"/>
                          </a:solidFill>
                          <a:effectLst/>
                          <a:latin typeface="Arial" charset="0"/>
                        </a:rPr>
                        <a:t>2 ученик:</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идеи, не встречающиеся в первой графе</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376" name="Text Box 64"/>
          <p:cNvSpPr txBox="1">
            <a:spLocks noChangeArrowheads="1"/>
          </p:cNvSpPr>
          <p:nvPr/>
        </p:nvSpPr>
        <p:spPr bwMode="auto">
          <a:xfrm>
            <a:off x="1042988" y="5661025"/>
            <a:ext cx="7127875" cy="946150"/>
          </a:xfrm>
          <a:prstGeom prst="rect">
            <a:avLst/>
          </a:prstGeom>
          <a:noFill/>
          <a:ln w="9525">
            <a:noFill/>
            <a:miter lim="800000"/>
            <a:headEnd/>
            <a:tailEnd/>
          </a:ln>
        </p:spPr>
        <p:txBody>
          <a:bodyPr>
            <a:spAutoFit/>
          </a:bodyPr>
          <a:lstStyle/>
          <a:p>
            <a:r>
              <a:rPr kumimoji="1" lang="ru-RU" sz="2800" b="1">
                <a:latin typeface="Times New Roman" pitchFamily="18" charset="0"/>
              </a:rPr>
              <a:t>Рефлексия – обсуждение результатов </a:t>
            </a:r>
          </a:p>
          <a:p>
            <a:r>
              <a:rPr kumimoji="1" lang="ru-RU" sz="2800" b="1">
                <a:latin typeface="Times New Roman" pitchFamily="18" charset="0"/>
              </a:rPr>
              <a:t>в паре, в классе, дискуссия.</a:t>
            </a:r>
          </a:p>
        </p:txBody>
      </p:sp>
    </p:spTree>
  </p:cSld>
  <p:clrMapOvr>
    <a:masterClrMapping/>
  </p:clrMapOvr>
  <p:transition spd="slow">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1116013" y="1262063"/>
            <a:ext cx="6985000" cy="3786187"/>
          </a:xfrm>
          <a:prstGeom prst="rect">
            <a:avLst/>
          </a:prstGeom>
          <a:noFill/>
          <a:ln w="9525">
            <a:noFill/>
            <a:miter lim="800000"/>
            <a:headEnd/>
            <a:tailEnd/>
          </a:ln>
        </p:spPr>
        <p:txBody>
          <a:bodyPr anchor="ctr">
            <a:spAutoFit/>
          </a:bodyPr>
          <a:lstStyle/>
          <a:p>
            <a:pPr indent="449263" eaLnBrk="0" hangingPunct="0"/>
            <a:r>
              <a:rPr lang="ru-RU" sz="2000" b="1" u="sng">
                <a:latin typeface="Times New Roman" pitchFamily="18" charset="0"/>
                <a:ea typeface="Calibri" pitchFamily="34" charset="0"/>
                <a:cs typeface="Times New Roman" pitchFamily="18" charset="0"/>
              </a:rPr>
              <a:t>Слайд № 8</a:t>
            </a:r>
            <a:r>
              <a:rPr lang="ru-RU" sz="2000" b="1">
                <a:latin typeface="Times New Roman" pitchFamily="18" charset="0"/>
                <a:ea typeface="Calibri" pitchFamily="34" charset="0"/>
                <a:cs typeface="Times New Roman" pitchFamily="18" charset="0"/>
              </a:rPr>
              <a:t>.</a:t>
            </a:r>
            <a:r>
              <a:rPr lang="ru-RU" sz="2000">
                <a:latin typeface="Calibri" pitchFamily="34" charset="0"/>
                <a:ea typeface="Calibri" pitchFamily="34" charset="0"/>
                <a:cs typeface="Times New Roman" pitchFamily="18" charset="0"/>
              </a:rPr>
              <a:t> </a:t>
            </a:r>
            <a:endParaRPr lang="ru-RU" sz="2000">
              <a:ea typeface="Calibri" pitchFamily="34" charset="0"/>
              <a:cs typeface="Times New Roman" pitchFamily="18" charset="0"/>
            </a:endParaRPr>
          </a:p>
          <a:p>
            <a:pPr indent="449263" eaLnBrk="0" hangingPunct="0"/>
            <a:r>
              <a:rPr lang="ru-RU" sz="2000" u="sng">
                <a:latin typeface="Times New Roman" pitchFamily="18" charset="0"/>
                <a:ea typeface="Calibri" pitchFamily="34" charset="0"/>
                <a:cs typeface="Times New Roman" pitchFamily="18" charset="0"/>
              </a:rPr>
              <a:t>2-й прием </a:t>
            </a:r>
            <a:r>
              <a:rPr lang="ru-RU" sz="2000">
                <a:latin typeface="Times New Roman" pitchFamily="18" charset="0"/>
                <a:ea typeface="Calibri" pitchFamily="34" charset="0"/>
                <a:cs typeface="Times New Roman" pitchFamily="18" charset="0"/>
              </a:rPr>
              <a:t>- это активное слушание.</a:t>
            </a:r>
            <a:r>
              <a:rPr lang="ru-RU" sz="2000">
                <a:latin typeface="Calibri" pitchFamily="34" charset="0"/>
                <a:ea typeface="Calibri" pitchFamily="34" charset="0"/>
                <a:cs typeface="Times New Roman" pitchFamily="18" charset="0"/>
              </a:rPr>
              <a:t> </a:t>
            </a:r>
            <a:endParaRPr lang="ru-RU" sz="2000">
              <a:ea typeface="Calibri" pitchFamily="34" charset="0"/>
              <a:cs typeface="Times New Roman" pitchFamily="18" charset="0"/>
            </a:endParaRPr>
          </a:p>
          <a:p>
            <a:pPr indent="449263" eaLnBrk="0" hangingPunct="0"/>
            <a:r>
              <a:rPr lang="ru-RU" sz="2000">
                <a:solidFill>
                  <a:srgbClr val="202020"/>
                </a:solidFill>
                <a:latin typeface="Times New Roman" pitchFamily="18" charset="0"/>
                <a:ea typeface="Calibri" pitchFamily="34" charset="0"/>
                <a:cs typeface="Times New Roman" pitchFamily="18" charset="0"/>
              </a:rPr>
              <a:t>Во время лекции уместнее использовать работу в паре: на стадии вызова каждая пара заполняет первую графу таблицы, что я знаю?, затем во время чтения лекции один ученик ищет соответствия и несоответствия первоначальной информации с материалом лекции,</a:t>
            </a:r>
            <a:r>
              <a:rPr lang="ru-RU" sz="2000">
                <a:solidFill>
                  <a:srgbClr val="202020"/>
                </a:solidFill>
                <a:latin typeface="Calibri" pitchFamily="34" charset="0"/>
                <a:ea typeface="Calibri" pitchFamily="34" charset="0"/>
                <a:cs typeface="Times New Roman" pitchFamily="18" charset="0"/>
              </a:rPr>
              <a:t>  </a:t>
            </a:r>
            <a:r>
              <a:rPr lang="ru-RU" sz="2000">
                <a:solidFill>
                  <a:srgbClr val="202020"/>
                </a:solidFill>
                <a:latin typeface="Times New Roman" pitchFamily="18" charset="0"/>
                <a:ea typeface="Calibri" pitchFamily="34" charset="0"/>
                <a:cs typeface="Times New Roman" pitchFamily="18" charset="0"/>
              </a:rPr>
              <a:t>другой кратко записывает новую информацию, на стадии</a:t>
            </a:r>
            <a:r>
              <a:rPr lang="ru-RU" sz="2000">
                <a:solidFill>
                  <a:srgbClr val="202020"/>
                </a:solidFill>
                <a:latin typeface="Calibri" pitchFamily="34" charset="0"/>
                <a:ea typeface="Calibri" pitchFamily="34" charset="0"/>
                <a:cs typeface="Times New Roman" pitchFamily="18" charset="0"/>
              </a:rPr>
              <a:t>  </a:t>
            </a:r>
            <a:r>
              <a:rPr lang="ru-RU" sz="2000">
                <a:solidFill>
                  <a:srgbClr val="202020"/>
                </a:solidFill>
                <a:latin typeface="Times New Roman" pitchFamily="18" charset="0"/>
                <a:ea typeface="Calibri" pitchFamily="34" charset="0"/>
                <a:cs typeface="Times New Roman" pitchFamily="18" charset="0"/>
              </a:rPr>
              <a:t>рефлексии идет обсуждение полученных результатов сначала в паре, затем </a:t>
            </a:r>
            <a:r>
              <a:rPr lang="ru-RU" sz="2000">
                <a:solidFill>
                  <a:srgbClr val="202020"/>
                </a:solidFill>
                <a:latin typeface="Calibri" pitchFamily="34" charset="0"/>
                <a:ea typeface="Calibri" pitchFamily="34" charset="0"/>
                <a:cs typeface="Times New Roman" pitchFamily="18" charset="0"/>
              </a:rPr>
              <a:t>–</a:t>
            </a:r>
            <a:r>
              <a:rPr lang="ru-RU" sz="2000">
                <a:solidFill>
                  <a:srgbClr val="202020"/>
                </a:solidFill>
                <a:latin typeface="Times New Roman" pitchFamily="18" charset="0"/>
                <a:ea typeface="Calibri" pitchFamily="34" charset="0"/>
                <a:cs typeface="Times New Roman" pitchFamily="18" charset="0"/>
              </a:rPr>
              <a:t> в классе. Использование этого приема позволяет превратить рассказ учителя в интереснейший диалог ученика с учеником, ученика с учителем и со всем классом</a:t>
            </a:r>
            <a:r>
              <a:rPr lang="ru-RU" sz="1400">
                <a:solidFill>
                  <a:srgbClr val="202020"/>
                </a:solidFill>
                <a:latin typeface="Times New Roman" pitchFamily="18" charset="0"/>
                <a:ea typeface="Calibri" pitchFamily="34" charset="0"/>
                <a:cs typeface="Times New Roman" pitchFamily="18" charset="0"/>
              </a:rPr>
              <a:t>.</a:t>
            </a:r>
            <a:endParaRPr lang="ru-RU">
              <a:ea typeface="Calibri" pitchFamily="34" charset="0"/>
              <a:cs typeface="Times New Roman" pitchFamily="18" charset="0"/>
            </a:endParaRPr>
          </a:p>
        </p:txBody>
      </p:sp>
    </p:spTree>
  </p:cSld>
  <p:clrMapOvr>
    <a:masterClrMapping/>
  </p:clrMapOvr>
  <p:transition spd="slow">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4"/>
          <p:cNvSpPr>
            <a:spLocks noChangeArrowheads="1"/>
          </p:cNvSpPr>
          <p:nvPr/>
        </p:nvSpPr>
        <p:spPr bwMode="auto">
          <a:xfrm rot="940771">
            <a:off x="4581525" y="971550"/>
            <a:ext cx="4679950" cy="2519363"/>
          </a:xfrm>
          <a:prstGeom prst="irregularSeal1">
            <a:avLst/>
          </a:prstGeom>
          <a:solidFill>
            <a:srgbClr val="FFFF00"/>
          </a:solidFill>
          <a:ln w="9525">
            <a:solidFill>
              <a:schemeClr val="tx1"/>
            </a:solidFill>
            <a:miter lim="800000"/>
            <a:headEnd/>
            <a:tailEnd/>
          </a:ln>
        </p:spPr>
        <p:txBody>
          <a:bodyPr wrap="none" anchor="ctr"/>
          <a:lstStyle/>
          <a:p>
            <a:pPr algn="ctr"/>
            <a:r>
              <a:rPr lang="ru-RU" b="1">
                <a:latin typeface="Verdana" pitchFamily="34" charset="0"/>
              </a:rPr>
              <a:t>1 Рабочая</a:t>
            </a:r>
          </a:p>
          <a:p>
            <a:pPr algn="ctr"/>
            <a:r>
              <a:rPr lang="ru-RU" b="1">
                <a:latin typeface="Verdana" pitchFamily="34" charset="0"/>
              </a:rPr>
              <a:t>группа</a:t>
            </a:r>
          </a:p>
          <a:p>
            <a:pPr algn="ctr"/>
            <a:endParaRPr lang="ru-RU">
              <a:latin typeface="Verdana" pitchFamily="34" charset="0"/>
            </a:endParaRPr>
          </a:p>
        </p:txBody>
      </p:sp>
      <p:sp>
        <p:nvSpPr>
          <p:cNvPr id="17411" name="Rectangle 2"/>
          <p:cNvSpPr>
            <a:spLocks noGrp="1" noChangeArrowheads="1"/>
          </p:cNvSpPr>
          <p:nvPr>
            <p:ph type="title"/>
          </p:nvPr>
        </p:nvSpPr>
        <p:spPr>
          <a:xfrm>
            <a:off x="827088" y="274638"/>
            <a:ext cx="7859712" cy="1143000"/>
          </a:xfrm>
        </p:spPr>
        <p:txBody>
          <a:bodyPr/>
          <a:lstStyle/>
          <a:p>
            <a:pPr eaLnBrk="1" hangingPunct="1"/>
            <a:r>
              <a:rPr lang="ru-RU" b="1" u="sng" smtClean="0"/>
              <a:t>Прием «Зигзаг»</a:t>
            </a:r>
          </a:p>
        </p:txBody>
      </p:sp>
      <p:sp>
        <p:nvSpPr>
          <p:cNvPr id="17412" name="AutoShape 5"/>
          <p:cNvSpPr>
            <a:spLocks noChangeArrowheads="1"/>
          </p:cNvSpPr>
          <p:nvPr/>
        </p:nvSpPr>
        <p:spPr bwMode="auto">
          <a:xfrm rot="2818496">
            <a:off x="612775" y="2339975"/>
            <a:ext cx="1452562" cy="2878138"/>
          </a:xfrm>
          <a:prstGeom prst="upArrow">
            <a:avLst>
              <a:gd name="adj1" fmla="val 50000"/>
              <a:gd name="adj2" fmla="val 49536"/>
            </a:avLst>
          </a:prstGeom>
          <a:solidFill>
            <a:srgbClr val="CCFFFF"/>
          </a:solidFill>
          <a:ln w="9525">
            <a:solidFill>
              <a:schemeClr val="tx1"/>
            </a:solidFill>
            <a:miter lim="800000"/>
            <a:headEnd/>
            <a:tailEnd/>
          </a:ln>
        </p:spPr>
        <p:txBody>
          <a:bodyPr rot="10800000" vert="eaVert" wrap="none" anchor="ctr"/>
          <a:lstStyle/>
          <a:p>
            <a:pPr algn="ctr"/>
            <a:r>
              <a:rPr lang="ru-RU">
                <a:latin typeface="Verdana" pitchFamily="34" charset="0"/>
              </a:rPr>
              <a:t>Экспертная группа</a:t>
            </a:r>
          </a:p>
        </p:txBody>
      </p:sp>
      <p:sp>
        <p:nvSpPr>
          <p:cNvPr id="17413" name="AutoShape 10"/>
          <p:cNvSpPr>
            <a:spLocks noChangeArrowheads="1"/>
          </p:cNvSpPr>
          <p:nvPr/>
        </p:nvSpPr>
        <p:spPr bwMode="auto">
          <a:xfrm rot="2818496">
            <a:off x="2332038" y="2428875"/>
            <a:ext cx="1452562" cy="2878138"/>
          </a:xfrm>
          <a:prstGeom prst="upArrow">
            <a:avLst>
              <a:gd name="adj1" fmla="val 50000"/>
              <a:gd name="adj2" fmla="val 49536"/>
            </a:avLst>
          </a:prstGeom>
          <a:solidFill>
            <a:srgbClr val="CCFFFF"/>
          </a:solidFill>
          <a:ln w="9525">
            <a:solidFill>
              <a:schemeClr val="tx1"/>
            </a:solidFill>
            <a:miter lim="800000"/>
            <a:headEnd/>
            <a:tailEnd/>
          </a:ln>
        </p:spPr>
        <p:txBody>
          <a:bodyPr rot="10800000" vert="eaVert" wrap="none" anchor="ctr"/>
          <a:lstStyle/>
          <a:p>
            <a:pPr algn="ctr"/>
            <a:r>
              <a:rPr lang="ru-RU">
                <a:latin typeface="Verdana" pitchFamily="34" charset="0"/>
              </a:rPr>
              <a:t>Экспертная группа</a:t>
            </a:r>
          </a:p>
        </p:txBody>
      </p:sp>
      <p:sp>
        <p:nvSpPr>
          <p:cNvPr id="17414" name="AutoShape 11"/>
          <p:cNvSpPr>
            <a:spLocks noChangeArrowheads="1"/>
          </p:cNvSpPr>
          <p:nvPr/>
        </p:nvSpPr>
        <p:spPr bwMode="auto">
          <a:xfrm rot="2818496">
            <a:off x="3916363" y="2787650"/>
            <a:ext cx="1452562" cy="2878138"/>
          </a:xfrm>
          <a:prstGeom prst="upArrow">
            <a:avLst>
              <a:gd name="adj1" fmla="val 50000"/>
              <a:gd name="adj2" fmla="val 49536"/>
            </a:avLst>
          </a:prstGeom>
          <a:solidFill>
            <a:srgbClr val="CCFFFF"/>
          </a:solidFill>
          <a:ln w="9525">
            <a:solidFill>
              <a:schemeClr val="tx1"/>
            </a:solidFill>
            <a:miter lim="800000"/>
            <a:headEnd/>
            <a:tailEnd/>
          </a:ln>
        </p:spPr>
        <p:txBody>
          <a:bodyPr rot="10800000" vert="eaVert" wrap="none" anchor="ctr"/>
          <a:lstStyle/>
          <a:p>
            <a:pPr algn="ctr"/>
            <a:r>
              <a:rPr lang="ru-RU">
                <a:latin typeface="Verdana" pitchFamily="34" charset="0"/>
              </a:rPr>
              <a:t>Экспертная группа</a:t>
            </a:r>
          </a:p>
        </p:txBody>
      </p:sp>
      <p:sp>
        <p:nvSpPr>
          <p:cNvPr id="17415" name="AutoShape 12"/>
          <p:cNvSpPr>
            <a:spLocks noChangeArrowheads="1"/>
          </p:cNvSpPr>
          <p:nvPr/>
        </p:nvSpPr>
        <p:spPr bwMode="auto">
          <a:xfrm rot="2818496">
            <a:off x="5429250" y="3148013"/>
            <a:ext cx="1452563" cy="2878137"/>
          </a:xfrm>
          <a:prstGeom prst="upArrow">
            <a:avLst>
              <a:gd name="adj1" fmla="val 50000"/>
              <a:gd name="adj2" fmla="val 49535"/>
            </a:avLst>
          </a:prstGeom>
          <a:solidFill>
            <a:srgbClr val="CCFFFF"/>
          </a:solidFill>
          <a:ln w="9525">
            <a:solidFill>
              <a:schemeClr val="tx1"/>
            </a:solidFill>
            <a:miter lim="800000"/>
            <a:headEnd/>
            <a:tailEnd/>
          </a:ln>
        </p:spPr>
        <p:txBody>
          <a:bodyPr rot="10800000" vert="eaVert" wrap="none" anchor="ctr"/>
          <a:lstStyle/>
          <a:p>
            <a:pPr algn="ctr"/>
            <a:r>
              <a:rPr lang="ru-RU">
                <a:latin typeface="Verdana" pitchFamily="34" charset="0"/>
              </a:rPr>
              <a:t>Экспертная группа</a:t>
            </a:r>
          </a:p>
        </p:txBody>
      </p:sp>
      <p:pic>
        <p:nvPicPr>
          <p:cNvPr id="17416" name="Picture 11" descr="DSCN0625"/>
          <p:cNvPicPr>
            <a:picLocks noChangeAspect="1" noChangeArrowheads="1"/>
          </p:cNvPicPr>
          <p:nvPr/>
        </p:nvPicPr>
        <p:blipFill>
          <a:blip r:embed="rId2" cstate="print"/>
          <a:srcRect/>
          <a:stretch>
            <a:fillRect/>
          </a:stretch>
        </p:blipFill>
        <p:spPr bwMode="auto">
          <a:xfrm>
            <a:off x="179388" y="620713"/>
            <a:ext cx="2120900" cy="1752600"/>
          </a:xfrm>
          <a:prstGeom prst="rect">
            <a:avLst/>
          </a:prstGeom>
          <a:noFill/>
          <a:ln w="3175">
            <a:solidFill>
              <a:srgbClr val="000000"/>
            </a:solidFill>
            <a:miter lim="800000"/>
            <a:headEnd/>
            <a:tailEnd/>
          </a:ln>
        </p:spPr>
      </p:pic>
    </p:spTree>
  </p:cSld>
  <p:clrMapOvr>
    <a:masterClrMapping/>
  </p:clrMapOvr>
  <p:transition spd="slow">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1116013" y="1220788"/>
            <a:ext cx="6985000" cy="4156075"/>
          </a:xfrm>
          <a:prstGeom prst="rect">
            <a:avLst/>
          </a:prstGeom>
          <a:noFill/>
          <a:ln w="9525">
            <a:noFill/>
            <a:miter lim="800000"/>
            <a:headEnd/>
            <a:tailEnd/>
          </a:ln>
        </p:spPr>
        <p:txBody>
          <a:bodyPr anchor="ctr">
            <a:spAutoFit/>
          </a:bodyPr>
          <a:lstStyle/>
          <a:p>
            <a:pPr indent="449263" eaLnBrk="0" hangingPunct="0"/>
            <a:r>
              <a:rPr lang="ru-RU" sz="2400" b="1" u="sng">
                <a:solidFill>
                  <a:srgbClr val="202020"/>
                </a:solidFill>
                <a:latin typeface="Times New Roman" pitchFamily="18" charset="0"/>
                <a:ea typeface="Calibri" pitchFamily="34" charset="0"/>
                <a:cs typeface="Times New Roman" pitchFamily="18" charset="0"/>
              </a:rPr>
              <a:t>Слайд № 9</a:t>
            </a:r>
            <a:r>
              <a:rPr lang="ru-RU" sz="2400" u="sng">
                <a:solidFill>
                  <a:srgbClr val="202020"/>
                </a:solidFill>
                <a:latin typeface="Times New Roman" pitchFamily="18" charset="0"/>
                <a:ea typeface="Calibri" pitchFamily="34" charset="0"/>
                <a:cs typeface="Times New Roman" pitchFamily="18" charset="0"/>
              </a:rPr>
              <a:t>. </a:t>
            </a:r>
            <a:endParaRPr lang="ru-RU" sz="2400">
              <a:ea typeface="Calibri" pitchFamily="34" charset="0"/>
              <a:cs typeface="Times New Roman" pitchFamily="18" charset="0"/>
            </a:endParaRPr>
          </a:p>
          <a:p>
            <a:pPr indent="449263" eaLnBrk="0" hangingPunct="0"/>
            <a:r>
              <a:rPr lang="ru-RU" sz="2400" u="sng">
                <a:solidFill>
                  <a:srgbClr val="202020"/>
                </a:solidFill>
                <a:latin typeface="Times New Roman" pitchFamily="18" charset="0"/>
                <a:ea typeface="Calibri" pitchFamily="34" charset="0"/>
                <a:cs typeface="Times New Roman" pitchFamily="18" charset="0"/>
              </a:rPr>
              <a:t>3-й прием</a:t>
            </a:r>
            <a:r>
              <a:rPr lang="ru-RU" sz="2400">
                <a:solidFill>
                  <a:srgbClr val="202020"/>
                </a:solidFill>
                <a:latin typeface="Times New Roman" pitchFamily="18" charset="0"/>
                <a:ea typeface="Calibri" pitchFamily="34" charset="0"/>
                <a:cs typeface="Times New Roman" pitchFamily="18" charset="0"/>
              </a:rPr>
              <a:t> </a:t>
            </a:r>
            <a:r>
              <a:rPr lang="ru-RU" sz="2400">
                <a:latin typeface="Times New Roman" pitchFamily="18" charset="0"/>
                <a:ea typeface="Calibri" pitchFamily="34" charset="0"/>
                <a:cs typeface="Times New Roman" pitchFamily="18" charset="0"/>
              </a:rPr>
              <a:t>основан на следующем принципе: члены рабочей группы становятся экспертами по определенным вопросам изучаемой темы. Проведя личную экспертизу по-своему фрагменту, члены группы по</a:t>
            </a:r>
            <a:r>
              <a:rPr lang="ru-RU" sz="2400">
                <a:latin typeface="Calibri" pitchFamily="34" charset="0"/>
                <a:ea typeface="Calibri" pitchFamily="34" charset="0"/>
                <a:cs typeface="Times New Roman" pitchFamily="18" charset="0"/>
              </a:rPr>
              <a:t>­</a:t>
            </a:r>
            <a:r>
              <a:rPr lang="ru-RU" sz="2400">
                <a:latin typeface="Times New Roman" pitchFamily="18" charset="0"/>
                <a:ea typeface="Calibri" pitchFamily="34" charset="0"/>
                <a:cs typeface="Times New Roman" pitchFamily="18" charset="0"/>
              </a:rPr>
              <a:t>очередно учат друг друга. Цель рабочей группы состоит в том, чтобы все ее члены овладели темой в полном объеме. Изучив фрагмент, члены экспертной группы обсуждают и планируют эффективные способы передачи информации членам своих рабочих групп.</a:t>
            </a:r>
            <a:endParaRPr lang="ru-RU" sz="2400">
              <a:ea typeface="Calibri" pitchFamily="34" charset="0"/>
              <a:cs typeface="Times New Roman" pitchFamily="18" charset="0"/>
            </a:endParaRPr>
          </a:p>
        </p:txBody>
      </p:sp>
    </p:spTree>
  </p:cSld>
  <p:clrMapOvr>
    <a:masterClrMapping/>
  </p:clrMapOvr>
  <p:transition spd="slow">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4"/>
          <p:cNvSpPr>
            <a:spLocks noChangeArrowheads="1"/>
          </p:cNvSpPr>
          <p:nvPr/>
        </p:nvSpPr>
        <p:spPr bwMode="auto">
          <a:xfrm>
            <a:off x="684213" y="765175"/>
            <a:ext cx="7775575" cy="1584325"/>
          </a:xfrm>
          <a:prstGeom prst="downArrowCallout">
            <a:avLst>
              <a:gd name="adj1" fmla="val 122695"/>
              <a:gd name="adj2" fmla="val 122695"/>
              <a:gd name="adj3" fmla="val 16667"/>
              <a:gd name="adj4" fmla="val 66667"/>
            </a:avLst>
          </a:prstGeom>
          <a:solidFill>
            <a:srgbClr val="66FFFF"/>
          </a:solidFill>
          <a:ln w="9525">
            <a:solidFill>
              <a:schemeClr val="tx1"/>
            </a:solidFill>
            <a:miter lim="800000"/>
            <a:headEnd/>
            <a:tailEnd/>
          </a:ln>
        </p:spPr>
        <p:txBody>
          <a:bodyPr wrap="none" anchor="ctr"/>
          <a:lstStyle/>
          <a:p>
            <a:pPr algn="ctr">
              <a:spcBef>
                <a:spcPct val="20000"/>
              </a:spcBef>
              <a:buClr>
                <a:schemeClr val="tx2"/>
              </a:buClr>
              <a:buSzPct val="70000"/>
              <a:buFont typeface="Wingdings" pitchFamily="2" charset="2"/>
              <a:buNone/>
            </a:pPr>
            <a:endParaRPr kumimoji="1" lang="ru-RU" sz="3600" b="1" i="1">
              <a:latin typeface="Verdana" pitchFamily="34" charset="0"/>
            </a:endParaRPr>
          </a:p>
          <a:p>
            <a:pPr algn="ctr">
              <a:spcBef>
                <a:spcPct val="20000"/>
              </a:spcBef>
              <a:buClr>
                <a:schemeClr val="tx2"/>
              </a:buClr>
              <a:buSzPct val="70000"/>
              <a:buFont typeface="Wingdings" pitchFamily="2" charset="2"/>
              <a:buNone/>
            </a:pPr>
            <a:r>
              <a:rPr kumimoji="1" lang="ru-RU" sz="3600" b="1" i="1">
                <a:latin typeface="Verdana" pitchFamily="34" charset="0"/>
              </a:rPr>
              <a:t>Прогнозируем</a:t>
            </a:r>
          </a:p>
          <a:p>
            <a:pPr algn="ctr"/>
            <a:endParaRPr lang="ru-RU" sz="3600" b="1" i="1">
              <a:latin typeface="Verdana" pitchFamily="34" charset="0"/>
            </a:endParaRPr>
          </a:p>
        </p:txBody>
      </p:sp>
      <p:sp>
        <p:nvSpPr>
          <p:cNvPr id="19459" name="Rectangle 5"/>
          <p:cNvSpPr>
            <a:spLocks noChangeArrowheads="1"/>
          </p:cNvSpPr>
          <p:nvPr/>
        </p:nvSpPr>
        <p:spPr bwMode="auto">
          <a:xfrm>
            <a:off x="2286000" y="2971800"/>
            <a:ext cx="4572000" cy="2041525"/>
          </a:xfrm>
          <a:prstGeom prst="rect">
            <a:avLst/>
          </a:prstGeom>
          <a:noFill/>
          <a:ln w="9525">
            <a:noFill/>
            <a:miter lim="800000"/>
            <a:headEnd/>
            <a:tailEnd/>
          </a:ln>
        </p:spPr>
        <p:txBody>
          <a:bodyPr>
            <a:spAutoFit/>
          </a:bodyPr>
          <a:lstStyle/>
          <a:p>
            <a:r>
              <a:rPr kumimoji="1" lang="ru-RU" sz="3200" b="1" u="sng"/>
              <a:t>Приемы:</a:t>
            </a:r>
          </a:p>
          <a:p>
            <a:r>
              <a:rPr kumimoji="1" lang="ru-RU" sz="3200" b="1"/>
              <a:t>1.Верные – неверные утверждения.</a:t>
            </a:r>
          </a:p>
          <a:p>
            <a:r>
              <a:rPr kumimoji="1" lang="ru-RU" sz="3200" b="1"/>
              <a:t>2.Прогнозирование</a:t>
            </a:r>
          </a:p>
        </p:txBody>
      </p:sp>
    </p:spTree>
  </p:cSld>
  <p:clrMapOvr>
    <a:masterClrMapping/>
  </p:clrMapOvr>
  <p:transition spd="slow">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1116013" y="666750"/>
            <a:ext cx="6911975" cy="5264150"/>
          </a:xfrm>
          <a:prstGeom prst="rect">
            <a:avLst/>
          </a:prstGeom>
          <a:noFill/>
          <a:ln w="9525">
            <a:noFill/>
            <a:miter lim="800000"/>
            <a:headEnd/>
            <a:tailEnd/>
          </a:ln>
        </p:spPr>
        <p:txBody>
          <a:bodyPr anchor="ctr">
            <a:spAutoFit/>
          </a:bodyPr>
          <a:lstStyle/>
          <a:p>
            <a:pPr indent="449263" eaLnBrk="0" hangingPunct="0"/>
            <a:r>
              <a:rPr lang="ru-RU" sz="2400" b="1" u="sng">
                <a:latin typeface="Times New Roman" pitchFamily="18" charset="0"/>
                <a:ea typeface="Calibri" pitchFamily="34" charset="0"/>
                <a:cs typeface="Times New Roman" pitchFamily="18" charset="0"/>
              </a:rPr>
              <a:t>Слайд № 10</a:t>
            </a:r>
            <a:r>
              <a:rPr lang="ru-RU" sz="2400" u="sng">
                <a:latin typeface="Times New Roman" pitchFamily="18" charset="0"/>
                <a:ea typeface="Calibri" pitchFamily="34" charset="0"/>
                <a:cs typeface="Times New Roman" pitchFamily="18" charset="0"/>
              </a:rPr>
              <a:t>. </a:t>
            </a:r>
            <a:endParaRPr lang="ru-RU" sz="2400">
              <a:ea typeface="Calibri" pitchFamily="34" charset="0"/>
              <a:cs typeface="Times New Roman" pitchFamily="18" charset="0"/>
            </a:endParaRPr>
          </a:p>
          <a:p>
            <a:pPr indent="449263" eaLnBrk="0" hangingPunct="0"/>
            <a:r>
              <a:rPr lang="ru-RU" sz="2400">
                <a:latin typeface="Times New Roman" pitchFamily="18" charset="0"/>
                <a:ea typeface="Calibri" pitchFamily="34" charset="0"/>
                <a:cs typeface="Times New Roman" pitchFamily="18" charset="0"/>
              </a:rPr>
              <a:t>Используя </a:t>
            </a:r>
            <a:r>
              <a:rPr lang="ru-RU" sz="2400" u="sng">
                <a:latin typeface="Times New Roman" pitchFamily="18" charset="0"/>
                <a:ea typeface="Calibri" pitchFamily="34" charset="0"/>
                <a:cs typeface="Times New Roman" pitchFamily="18" charset="0"/>
              </a:rPr>
              <a:t>1-й прием</a:t>
            </a:r>
            <a:r>
              <a:rPr lang="ru-RU" sz="2400">
                <a:latin typeface="Calibri" pitchFamily="34" charset="0"/>
                <a:ea typeface="Calibri" pitchFamily="34" charset="0"/>
                <a:cs typeface="Times New Roman" pitchFamily="18" charset="0"/>
              </a:rPr>
              <a:t>  </a:t>
            </a:r>
            <a:r>
              <a:rPr lang="ru-RU" sz="2400">
                <a:latin typeface="Times New Roman" pitchFamily="18" charset="0"/>
                <a:ea typeface="Calibri" pitchFamily="34" charset="0"/>
                <a:cs typeface="Times New Roman" pitchFamily="18" charset="0"/>
              </a:rPr>
              <a:t>на стадии вызова, учитель предлагает несколько утверждений по еще не изученной теме. Дети выбирают </a:t>
            </a:r>
            <a:r>
              <a:rPr lang="ru-RU" sz="2400">
                <a:latin typeface="Calibri" pitchFamily="34" charset="0"/>
                <a:ea typeface="Calibri" pitchFamily="34" charset="0"/>
                <a:cs typeface="Times New Roman" pitchFamily="18" charset="0"/>
              </a:rPr>
              <a:t>«</a:t>
            </a:r>
            <a:r>
              <a:rPr lang="ru-RU" sz="2400">
                <a:latin typeface="Times New Roman" pitchFamily="18" charset="0"/>
                <a:ea typeface="Calibri" pitchFamily="34" charset="0"/>
                <a:cs typeface="Times New Roman" pitchFamily="18" charset="0"/>
              </a:rPr>
              <a:t>верные</a:t>
            </a:r>
            <a:r>
              <a:rPr lang="ru-RU" sz="2400">
                <a:latin typeface="Calibri" pitchFamily="34" charset="0"/>
                <a:ea typeface="Calibri" pitchFamily="34" charset="0"/>
                <a:cs typeface="Times New Roman" pitchFamily="18" charset="0"/>
              </a:rPr>
              <a:t>»</a:t>
            </a:r>
            <a:r>
              <a:rPr lang="ru-RU" sz="2400">
                <a:latin typeface="Times New Roman" pitchFamily="18" charset="0"/>
                <a:ea typeface="Calibri" pitchFamily="34" charset="0"/>
                <a:cs typeface="Times New Roman" pitchFamily="18" charset="0"/>
              </a:rPr>
              <a:t> утверждения, полагаясь на собственный опыт или просто угадывая. В любом случае они настраиваются на изучение темы, выделяют ключевые моменты, а элемент соревнования позволяет удерживать внимание до конца урока. На стадии рефлексии возвращаемся к этому приему, чтобы выяснить, какие из утверждений были верными.</a:t>
            </a:r>
            <a:endParaRPr lang="ru-RU" sz="2400">
              <a:ea typeface="Calibri" pitchFamily="34" charset="0"/>
              <a:cs typeface="Times New Roman" pitchFamily="18" charset="0"/>
            </a:endParaRPr>
          </a:p>
          <a:p>
            <a:pPr indent="449263" eaLnBrk="0" hangingPunct="0"/>
            <a:r>
              <a:rPr lang="ru-RU" sz="2400" u="sng">
                <a:latin typeface="Times New Roman" pitchFamily="18" charset="0"/>
                <a:ea typeface="Calibri" pitchFamily="34" charset="0"/>
                <a:cs typeface="Times New Roman" pitchFamily="18" charset="0"/>
              </a:rPr>
              <a:t>2-й прием </a:t>
            </a:r>
            <a:r>
              <a:rPr lang="ru-RU" sz="2400" u="sng">
                <a:latin typeface="Calibri" pitchFamily="34" charset="0"/>
                <a:ea typeface="Calibri" pitchFamily="34" charset="0"/>
                <a:cs typeface="Times New Roman" pitchFamily="18" charset="0"/>
              </a:rPr>
              <a:t> </a:t>
            </a:r>
            <a:r>
              <a:rPr lang="ru-RU" sz="2400">
                <a:latin typeface="Times New Roman" pitchFamily="18" charset="0"/>
                <a:ea typeface="Calibri" pitchFamily="34" charset="0"/>
                <a:cs typeface="Times New Roman" pitchFamily="18" charset="0"/>
              </a:rPr>
              <a:t>редко используется,  даже среди взрослых этой способностью обладают немногие. </a:t>
            </a:r>
            <a:endParaRPr lang="ru-RU" sz="2400">
              <a:ea typeface="Calibri" pitchFamily="34" charset="0"/>
              <a:cs typeface="Times New Roman" pitchFamily="18" charset="0"/>
            </a:endParaRPr>
          </a:p>
        </p:txBody>
      </p:sp>
    </p:spTree>
  </p:cSld>
  <p:clrMapOvr>
    <a:masterClrMapping/>
  </p:clrMapOvr>
  <p:transition spd="slow">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lgn="ctr" eaLnBrk="1" hangingPunct="1">
              <a:buFontTx/>
              <a:buNone/>
            </a:pPr>
            <a:r>
              <a:rPr kumimoji="1" lang="ru-RU" b="1" u="sng" smtClean="0"/>
              <a:t>Приемы:</a:t>
            </a:r>
          </a:p>
          <a:p>
            <a:pPr eaLnBrk="1" hangingPunct="1">
              <a:buFontTx/>
              <a:buNone/>
            </a:pPr>
            <a:r>
              <a:rPr kumimoji="1" lang="ru-RU" b="1" smtClean="0"/>
              <a:t>1.Чтение с остановками.</a:t>
            </a:r>
          </a:p>
          <a:p>
            <a:pPr eaLnBrk="1" hangingPunct="1">
              <a:buFontTx/>
              <a:buNone/>
            </a:pPr>
            <a:r>
              <a:rPr kumimoji="1" lang="ru-RU" b="1" smtClean="0"/>
              <a:t>2.Чтение с пометками </a:t>
            </a:r>
            <a:r>
              <a:rPr kumimoji="1" lang="en-US" b="1" smtClean="0"/>
              <a:t>INSERT</a:t>
            </a:r>
            <a:r>
              <a:rPr kumimoji="1" lang="ru-RU" b="1" smtClean="0"/>
              <a:t>.</a:t>
            </a:r>
          </a:p>
          <a:p>
            <a:pPr eaLnBrk="1" hangingPunct="1">
              <a:buFontTx/>
              <a:buNone/>
            </a:pPr>
            <a:r>
              <a:rPr kumimoji="1" lang="ru-RU" b="1" smtClean="0"/>
              <a:t>3.Двойной дневник.</a:t>
            </a:r>
          </a:p>
          <a:p>
            <a:pPr eaLnBrk="1" hangingPunct="1">
              <a:buFontTx/>
              <a:buNone/>
            </a:pPr>
            <a:r>
              <a:rPr kumimoji="1" lang="ru-RU" b="1" smtClean="0"/>
              <a:t>4.Кластер.</a:t>
            </a:r>
          </a:p>
          <a:p>
            <a:pPr eaLnBrk="1" hangingPunct="1"/>
            <a:endParaRPr lang="ru-RU" smtClean="0"/>
          </a:p>
        </p:txBody>
      </p:sp>
      <p:sp>
        <p:nvSpPr>
          <p:cNvPr id="21507" name="Rectangle 2"/>
          <p:cNvSpPr>
            <a:spLocks noGrp="1" noChangeArrowheads="1"/>
          </p:cNvSpPr>
          <p:nvPr>
            <p:ph type="title"/>
          </p:nvPr>
        </p:nvSpPr>
        <p:spPr/>
        <p:txBody>
          <a:bodyPr/>
          <a:lstStyle/>
          <a:p>
            <a:pPr eaLnBrk="1" hangingPunct="1"/>
            <a:r>
              <a:rPr kumimoji="1" lang="ru-RU" b="1" smtClean="0">
                <a:solidFill>
                  <a:schemeClr val="tx1"/>
                </a:solidFill>
              </a:rPr>
              <a:t>РАБОТАЕМ С ТЕКСТОМ</a:t>
            </a:r>
          </a:p>
        </p:txBody>
      </p:sp>
      <p:pic>
        <p:nvPicPr>
          <p:cNvPr id="21508" name="Picture 6" descr="_IGP0782"/>
          <p:cNvPicPr>
            <a:picLocks noChangeAspect="1" noChangeArrowheads="1"/>
          </p:cNvPicPr>
          <p:nvPr/>
        </p:nvPicPr>
        <p:blipFill>
          <a:blip r:embed="rId2" cstate="print"/>
          <a:srcRect/>
          <a:stretch>
            <a:fillRect/>
          </a:stretch>
        </p:blipFill>
        <p:spPr bwMode="auto">
          <a:xfrm>
            <a:off x="4500563" y="4076700"/>
            <a:ext cx="4394200" cy="2573338"/>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8313" y="981075"/>
            <a:ext cx="8229600" cy="1143000"/>
          </a:xfrm>
        </p:spPr>
        <p:txBody>
          <a:bodyPr/>
          <a:lstStyle/>
          <a:p>
            <a:pPr eaLnBrk="1" hangingPunct="1"/>
            <a:r>
              <a:rPr lang="ru-RU" sz="2800" b="1" u="sng" smtClean="0"/>
              <a:t>Технология </a:t>
            </a:r>
            <a:br>
              <a:rPr lang="ru-RU" sz="2800" b="1" u="sng" smtClean="0"/>
            </a:br>
            <a:r>
              <a:rPr lang="ru-RU" sz="2800" b="1" u="sng" smtClean="0"/>
              <a:t>«Развитие критического мышления через чтение и письмо (РКМЧП)»</a:t>
            </a:r>
          </a:p>
        </p:txBody>
      </p:sp>
      <p:sp>
        <p:nvSpPr>
          <p:cNvPr id="4099" name="Rectangle 3"/>
          <p:cNvSpPr>
            <a:spLocks noGrp="1" noChangeArrowheads="1"/>
          </p:cNvSpPr>
          <p:nvPr>
            <p:ph type="body" idx="1"/>
          </p:nvPr>
        </p:nvSpPr>
        <p:spPr>
          <a:xfrm>
            <a:off x="611188" y="2565400"/>
            <a:ext cx="7200900" cy="4681538"/>
          </a:xfrm>
        </p:spPr>
        <p:txBody>
          <a:bodyPr/>
          <a:lstStyle/>
          <a:p>
            <a:pPr eaLnBrk="1" hangingPunct="1">
              <a:lnSpc>
                <a:spcPct val="80000"/>
              </a:lnSpc>
            </a:pPr>
            <a:r>
              <a:rPr lang="ru-RU" sz="2800" smtClean="0"/>
              <a:t> Технология открыта к диалогу с другими педагогическими подходами. Может использоваться в разных предметных областях.</a:t>
            </a:r>
          </a:p>
          <a:p>
            <a:pPr eaLnBrk="1" hangingPunct="1">
              <a:lnSpc>
                <a:spcPct val="80000"/>
              </a:lnSpc>
            </a:pPr>
            <a:r>
              <a:rPr lang="ru-RU" sz="2800" smtClean="0"/>
              <a:t> В России она появилась в 1997 году; ее используют педагоги в Москве, Санкт-Петербурге, Самаре, Нижнем Новгороде, Новосибирске и других городах. </a:t>
            </a:r>
          </a:p>
          <a:p>
            <a:pPr eaLnBrk="1" hangingPunct="1">
              <a:lnSpc>
                <a:spcPct val="80000"/>
              </a:lnSpc>
            </a:pPr>
            <a:endParaRPr lang="ru-RU" sz="2800" smtClean="0"/>
          </a:p>
        </p:txBody>
      </p:sp>
    </p:spTree>
  </p:cSld>
  <p:clrMapOvr>
    <a:masterClrMapping/>
  </p:clrMapOvr>
  <p:transition spd="slow">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1116013" y="2478088"/>
            <a:ext cx="6911975" cy="1570037"/>
          </a:xfrm>
          <a:prstGeom prst="rect">
            <a:avLst/>
          </a:prstGeom>
          <a:noFill/>
          <a:ln w="9525">
            <a:noFill/>
            <a:miter lim="800000"/>
            <a:headEnd/>
            <a:tailEnd/>
          </a:ln>
        </p:spPr>
        <p:txBody>
          <a:bodyPr anchor="ctr">
            <a:spAutoFit/>
          </a:bodyPr>
          <a:lstStyle/>
          <a:p>
            <a:pPr indent="449263" eaLnBrk="0" hangingPunct="0"/>
            <a:r>
              <a:rPr lang="ru-RU" sz="2400" b="1">
                <a:latin typeface="Times New Roman" pitchFamily="18" charset="0"/>
                <a:ea typeface="Calibri" pitchFamily="34" charset="0"/>
                <a:cs typeface="Times New Roman" pitchFamily="18" charset="0"/>
              </a:rPr>
              <a:t>Слайд № 11.</a:t>
            </a:r>
            <a:endParaRPr lang="ru-RU" sz="2400">
              <a:ea typeface="Calibri" pitchFamily="34" charset="0"/>
              <a:cs typeface="Times New Roman" pitchFamily="18" charset="0"/>
            </a:endParaRPr>
          </a:p>
          <a:p>
            <a:pPr indent="449263" eaLnBrk="0" hangingPunct="0"/>
            <a:r>
              <a:rPr lang="ru-RU" sz="2400">
                <a:latin typeface="Times New Roman" pitchFamily="18" charset="0"/>
                <a:ea typeface="Calibri" pitchFamily="34" charset="0"/>
                <a:cs typeface="Times New Roman" pitchFamily="18" charset="0"/>
              </a:rPr>
              <a:t>Для осмысления содержания текста, обнаружения личностного смысла в материале используются 4 приема </a:t>
            </a:r>
            <a:endParaRPr lang="ru-RU" sz="2400">
              <a:ea typeface="Calibri" pitchFamily="34" charset="0"/>
              <a:cs typeface="Times New Roman" pitchFamily="18" charset="0"/>
            </a:endParaRPr>
          </a:p>
        </p:txBody>
      </p:sp>
    </p:spTree>
  </p:cSld>
  <p:clrMapOvr>
    <a:masterClrMapping/>
  </p:clrMapOvr>
  <p:transition spd="slow">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p:txBody>
          <a:bodyPr/>
          <a:lstStyle/>
          <a:p>
            <a:pPr eaLnBrk="1" hangingPunct="1">
              <a:lnSpc>
                <a:spcPct val="80000"/>
              </a:lnSpc>
            </a:pPr>
            <a:r>
              <a:rPr lang="ru-RU" sz="2400" smtClean="0"/>
              <a:t>По названию предположите, о чем будет рассказ?</a:t>
            </a:r>
          </a:p>
          <a:p>
            <a:pPr eaLnBrk="1" hangingPunct="1">
              <a:lnSpc>
                <a:spcPct val="80000"/>
              </a:lnSpc>
              <a:buFontTx/>
              <a:buNone/>
            </a:pPr>
            <a:r>
              <a:rPr lang="ru-RU" sz="2400" smtClean="0">
                <a:cs typeface="Arial" charset="0"/>
              </a:rPr>
              <a:t>▪ </a:t>
            </a:r>
            <a:r>
              <a:rPr lang="ru-RU" sz="2400" smtClean="0"/>
              <a:t>Какие события могут произойти в описанной </a:t>
            </a:r>
          </a:p>
          <a:p>
            <a:pPr eaLnBrk="1" hangingPunct="1">
              <a:lnSpc>
                <a:spcPct val="80000"/>
              </a:lnSpc>
              <a:buFontTx/>
              <a:buNone/>
            </a:pPr>
            <a:r>
              <a:rPr lang="ru-RU" sz="2400" smtClean="0"/>
              <a:t>обстановке?</a:t>
            </a:r>
          </a:p>
          <a:p>
            <a:pPr eaLnBrk="1" hangingPunct="1">
              <a:lnSpc>
                <a:spcPct val="80000"/>
              </a:lnSpc>
              <a:buFontTx/>
              <a:buNone/>
            </a:pPr>
            <a:r>
              <a:rPr lang="ru-RU" sz="2400" smtClean="0">
                <a:cs typeface="Arial" charset="0"/>
              </a:rPr>
              <a:t>▪ </a:t>
            </a:r>
            <a:r>
              <a:rPr lang="ru-RU" sz="2400" smtClean="0"/>
              <a:t>Какие ассоциации вызывают у вас </a:t>
            </a:r>
          </a:p>
          <a:p>
            <a:pPr eaLnBrk="1" hangingPunct="1">
              <a:lnSpc>
                <a:spcPct val="80000"/>
              </a:lnSpc>
              <a:buFontTx/>
              <a:buNone/>
            </a:pPr>
            <a:r>
              <a:rPr lang="ru-RU" sz="2400" smtClean="0"/>
              <a:t>имена, фамилии героев?</a:t>
            </a:r>
          </a:p>
          <a:p>
            <a:pPr eaLnBrk="1" hangingPunct="1">
              <a:lnSpc>
                <a:spcPct val="80000"/>
              </a:lnSpc>
              <a:buFontTx/>
              <a:buNone/>
            </a:pPr>
            <a:r>
              <a:rPr lang="ru-RU" sz="2400" smtClean="0">
                <a:cs typeface="Arial" charset="0"/>
              </a:rPr>
              <a:t>▪ </a:t>
            </a:r>
            <a:r>
              <a:rPr lang="ru-RU" sz="2400" smtClean="0"/>
              <a:t>Что вы почувствовали, прочитав эту часть, какие </a:t>
            </a:r>
          </a:p>
          <a:p>
            <a:pPr eaLnBrk="1" hangingPunct="1">
              <a:lnSpc>
                <a:spcPct val="80000"/>
              </a:lnSpc>
              <a:buFontTx/>
              <a:buNone/>
            </a:pPr>
            <a:r>
              <a:rPr lang="ru-RU" sz="2400" smtClean="0"/>
              <a:t>ощущения у вас возникли?</a:t>
            </a:r>
          </a:p>
          <a:p>
            <a:pPr eaLnBrk="1" hangingPunct="1">
              <a:lnSpc>
                <a:spcPct val="80000"/>
              </a:lnSpc>
              <a:buFontTx/>
              <a:buNone/>
            </a:pPr>
            <a:r>
              <a:rPr lang="ru-RU" sz="2400" smtClean="0">
                <a:cs typeface="Arial" charset="0"/>
              </a:rPr>
              <a:t>▪ </a:t>
            </a:r>
            <a:r>
              <a:rPr lang="ru-RU" sz="2400" smtClean="0"/>
              <a:t>Какие ваши ожидания подтвердились? Что было </a:t>
            </a:r>
          </a:p>
          <a:p>
            <a:pPr eaLnBrk="1" hangingPunct="1">
              <a:lnSpc>
                <a:spcPct val="80000"/>
              </a:lnSpc>
              <a:buFontTx/>
              <a:buNone/>
            </a:pPr>
            <a:r>
              <a:rPr lang="ru-RU" sz="2400" smtClean="0"/>
              <a:t>неожиданным?</a:t>
            </a:r>
          </a:p>
          <a:p>
            <a:pPr eaLnBrk="1" hangingPunct="1">
              <a:lnSpc>
                <a:spcPct val="80000"/>
              </a:lnSpc>
              <a:buFontTx/>
              <a:buNone/>
            </a:pPr>
            <a:r>
              <a:rPr lang="ru-RU" sz="2400" smtClean="0">
                <a:cs typeface="Arial" charset="0"/>
              </a:rPr>
              <a:t>▪ </a:t>
            </a:r>
            <a:r>
              <a:rPr lang="ru-RU" sz="2400" smtClean="0"/>
              <a:t>Как вы думаете, чем закончится рассказ? Как вы </a:t>
            </a:r>
          </a:p>
          <a:p>
            <a:pPr eaLnBrk="1" hangingPunct="1">
              <a:lnSpc>
                <a:spcPct val="80000"/>
              </a:lnSpc>
              <a:buFontTx/>
              <a:buNone/>
            </a:pPr>
            <a:r>
              <a:rPr lang="ru-RU" sz="2400" smtClean="0"/>
              <a:t>бы закончили его?</a:t>
            </a:r>
          </a:p>
          <a:p>
            <a:pPr eaLnBrk="1" hangingPunct="1">
              <a:lnSpc>
                <a:spcPct val="80000"/>
              </a:lnSpc>
              <a:buFontTx/>
              <a:buNone/>
            </a:pPr>
            <a:r>
              <a:rPr lang="ru-RU" sz="2400" smtClean="0">
                <a:cs typeface="Arial" charset="0"/>
              </a:rPr>
              <a:t>▪ </a:t>
            </a:r>
            <a:r>
              <a:rPr lang="ru-RU" sz="2400" smtClean="0"/>
              <a:t>Что будет с героем после событий рассказа?</a:t>
            </a:r>
          </a:p>
          <a:p>
            <a:pPr eaLnBrk="1" hangingPunct="1">
              <a:lnSpc>
                <a:spcPct val="80000"/>
              </a:lnSpc>
              <a:buFontTx/>
              <a:buNone/>
            </a:pPr>
            <a:endParaRPr lang="ru-RU" sz="2400" smtClean="0"/>
          </a:p>
          <a:p>
            <a:pPr eaLnBrk="1" hangingPunct="1">
              <a:lnSpc>
                <a:spcPct val="80000"/>
              </a:lnSpc>
            </a:pPr>
            <a:endParaRPr lang="ru-RU" sz="2400" smtClean="0"/>
          </a:p>
        </p:txBody>
      </p:sp>
      <p:sp>
        <p:nvSpPr>
          <p:cNvPr id="23555" name="Rectangle 2"/>
          <p:cNvSpPr>
            <a:spLocks noGrp="1" noChangeArrowheads="1"/>
          </p:cNvSpPr>
          <p:nvPr>
            <p:ph type="title"/>
          </p:nvPr>
        </p:nvSpPr>
        <p:spPr/>
        <p:txBody>
          <a:bodyPr/>
          <a:lstStyle/>
          <a:p>
            <a:pPr eaLnBrk="1" hangingPunct="1"/>
            <a:r>
              <a:rPr lang="ru-RU" sz="3600" b="1" u="sng" smtClean="0"/>
              <a:t>Прием «Чтение с остановками».</a:t>
            </a:r>
            <a:br>
              <a:rPr lang="ru-RU" sz="3600" b="1" u="sng" smtClean="0"/>
            </a:br>
            <a:r>
              <a:rPr lang="ru-RU" sz="3600" b="1" u="sng" smtClean="0"/>
              <a:t>Примерные вопросы:</a:t>
            </a:r>
          </a:p>
        </p:txBody>
      </p:sp>
    </p:spTree>
  </p:cSld>
  <p:clrMapOvr>
    <a:masterClrMapping/>
  </p:clrMapOvr>
  <p:transition spd="slow">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1042988" y="1590675"/>
            <a:ext cx="6985000" cy="3416300"/>
          </a:xfrm>
          <a:prstGeom prst="rect">
            <a:avLst/>
          </a:prstGeom>
          <a:noFill/>
          <a:ln w="9525">
            <a:noFill/>
            <a:miter lim="800000"/>
            <a:headEnd/>
            <a:tailEnd/>
          </a:ln>
        </p:spPr>
        <p:txBody>
          <a:bodyPr anchor="ctr">
            <a:spAutoFit/>
          </a:bodyPr>
          <a:lstStyle/>
          <a:p>
            <a:pPr eaLnBrk="0" hangingPunct="0"/>
            <a:r>
              <a:rPr lang="ru-RU" sz="2400" b="1" u="sng">
                <a:latin typeface="Times New Roman" pitchFamily="18" charset="0"/>
                <a:ea typeface="Calibri" pitchFamily="34" charset="0"/>
                <a:cs typeface="Times New Roman" pitchFamily="18" charset="0"/>
              </a:rPr>
              <a:t>Слайд № 12.</a:t>
            </a:r>
            <a:endParaRPr lang="ru-RU" sz="2400">
              <a:ea typeface="Calibri" pitchFamily="34" charset="0"/>
              <a:cs typeface="Times New Roman" pitchFamily="18" charset="0"/>
            </a:endParaRPr>
          </a:p>
          <a:p>
            <a:pPr eaLnBrk="0" hangingPunct="0"/>
            <a:r>
              <a:rPr lang="ru-RU" sz="2400">
                <a:latin typeface="Calibri" pitchFamily="34" charset="0"/>
                <a:ea typeface="Calibri" pitchFamily="34" charset="0"/>
                <a:cs typeface="Times New Roman" pitchFamily="18" charset="0"/>
              </a:rPr>
              <a:t> </a:t>
            </a:r>
            <a:r>
              <a:rPr lang="ru-RU" sz="2400">
                <a:latin typeface="Times New Roman" pitchFamily="18" charset="0"/>
                <a:ea typeface="Calibri" pitchFamily="34" charset="0"/>
                <a:cs typeface="Times New Roman" pitchFamily="18" charset="0"/>
              </a:rPr>
              <a:t>	При</a:t>
            </a:r>
            <a:r>
              <a:rPr lang="ru-RU" sz="2400">
                <a:latin typeface="Calibri" pitchFamily="34" charset="0"/>
                <a:ea typeface="Calibri" pitchFamily="34" charset="0"/>
                <a:cs typeface="Times New Roman" pitchFamily="18" charset="0"/>
              </a:rPr>
              <a:t> </a:t>
            </a:r>
            <a:r>
              <a:rPr lang="ru-RU" sz="2400" u="sng">
                <a:latin typeface="Times New Roman" pitchFamily="18" charset="0"/>
                <a:ea typeface="Calibri" pitchFamily="34" charset="0"/>
                <a:cs typeface="Times New Roman" pitchFamily="18" charset="0"/>
              </a:rPr>
              <a:t>чтении с остановками</a:t>
            </a:r>
            <a:r>
              <a:rPr lang="ru-RU" sz="2400">
                <a:latin typeface="Calibri" pitchFamily="34" charset="0"/>
                <a:ea typeface="Calibri" pitchFamily="34" charset="0"/>
                <a:cs typeface="Times New Roman" pitchFamily="18" charset="0"/>
              </a:rPr>
              <a:t> </a:t>
            </a:r>
            <a:r>
              <a:rPr lang="ru-RU" sz="2400">
                <a:latin typeface="Times New Roman" pitchFamily="18" charset="0"/>
                <a:ea typeface="Calibri" pitchFamily="34" charset="0"/>
                <a:cs typeface="Times New Roman" pitchFamily="18" charset="0"/>
              </a:rPr>
              <a:t>чтение текста осуществляется по частям, каждая часть анализируется и делаются прогнозы о дальнейшем содержании. Отвечая на вопросы, дети делают предположения о содержании, рассказывают о своих ассоциациях, чувствах, ожиданиях, о том, что подтвердилось из предположений, а что </a:t>
            </a:r>
            <a:r>
              <a:rPr lang="ru-RU" sz="2400">
                <a:latin typeface="Calibri" pitchFamily="34" charset="0"/>
                <a:ea typeface="Calibri" pitchFamily="34" charset="0"/>
                <a:cs typeface="Times New Roman" pitchFamily="18" charset="0"/>
              </a:rPr>
              <a:t>–</a:t>
            </a:r>
            <a:r>
              <a:rPr lang="ru-RU" sz="2400">
                <a:latin typeface="Times New Roman" pitchFamily="18" charset="0"/>
                <a:ea typeface="Calibri" pitchFamily="34" charset="0"/>
                <a:cs typeface="Times New Roman" pitchFamily="18" charset="0"/>
              </a:rPr>
              <a:t> нет, и объясняют свои ответы.</a:t>
            </a:r>
            <a:endParaRPr lang="ru-RU" sz="2400">
              <a:ea typeface="Calibri" pitchFamily="34" charset="0"/>
              <a:cs typeface="Times New Roman" pitchFamily="18" charset="0"/>
            </a:endParaRPr>
          </a:p>
        </p:txBody>
      </p:sp>
    </p:spTree>
  </p:cSld>
  <p:clrMapOvr>
    <a:masterClrMapping/>
  </p:clrMapOvr>
  <p:transition spd="slow">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ru-RU" sz="3600" b="1" u="sng" smtClean="0"/>
              <a:t>Прием</a:t>
            </a:r>
            <a:br>
              <a:rPr lang="ru-RU" sz="3600" b="1" u="sng" smtClean="0"/>
            </a:br>
            <a:r>
              <a:rPr lang="ru-RU" sz="3600" b="1" u="sng" smtClean="0"/>
              <a:t>«Чтение с пометками </a:t>
            </a:r>
            <a:r>
              <a:rPr lang="en-US" sz="3600" b="1" u="sng" smtClean="0"/>
              <a:t>INSERT</a:t>
            </a:r>
            <a:r>
              <a:rPr lang="ru-RU" sz="3600" b="1" u="sng" smtClean="0"/>
              <a:t>»</a:t>
            </a:r>
          </a:p>
        </p:txBody>
      </p:sp>
      <p:graphicFrame>
        <p:nvGraphicFramePr>
          <p:cNvPr id="29719" name="Group 23"/>
          <p:cNvGraphicFramePr>
            <a:graphicFrameLocks noGrp="1"/>
          </p:cNvGraphicFramePr>
          <p:nvPr>
            <p:ph idx="1"/>
          </p:nvPr>
        </p:nvGraphicFramePr>
        <p:xfrm>
          <a:off x="684213" y="2420938"/>
          <a:ext cx="7992888" cy="3341688"/>
        </p:xfrm>
        <a:graphic>
          <a:graphicData uri="http://schemas.openxmlformats.org/drawingml/2006/table">
            <a:tbl>
              <a:tblPr/>
              <a:tblGrid>
                <a:gridCol w="2000294"/>
                <a:gridCol w="1996150"/>
                <a:gridCol w="2000294"/>
                <a:gridCol w="1996150"/>
              </a:tblGrid>
              <a:tr h="822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smtClean="0">
                          <a:ln>
                            <a:noFill/>
                          </a:ln>
                          <a:solidFill>
                            <a:schemeClr val="tx1"/>
                          </a:solidFill>
                          <a:effectLst/>
                          <a:latin typeface="Arial" charset="0"/>
                        </a:rPr>
                        <a:t>V</a:t>
                      </a:r>
                      <a:endParaRPr kumimoji="0" lang="ru-RU" sz="4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4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4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4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19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rPr>
                        <a:t>Я это знал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rPr>
                        <a:t>Новое для</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rPr>
                        <a:t>меня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rPr>
                        <a:t>Я думал иначе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charset="0"/>
                        </a:rPr>
                        <a:t>Интересно</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charset="0"/>
                        </a:rPr>
                        <a:t>Непонятно</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charset="0"/>
                        </a:rPr>
                        <a:t>Нужно разобраться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1116013" y="2328863"/>
            <a:ext cx="6911975" cy="1939925"/>
          </a:xfrm>
          <a:prstGeom prst="rect">
            <a:avLst/>
          </a:prstGeom>
          <a:noFill/>
          <a:ln w="9525">
            <a:noFill/>
            <a:miter lim="800000"/>
            <a:headEnd/>
            <a:tailEnd/>
          </a:ln>
        </p:spPr>
        <p:txBody>
          <a:bodyPr anchor="ctr">
            <a:spAutoFit/>
          </a:bodyPr>
          <a:lstStyle/>
          <a:p>
            <a:pPr indent="449263" eaLnBrk="0" hangingPunct="0"/>
            <a:r>
              <a:rPr lang="ru-RU" sz="2400" b="1" u="sng">
                <a:latin typeface="Times New Roman" pitchFamily="18" charset="0"/>
                <a:ea typeface="Calibri" pitchFamily="34" charset="0"/>
                <a:cs typeface="Times New Roman" pitchFamily="18" charset="0"/>
              </a:rPr>
              <a:t>Слайд № 13.</a:t>
            </a:r>
            <a:r>
              <a:rPr lang="ru-RU" sz="2400" b="1">
                <a:latin typeface="Calibri" pitchFamily="34" charset="0"/>
                <a:ea typeface="Calibri" pitchFamily="34" charset="0"/>
                <a:cs typeface="Times New Roman" pitchFamily="18" charset="0"/>
              </a:rPr>
              <a:t> </a:t>
            </a:r>
            <a:endParaRPr lang="ru-RU" sz="2400">
              <a:ea typeface="Calibri" pitchFamily="34" charset="0"/>
              <a:cs typeface="Times New Roman" pitchFamily="18" charset="0"/>
            </a:endParaRPr>
          </a:p>
          <a:p>
            <a:pPr indent="449263" eaLnBrk="0" hangingPunct="0"/>
            <a:r>
              <a:rPr lang="ru-RU" sz="2400">
                <a:latin typeface="Times New Roman" pitchFamily="18" charset="0"/>
                <a:ea typeface="Calibri" pitchFamily="34" charset="0"/>
                <a:cs typeface="Times New Roman" pitchFamily="18" charset="0"/>
              </a:rPr>
              <a:t>Чтобы снять проблему неосмысленного конспектирования, использую</a:t>
            </a:r>
            <a:r>
              <a:rPr lang="ru-RU" sz="2400">
                <a:latin typeface="Calibri" pitchFamily="34" charset="0"/>
                <a:ea typeface="Calibri" pitchFamily="34" charset="0"/>
                <a:cs typeface="Times New Roman" pitchFamily="18" charset="0"/>
              </a:rPr>
              <a:t> </a:t>
            </a:r>
            <a:r>
              <a:rPr lang="ru-RU" sz="2400" u="sng">
                <a:latin typeface="Times New Roman" pitchFamily="18" charset="0"/>
                <a:ea typeface="Calibri" pitchFamily="34" charset="0"/>
                <a:cs typeface="Times New Roman" pitchFamily="18" charset="0"/>
              </a:rPr>
              <a:t>прием, </a:t>
            </a:r>
            <a:r>
              <a:rPr lang="ru-RU" sz="2400">
                <a:latin typeface="Times New Roman" pitchFamily="18" charset="0"/>
                <a:ea typeface="Calibri" pitchFamily="34" charset="0"/>
                <a:cs typeface="Times New Roman" pitchFamily="18" charset="0"/>
              </a:rPr>
              <a:t> позволяющий информацию разделить на известную, новую, интересную, непонятную.</a:t>
            </a:r>
            <a:endParaRPr lang="ru-RU" sz="2400">
              <a:ea typeface="Calibri" pitchFamily="34" charset="0"/>
              <a:cs typeface="Times New Roman" pitchFamily="18" charset="0"/>
            </a:endParaRPr>
          </a:p>
        </p:txBody>
      </p:sp>
    </p:spTree>
  </p:cSld>
  <p:clrMapOvr>
    <a:masterClrMapping/>
  </p:clrMapOvr>
  <p:transition spd="slow">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ru-RU" sz="4000" b="1" u="sng" smtClean="0"/>
              <a:t>Прием «Двойной дневник»</a:t>
            </a:r>
          </a:p>
        </p:txBody>
      </p:sp>
      <p:graphicFrame>
        <p:nvGraphicFramePr>
          <p:cNvPr id="31748" name="Group 4"/>
          <p:cNvGraphicFramePr>
            <a:graphicFrameLocks noGrp="1"/>
          </p:cNvGraphicFramePr>
          <p:nvPr>
            <p:ph idx="1"/>
          </p:nvPr>
        </p:nvGraphicFramePr>
        <p:xfrm>
          <a:off x="457200" y="1600200"/>
          <a:ext cx="8229600" cy="4525963"/>
        </p:xfrm>
        <a:graphic>
          <a:graphicData uri="http://schemas.openxmlformats.org/drawingml/2006/table">
            <a:tbl>
              <a:tblPr/>
              <a:tblGrid>
                <a:gridCol w="4116388"/>
                <a:gridCol w="4113212"/>
              </a:tblGrid>
              <a:tr h="3263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0" i="0" u="sng" strike="noStrike" cap="none" normalizeH="0" baseline="0" smtClean="0">
                          <a:ln>
                            <a:noFill/>
                          </a:ln>
                          <a:solidFill>
                            <a:schemeClr val="tx1"/>
                          </a:solidFill>
                          <a:effectLst/>
                          <a:latin typeface="Arial" charset="0"/>
                        </a:rPr>
                        <a:t>Фразы из текста</a:t>
                      </a:r>
                      <a:r>
                        <a:rPr kumimoji="0" lang="ru-RU" sz="2400" b="0" i="0" u="none" strike="noStrike" cap="none" normalizeH="0" baseline="0" smtClean="0">
                          <a:ln>
                            <a:noFill/>
                          </a:ln>
                          <a:solidFill>
                            <a:schemeClr val="tx1"/>
                          </a:solidFill>
                          <a:effectLst/>
                          <a:latin typeface="Arial" charset="0"/>
                        </a:rPr>
                        <a:t>, которые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rPr>
                        <a:t>произвели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rPr>
                        <a:t>наибольшее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rPr>
                        <a:t>впечатление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rPr>
                        <a:t>(согласие, протест или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rPr>
                        <a:t>непонимание)</a:t>
                      </a:r>
                      <a:r>
                        <a:rPr kumimoji="0" lang="ru-RU" sz="2800" b="0"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0" i="0" u="sng" strike="noStrike" cap="none" normalizeH="0" baseline="0" smtClean="0">
                          <a:ln>
                            <a:noFill/>
                          </a:ln>
                          <a:solidFill>
                            <a:schemeClr val="tx1"/>
                          </a:solidFill>
                          <a:effectLst/>
                          <a:latin typeface="Arial" charset="0"/>
                        </a:rPr>
                        <a:t>Комментарий</a:t>
                      </a:r>
                      <a:r>
                        <a:rPr kumimoji="0" lang="ru-RU" sz="2400" b="0" i="0" u="none" strike="noStrike" cap="none" normalizeH="0" baseline="0" smtClean="0">
                          <a:ln>
                            <a:noFill/>
                          </a:ln>
                          <a:solidFill>
                            <a:schemeClr val="tx1"/>
                          </a:solidFill>
                          <a:effectLst/>
                          <a:latin typeface="Arial" charset="0"/>
                        </a:rPr>
                        <a:t>: что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rPr>
                        <a:t>заставило записать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rPr>
                        <a:t>именно эту фразу?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rPr>
                        <a:t>Какие мысли,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rPr>
                        <a:t>вопросы, ассоциации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rPr>
                        <a:t>и воспоминания она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rPr>
                        <a:t>вызвала?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62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rPr>
                        <a:t>Текст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rPr>
                        <a:t>Текст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1116013" y="2328863"/>
            <a:ext cx="6840537" cy="1939925"/>
          </a:xfrm>
          <a:prstGeom prst="rect">
            <a:avLst/>
          </a:prstGeom>
          <a:noFill/>
          <a:ln w="9525">
            <a:noFill/>
            <a:miter lim="800000"/>
            <a:headEnd/>
            <a:tailEnd/>
          </a:ln>
        </p:spPr>
        <p:txBody>
          <a:bodyPr anchor="ctr">
            <a:spAutoFit/>
          </a:bodyPr>
          <a:lstStyle/>
          <a:p>
            <a:pPr indent="449263" eaLnBrk="0" hangingPunct="0"/>
            <a:r>
              <a:rPr lang="ru-RU" sz="2400" b="1" u="sng">
                <a:solidFill>
                  <a:srgbClr val="202020"/>
                </a:solidFill>
                <a:latin typeface="Times New Roman" pitchFamily="18" charset="0"/>
                <a:ea typeface="Calibri" pitchFamily="34" charset="0"/>
                <a:cs typeface="Times New Roman" pitchFamily="18" charset="0"/>
              </a:rPr>
              <a:t>Слайд № 14.</a:t>
            </a:r>
            <a:endParaRPr lang="ru-RU" sz="2400">
              <a:ea typeface="Calibri" pitchFamily="34" charset="0"/>
              <a:cs typeface="Times New Roman" pitchFamily="18" charset="0"/>
            </a:endParaRPr>
          </a:p>
          <a:p>
            <a:pPr indent="449263" eaLnBrk="0" hangingPunct="0"/>
            <a:r>
              <a:rPr lang="ru-RU" sz="2400" u="sng">
                <a:solidFill>
                  <a:srgbClr val="202020"/>
                </a:solidFill>
                <a:latin typeface="Times New Roman" pitchFamily="18" charset="0"/>
                <a:ea typeface="Calibri" pitchFamily="34" charset="0"/>
                <a:cs typeface="Times New Roman" pitchFamily="18" charset="0"/>
              </a:rPr>
              <a:t> Прием</a:t>
            </a:r>
            <a:r>
              <a:rPr lang="ru-RU" sz="2400">
                <a:solidFill>
                  <a:srgbClr val="202020"/>
                </a:solidFill>
                <a:latin typeface="Times New Roman" pitchFamily="18" charset="0"/>
                <a:ea typeface="Calibri" pitchFamily="34" charset="0"/>
                <a:cs typeface="Times New Roman" pitchFamily="18" charset="0"/>
              </a:rPr>
              <a:t> устраняет трудность обнаружения личностного смысла при чтении. По ходу чтения необходимо заполнить таблицу, состоящую из двух граф.</a:t>
            </a:r>
            <a:endParaRPr lang="ru-RU" sz="2400">
              <a:ea typeface="Calibri" pitchFamily="34" charset="0"/>
              <a:cs typeface="Times New Roman" pitchFamily="18" charset="0"/>
            </a:endParaRPr>
          </a:p>
        </p:txBody>
      </p:sp>
    </p:spTree>
  </p:cSld>
  <p:clrMapOvr>
    <a:masterClrMapping/>
  </p:clrMapOvr>
  <p:transition spd="slow">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395288" y="333375"/>
            <a:ext cx="7885112" cy="6264275"/>
          </a:xfrm>
        </p:spPr>
        <p:txBody>
          <a:bodyPr/>
          <a:lstStyle/>
          <a:p>
            <a:pPr eaLnBrk="1" hangingPunct="1">
              <a:buFontTx/>
              <a:buNone/>
            </a:pPr>
            <a:r>
              <a:rPr lang="ru-RU" sz="3600" u="sng" smtClean="0"/>
              <a:t>Составление кластера</a:t>
            </a:r>
          </a:p>
          <a:p>
            <a:pPr eaLnBrk="1" hangingPunct="1">
              <a:buFontTx/>
              <a:buNone/>
            </a:pPr>
            <a:r>
              <a:rPr lang="ru-RU" sz="2000" smtClean="0"/>
              <a:t>Например, при изучении творчества И.А.Бунина в 7 классе:</a:t>
            </a:r>
          </a:p>
        </p:txBody>
      </p:sp>
      <p:sp>
        <p:nvSpPr>
          <p:cNvPr id="34820" name="Rectangle 4"/>
          <p:cNvSpPr>
            <a:spLocks noChangeArrowheads="1"/>
          </p:cNvSpPr>
          <p:nvPr/>
        </p:nvSpPr>
        <p:spPr bwMode="auto">
          <a:xfrm>
            <a:off x="3851275" y="4149725"/>
            <a:ext cx="1944688" cy="431800"/>
          </a:xfrm>
          <a:prstGeom prst="rect">
            <a:avLst/>
          </a:prstGeom>
          <a:solidFill>
            <a:srgbClr val="FF3300"/>
          </a:solidFill>
          <a:ln w="9525">
            <a:solidFill>
              <a:schemeClr val="tx1"/>
            </a:solidFill>
            <a:miter lim="800000"/>
            <a:headEnd/>
            <a:tailEnd/>
          </a:ln>
        </p:spPr>
        <p:txBody>
          <a:bodyPr wrap="none" anchor="ctr"/>
          <a:lstStyle/>
          <a:p>
            <a:pPr algn="ctr"/>
            <a:r>
              <a:rPr lang="ru-RU" sz="2400" b="1"/>
              <a:t>И.А.Бунин</a:t>
            </a:r>
          </a:p>
        </p:txBody>
      </p:sp>
      <p:sp>
        <p:nvSpPr>
          <p:cNvPr id="34821" name="Rectangle 5"/>
          <p:cNvSpPr>
            <a:spLocks noChangeArrowheads="1"/>
          </p:cNvSpPr>
          <p:nvPr/>
        </p:nvSpPr>
        <p:spPr bwMode="auto">
          <a:xfrm>
            <a:off x="323850" y="2060575"/>
            <a:ext cx="4248150" cy="1150938"/>
          </a:xfrm>
          <a:prstGeom prst="rect">
            <a:avLst/>
          </a:prstGeom>
          <a:solidFill>
            <a:srgbClr val="FF99FF"/>
          </a:solidFill>
          <a:ln w="9525">
            <a:solidFill>
              <a:schemeClr val="tx1"/>
            </a:solidFill>
            <a:miter lim="800000"/>
            <a:headEnd/>
            <a:tailEnd/>
          </a:ln>
        </p:spPr>
        <p:txBody>
          <a:bodyPr wrap="none" anchor="ctr"/>
          <a:lstStyle/>
          <a:p>
            <a:pPr algn="ctr"/>
            <a:r>
              <a:rPr lang="ru-RU" sz="2000" b="1"/>
              <a:t>«Я происхожу из старинного</a:t>
            </a:r>
          </a:p>
          <a:p>
            <a:pPr algn="ctr"/>
            <a:r>
              <a:rPr lang="ru-RU" sz="2000" b="1"/>
              <a:t>дворянского рода...», из него</a:t>
            </a:r>
          </a:p>
          <a:p>
            <a:pPr algn="ctr"/>
            <a:r>
              <a:rPr lang="ru-RU" sz="2000" b="1"/>
              <a:t>же В.А.Жуковский</a:t>
            </a:r>
          </a:p>
        </p:txBody>
      </p:sp>
      <p:sp>
        <p:nvSpPr>
          <p:cNvPr id="34822" name="Rectangle 6"/>
          <p:cNvSpPr>
            <a:spLocks noChangeArrowheads="1"/>
          </p:cNvSpPr>
          <p:nvPr/>
        </p:nvSpPr>
        <p:spPr bwMode="auto">
          <a:xfrm>
            <a:off x="4859338" y="1989138"/>
            <a:ext cx="3960812" cy="1295400"/>
          </a:xfrm>
          <a:prstGeom prst="rect">
            <a:avLst/>
          </a:prstGeom>
          <a:solidFill>
            <a:srgbClr val="66CCFF"/>
          </a:solidFill>
          <a:ln w="9525">
            <a:solidFill>
              <a:schemeClr val="tx1"/>
            </a:solidFill>
            <a:miter lim="800000"/>
            <a:headEnd/>
            <a:tailEnd/>
          </a:ln>
        </p:spPr>
        <p:txBody>
          <a:bodyPr wrap="none" anchor="ctr"/>
          <a:lstStyle/>
          <a:p>
            <a:pPr algn="ctr"/>
            <a:r>
              <a:rPr lang="ru-RU" sz="2000" b="1"/>
              <a:t>«Тут, в глубочайшей полевой </a:t>
            </a:r>
          </a:p>
          <a:p>
            <a:pPr algn="ctr"/>
            <a:r>
              <a:rPr lang="ru-RU" sz="2000" b="1"/>
              <a:t>тишине, среди...богатейшей </a:t>
            </a:r>
          </a:p>
          <a:p>
            <a:pPr algn="ctr"/>
            <a:r>
              <a:rPr lang="ru-RU" sz="2000" b="1"/>
              <a:t>природы, и прошло все мое</a:t>
            </a:r>
          </a:p>
          <a:p>
            <a:pPr algn="ctr"/>
            <a:r>
              <a:rPr lang="ru-RU" sz="2000" b="1"/>
              <a:t>детство»- И.А.Бунин</a:t>
            </a:r>
          </a:p>
        </p:txBody>
      </p:sp>
      <p:sp>
        <p:nvSpPr>
          <p:cNvPr id="34823" name="Rectangle 7"/>
          <p:cNvSpPr>
            <a:spLocks noChangeArrowheads="1"/>
          </p:cNvSpPr>
          <p:nvPr/>
        </p:nvSpPr>
        <p:spPr bwMode="auto">
          <a:xfrm>
            <a:off x="323850" y="3860800"/>
            <a:ext cx="3168650" cy="863600"/>
          </a:xfrm>
          <a:prstGeom prst="rect">
            <a:avLst/>
          </a:prstGeom>
          <a:solidFill>
            <a:srgbClr val="33CC33"/>
          </a:solidFill>
          <a:ln w="9525">
            <a:solidFill>
              <a:schemeClr val="tx1"/>
            </a:solidFill>
            <a:miter lim="800000"/>
            <a:headEnd/>
            <a:tailEnd/>
          </a:ln>
        </p:spPr>
        <p:txBody>
          <a:bodyPr wrap="none" anchor="ctr"/>
          <a:lstStyle/>
          <a:p>
            <a:pPr algn="ctr"/>
            <a:r>
              <a:rPr lang="ru-RU" sz="2000" b="1"/>
              <a:t>Много странствует </a:t>
            </a:r>
          </a:p>
          <a:p>
            <a:pPr algn="ctr"/>
            <a:r>
              <a:rPr lang="ru-RU" sz="2000" b="1"/>
              <a:t>по Европе и Азии</a:t>
            </a:r>
          </a:p>
        </p:txBody>
      </p:sp>
      <p:sp>
        <p:nvSpPr>
          <p:cNvPr id="34824" name="Rectangle 8"/>
          <p:cNvSpPr>
            <a:spLocks noChangeArrowheads="1"/>
          </p:cNvSpPr>
          <p:nvPr/>
        </p:nvSpPr>
        <p:spPr bwMode="auto">
          <a:xfrm>
            <a:off x="6227763" y="3933825"/>
            <a:ext cx="2736850" cy="720725"/>
          </a:xfrm>
          <a:prstGeom prst="rect">
            <a:avLst/>
          </a:prstGeom>
          <a:solidFill>
            <a:srgbClr val="66FF99"/>
          </a:solidFill>
          <a:ln w="9525">
            <a:solidFill>
              <a:schemeClr val="tx1"/>
            </a:solidFill>
            <a:miter lim="800000"/>
            <a:headEnd/>
            <a:tailEnd/>
          </a:ln>
        </p:spPr>
        <p:txBody>
          <a:bodyPr wrap="none" anchor="ctr"/>
          <a:lstStyle/>
          <a:p>
            <a:pPr algn="ctr"/>
            <a:r>
              <a:rPr lang="ru-RU" sz="2000" b="1"/>
              <a:t>Брат Юлий пробудил</a:t>
            </a:r>
          </a:p>
          <a:p>
            <a:pPr algn="ctr"/>
            <a:r>
              <a:rPr lang="ru-RU" sz="2000" b="1"/>
              <a:t>любовь к книгам</a:t>
            </a:r>
          </a:p>
        </p:txBody>
      </p:sp>
      <p:sp>
        <p:nvSpPr>
          <p:cNvPr id="34825" name="Rectangle 9"/>
          <p:cNvSpPr>
            <a:spLocks noChangeArrowheads="1"/>
          </p:cNvSpPr>
          <p:nvPr/>
        </p:nvSpPr>
        <p:spPr bwMode="auto">
          <a:xfrm>
            <a:off x="323850" y="5373688"/>
            <a:ext cx="3887788" cy="1295400"/>
          </a:xfrm>
          <a:prstGeom prst="rect">
            <a:avLst/>
          </a:prstGeom>
          <a:solidFill>
            <a:srgbClr val="CCCCFF"/>
          </a:solidFill>
          <a:ln w="9525">
            <a:solidFill>
              <a:schemeClr val="tx1"/>
            </a:solidFill>
            <a:miter lim="800000"/>
            <a:headEnd/>
            <a:tailEnd/>
          </a:ln>
        </p:spPr>
        <p:txBody>
          <a:bodyPr wrap="none" anchor="ctr"/>
          <a:lstStyle/>
          <a:p>
            <a:pPr algn="ctr"/>
            <a:r>
              <a:rPr lang="ru-RU" sz="2000" b="1"/>
              <a:t>В 1905 поселяется </a:t>
            </a:r>
          </a:p>
          <a:p>
            <a:pPr algn="ctr"/>
            <a:r>
              <a:rPr lang="ru-RU" sz="2000" b="1"/>
              <a:t>в Москве, дружит </a:t>
            </a:r>
          </a:p>
          <a:p>
            <a:pPr algn="ctr"/>
            <a:r>
              <a:rPr lang="ru-RU" sz="2000" b="1"/>
              <a:t>с М.Горьким, </a:t>
            </a:r>
          </a:p>
          <a:p>
            <a:pPr algn="ctr"/>
            <a:r>
              <a:rPr lang="ru-RU" sz="2000" b="1"/>
              <a:t>А.П.Чеховым</a:t>
            </a:r>
          </a:p>
        </p:txBody>
      </p:sp>
      <p:sp>
        <p:nvSpPr>
          <p:cNvPr id="34826" name="Rectangle 10"/>
          <p:cNvSpPr>
            <a:spLocks noChangeArrowheads="1"/>
          </p:cNvSpPr>
          <p:nvPr/>
        </p:nvSpPr>
        <p:spPr bwMode="auto">
          <a:xfrm>
            <a:off x="4859338" y="5229225"/>
            <a:ext cx="4105275" cy="1512888"/>
          </a:xfrm>
          <a:prstGeom prst="rect">
            <a:avLst/>
          </a:prstGeom>
          <a:solidFill>
            <a:srgbClr val="FFFF00"/>
          </a:solidFill>
          <a:ln w="9525">
            <a:solidFill>
              <a:schemeClr val="tx1"/>
            </a:solidFill>
            <a:miter lim="800000"/>
            <a:headEnd/>
            <a:tailEnd/>
          </a:ln>
        </p:spPr>
        <p:txBody>
          <a:bodyPr wrap="none" anchor="ctr"/>
          <a:lstStyle/>
          <a:p>
            <a:pPr algn="ctr"/>
            <a:r>
              <a:rPr lang="ru-RU" sz="2000" b="1"/>
              <a:t>Литературная судьба </a:t>
            </a:r>
          </a:p>
          <a:p>
            <a:pPr algn="ctr"/>
            <a:r>
              <a:rPr lang="ru-RU" sz="2000" b="1"/>
              <a:t>складывалась счастливо, </a:t>
            </a:r>
          </a:p>
          <a:p>
            <a:pPr algn="ctr"/>
            <a:r>
              <a:rPr lang="ru-RU" sz="2000" b="1"/>
              <a:t>его именовали «певцом осени, </a:t>
            </a:r>
          </a:p>
          <a:p>
            <a:pPr algn="ctr"/>
            <a:r>
              <a:rPr lang="ru-RU" sz="2000" b="1"/>
              <a:t>грусти и дворянских гнезд»</a:t>
            </a:r>
          </a:p>
        </p:txBody>
      </p:sp>
      <p:sp>
        <p:nvSpPr>
          <p:cNvPr id="34827" name="AutoShape 11"/>
          <p:cNvSpPr>
            <a:spLocks noChangeArrowheads="1"/>
          </p:cNvSpPr>
          <p:nvPr/>
        </p:nvSpPr>
        <p:spPr bwMode="auto">
          <a:xfrm>
            <a:off x="4572000" y="2636838"/>
            <a:ext cx="287338" cy="431800"/>
          </a:xfrm>
          <a:prstGeom prst="rightArrow">
            <a:avLst>
              <a:gd name="adj1" fmla="val 50000"/>
              <a:gd name="adj2" fmla="val 25000"/>
            </a:avLst>
          </a:prstGeom>
          <a:solidFill>
            <a:srgbClr val="FA1604"/>
          </a:solidFill>
          <a:ln w="9525">
            <a:solidFill>
              <a:schemeClr val="tx1"/>
            </a:solidFill>
            <a:miter lim="800000"/>
            <a:headEnd/>
            <a:tailEnd/>
          </a:ln>
        </p:spPr>
        <p:txBody>
          <a:bodyPr wrap="none" anchor="ctr"/>
          <a:lstStyle/>
          <a:p>
            <a:endParaRPr lang="ru-RU"/>
          </a:p>
        </p:txBody>
      </p:sp>
      <p:sp>
        <p:nvSpPr>
          <p:cNvPr id="34828" name="AutoShape 12"/>
          <p:cNvSpPr>
            <a:spLocks noChangeArrowheads="1"/>
          </p:cNvSpPr>
          <p:nvPr/>
        </p:nvSpPr>
        <p:spPr bwMode="auto">
          <a:xfrm>
            <a:off x="7524750" y="3284538"/>
            <a:ext cx="431800" cy="649287"/>
          </a:xfrm>
          <a:prstGeom prst="downArrow">
            <a:avLst>
              <a:gd name="adj1" fmla="val 50000"/>
              <a:gd name="adj2" fmla="val 37592"/>
            </a:avLst>
          </a:prstGeom>
          <a:solidFill>
            <a:srgbClr val="FA1604"/>
          </a:solidFill>
          <a:ln w="9525">
            <a:solidFill>
              <a:schemeClr val="tx1"/>
            </a:solidFill>
            <a:miter lim="800000"/>
            <a:headEnd/>
            <a:tailEnd/>
          </a:ln>
        </p:spPr>
        <p:txBody>
          <a:bodyPr wrap="none" anchor="ctr"/>
          <a:lstStyle/>
          <a:p>
            <a:endParaRPr lang="ru-RU"/>
          </a:p>
        </p:txBody>
      </p:sp>
      <p:sp>
        <p:nvSpPr>
          <p:cNvPr id="34829" name="AutoShape 13"/>
          <p:cNvSpPr>
            <a:spLocks noChangeArrowheads="1"/>
          </p:cNvSpPr>
          <p:nvPr/>
        </p:nvSpPr>
        <p:spPr bwMode="auto">
          <a:xfrm>
            <a:off x="7451725" y="4652963"/>
            <a:ext cx="576263" cy="576262"/>
          </a:xfrm>
          <a:prstGeom prst="downArrow">
            <a:avLst>
              <a:gd name="adj1" fmla="val 50000"/>
              <a:gd name="adj2" fmla="val 25000"/>
            </a:avLst>
          </a:prstGeom>
          <a:solidFill>
            <a:srgbClr val="FA1604"/>
          </a:solidFill>
          <a:ln w="9525">
            <a:solidFill>
              <a:schemeClr val="tx1"/>
            </a:solidFill>
            <a:miter lim="800000"/>
            <a:headEnd/>
            <a:tailEnd/>
          </a:ln>
        </p:spPr>
        <p:txBody>
          <a:bodyPr wrap="none" anchor="ctr"/>
          <a:lstStyle/>
          <a:p>
            <a:endParaRPr lang="ru-RU"/>
          </a:p>
        </p:txBody>
      </p:sp>
      <p:sp>
        <p:nvSpPr>
          <p:cNvPr id="34830" name="AutoShape 14"/>
          <p:cNvSpPr>
            <a:spLocks noChangeArrowheads="1"/>
          </p:cNvSpPr>
          <p:nvPr/>
        </p:nvSpPr>
        <p:spPr bwMode="auto">
          <a:xfrm>
            <a:off x="4211638" y="5732463"/>
            <a:ext cx="647700" cy="504825"/>
          </a:xfrm>
          <a:prstGeom prst="leftArrow">
            <a:avLst>
              <a:gd name="adj1" fmla="val 50000"/>
              <a:gd name="adj2" fmla="val 32075"/>
            </a:avLst>
          </a:prstGeom>
          <a:solidFill>
            <a:srgbClr val="FA1604"/>
          </a:solidFill>
          <a:ln w="9525">
            <a:solidFill>
              <a:schemeClr val="tx1"/>
            </a:solidFill>
            <a:miter lim="800000"/>
            <a:headEnd/>
            <a:tailEnd/>
          </a:ln>
        </p:spPr>
        <p:txBody>
          <a:bodyPr wrap="none" anchor="ctr"/>
          <a:lstStyle/>
          <a:p>
            <a:endParaRPr lang="ru-RU"/>
          </a:p>
        </p:txBody>
      </p:sp>
      <p:sp>
        <p:nvSpPr>
          <p:cNvPr id="34831" name="AutoShape 15"/>
          <p:cNvSpPr>
            <a:spLocks noChangeArrowheads="1"/>
          </p:cNvSpPr>
          <p:nvPr/>
        </p:nvSpPr>
        <p:spPr bwMode="auto">
          <a:xfrm>
            <a:off x="2339975" y="4724400"/>
            <a:ext cx="503238" cy="649288"/>
          </a:xfrm>
          <a:prstGeom prst="upArrow">
            <a:avLst>
              <a:gd name="adj1" fmla="val 50000"/>
              <a:gd name="adj2" fmla="val 32291"/>
            </a:avLst>
          </a:prstGeom>
          <a:solidFill>
            <a:srgbClr val="FA1604"/>
          </a:solidFill>
          <a:ln w="9525">
            <a:solidFill>
              <a:schemeClr val="tx1"/>
            </a:solidFill>
            <a:miter lim="800000"/>
            <a:headEnd/>
            <a:tailEnd/>
          </a:ln>
        </p:spPr>
        <p:txBody>
          <a:bodyPr wrap="none" anchor="ctr"/>
          <a:lstStyle/>
          <a:p>
            <a:endParaRPr lang="ru-RU"/>
          </a:p>
        </p:txBody>
      </p:sp>
      <p:sp>
        <p:nvSpPr>
          <p:cNvPr id="34832" name="AutoShape 16"/>
          <p:cNvSpPr>
            <a:spLocks noChangeArrowheads="1"/>
          </p:cNvSpPr>
          <p:nvPr/>
        </p:nvSpPr>
        <p:spPr bwMode="auto">
          <a:xfrm>
            <a:off x="2339975" y="3213100"/>
            <a:ext cx="503238" cy="647700"/>
          </a:xfrm>
          <a:prstGeom prst="upArrow">
            <a:avLst>
              <a:gd name="adj1" fmla="val 50000"/>
              <a:gd name="adj2" fmla="val 32177"/>
            </a:avLst>
          </a:prstGeom>
          <a:solidFill>
            <a:srgbClr val="FA1604"/>
          </a:solidFill>
          <a:ln w="9525">
            <a:solidFill>
              <a:schemeClr val="tx1"/>
            </a:solidFill>
            <a:miter lim="800000"/>
            <a:headEnd/>
            <a:tailEnd/>
          </a:ln>
        </p:spPr>
        <p:txBody>
          <a:bodyPr wrap="none" anchor="ctr"/>
          <a:lstStyle/>
          <a:p>
            <a:endParaRPr lang="ru-RU"/>
          </a:p>
        </p:txBody>
      </p:sp>
      <p:sp>
        <p:nvSpPr>
          <p:cNvPr id="34833" name="AutoShape 17"/>
          <p:cNvSpPr>
            <a:spLocks noChangeArrowheads="1"/>
          </p:cNvSpPr>
          <p:nvPr/>
        </p:nvSpPr>
        <p:spPr bwMode="auto">
          <a:xfrm>
            <a:off x="3924300" y="3213100"/>
            <a:ext cx="360363" cy="935038"/>
          </a:xfrm>
          <a:prstGeom prst="upArrow">
            <a:avLst>
              <a:gd name="adj1" fmla="val 50000"/>
              <a:gd name="adj2" fmla="val 64868"/>
            </a:avLst>
          </a:prstGeom>
          <a:solidFill>
            <a:schemeClr val="accent1"/>
          </a:solidFill>
          <a:ln w="9525">
            <a:solidFill>
              <a:schemeClr val="tx1"/>
            </a:solidFill>
            <a:miter lim="800000"/>
            <a:headEnd/>
            <a:tailEnd/>
          </a:ln>
        </p:spPr>
        <p:txBody>
          <a:bodyPr wrap="none" anchor="ctr"/>
          <a:lstStyle/>
          <a:p>
            <a:endParaRPr lang="ru-RU"/>
          </a:p>
        </p:txBody>
      </p:sp>
      <p:sp>
        <p:nvSpPr>
          <p:cNvPr id="34834" name="AutoShape 18"/>
          <p:cNvSpPr>
            <a:spLocks noChangeArrowheads="1"/>
          </p:cNvSpPr>
          <p:nvPr/>
        </p:nvSpPr>
        <p:spPr bwMode="auto">
          <a:xfrm>
            <a:off x="5292725" y="3284538"/>
            <a:ext cx="358775" cy="865187"/>
          </a:xfrm>
          <a:prstGeom prst="upArrow">
            <a:avLst>
              <a:gd name="adj1" fmla="val 50000"/>
              <a:gd name="adj2" fmla="val 60288"/>
            </a:avLst>
          </a:prstGeom>
          <a:solidFill>
            <a:schemeClr val="accent1"/>
          </a:solidFill>
          <a:ln w="9525">
            <a:solidFill>
              <a:schemeClr val="tx1"/>
            </a:solidFill>
            <a:miter lim="800000"/>
            <a:headEnd/>
            <a:tailEnd/>
          </a:ln>
        </p:spPr>
        <p:txBody>
          <a:bodyPr wrap="none" anchor="ctr"/>
          <a:lstStyle/>
          <a:p>
            <a:endParaRPr lang="ru-RU"/>
          </a:p>
        </p:txBody>
      </p:sp>
      <p:sp>
        <p:nvSpPr>
          <p:cNvPr id="34835" name="AutoShape 19"/>
          <p:cNvSpPr>
            <a:spLocks noChangeArrowheads="1"/>
          </p:cNvSpPr>
          <p:nvPr/>
        </p:nvSpPr>
        <p:spPr bwMode="auto">
          <a:xfrm>
            <a:off x="5795963" y="4149725"/>
            <a:ext cx="431800" cy="360363"/>
          </a:xfrm>
          <a:prstGeom prst="rightArrow">
            <a:avLst>
              <a:gd name="adj1" fmla="val 50000"/>
              <a:gd name="adj2" fmla="val 30050"/>
            </a:avLst>
          </a:prstGeom>
          <a:solidFill>
            <a:schemeClr val="accent1"/>
          </a:solidFill>
          <a:ln w="9525">
            <a:solidFill>
              <a:schemeClr val="tx1"/>
            </a:solidFill>
            <a:miter lim="800000"/>
            <a:headEnd/>
            <a:tailEnd/>
          </a:ln>
        </p:spPr>
        <p:txBody>
          <a:bodyPr wrap="none" anchor="ctr"/>
          <a:lstStyle/>
          <a:p>
            <a:endParaRPr lang="ru-RU"/>
          </a:p>
        </p:txBody>
      </p:sp>
      <p:sp>
        <p:nvSpPr>
          <p:cNvPr id="34836" name="AutoShape 20"/>
          <p:cNvSpPr>
            <a:spLocks noChangeArrowheads="1"/>
          </p:cNvSpPr>
          <p:nvPr/>
        </p:nvSpPr>
        <p:spPr bwMode="auto">
          <a:xfrm>
            <a:off x="3492500" y="4149725"/>
            <a:ext cx="358775" cy="431800"/>
          </a:xfrm>
          <a:prstGeom prst="lef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ru-RU"/>
          </a:p>
        </p:txBody>
      </p:sp>
      <p:sp>
        <p:nvSpPr>
          <p:cNvPr id="34837" name="AutoShape 21"/>
          <p:cNvSpPr>
            <a:spLocks noChangeArrowheads="1"/>
          </p:cNvSpPr>
          <p:nvPr/>
        </p:nvSpPr>
        <p:spPr bwMode="auto">
          <a:xfrm>
            <a:off x="5292725" y="4581525"/>
            <a:ext cx="360363" cy="647700"/>
          </a:xfrm>
          <a:prstGeom prst="downArrow">
            <a:avLst>
              <a:gd name="adj1" fmla="val 50000"/>
              <a:gd name="adj2" fmla="val 44934"/>
            </a:avLst>
          </a:prstGeom>
          <a:solidFill>
            <a:schemeClr val="accent1"/>
          </a:solidFill>
          <a:ln w="9525">
            <a:solidFill>
              <a:schemeClr val="tx1"/>
            </a:solidFill>
            <a:miter lim="800000"/>
            <a:headEnd/>
            <a:tailEnd/>
          </a:ln>
        </p:spPr>
        <p:txBody>
          <a:bodyPr wrap="none" anchor="ctr"/>
          <a:lstStyle/>
          <a:p>
            <a:endParaRPr lang="ru-RU"/>
          </a:p>
        </p:txBody>
      </p:sp>
      <p:sp>
        <p:nvSpPr>
          <p:cNvPr id="34838" name="AutoShape 22"/>
          <p:cNvSpPr>
            <a:spLocks noChangeArrowheads="1"/>
          </p:cNvSpPr>
          <p:nvPr/>
        </p:nvSpPr>
        <p:spPr bwMode="auto">
          <a:xfrm>
            <a:off x="3924300" y="4581525"/>
            <a:ext cx="361950" cy="792163"/>
          </a:xfrm>
          <a:prstGeom prst="downArrow">
            <a:avLst>
              <a:gd name="adj1" fmla="val 55880"/>
              <a:gd name="adj2" fmla="val 74564"/>
            </a:avLst>
          </a:prstGeom>
          <a:solidFill>
            <a:schemeClr val="accent1"/>
          </a:solidFill>
          <a:ln w="9525">
            <a:solidFill>
              <a:schemeClr val="tx1"/>
            </a:solidFill>
            <a:miter lim="800000"/>
            <a:headEnd/>
            <a:tailEnd/>
          </a:ln>
        </p:spPr>
        <p:txBody>
          <a:bodyPr wrap="none" anchor="ctr"/>
          <a:lstStyle/>
          <a:p>
            <a:endParaRPr lang="ru-RU"/>
          </a:p>
        </p:txBody>
      </p:sp>
      <p:pic>
        <p:nvPicPr>
          <p:cNvPr id="29718" name="Picture 23" descr="Hand"/>
          <p:cNvPicPr>
            <a:picLocks noChangeAspect="1" noChangeArrowheads="1"/>
          </p:cNvPicPr>
          <p:nvPr/>
        </p:nvPicPr>
        <p:blipFill>
          <a:blip r:embed="rId2" cstate="print"/>
          <a:srcRect/>
          <a:stretch>
            <a:fillRect/>
          </a:stretch>
        </p:blipFill>
        <p:spPr bwMode="auto">
          <a:xfrm>
            <a:off x="7308850" y="0"/>
            <a:ext cx="1835150" cy="1122363"/>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blinds(horizontal)">
                                      <p:cBhvr>
                                        <p:cTn id="7" dur="500"/>
                                        <p:tgtEl>
                                          <p:spTgt spid="348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821"/>
                                        </p:tgtEl>
                                        <p:attrNameLst>
                                          <p:attrName>style.visibility</p:attrName>
                                        </p:attrNameLst>
                                      </p:cBhvr>
                                      <p:to>
                                        <p:strVal val="visible"/>
                                      </p:to>
                                    </p:set>
                                    <p:animEffect transition="in" filter="blinds(horizontal)">
                                      <p:cBhvr>
                                        <p:cTn id="12" dur="500"/>
                                        <p:tgtEl>
                                          <p:spTgt spid="3482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4827"/>
                                        </p:tgtEl>
                                        <p:attrNameLst>
                                          <p:attrName>style.visibility</p:attrName>
                                        </p:attrNameLst>
                                      </p:cBhvr>
                                      <p:to>
                                        <p:strVal val="visible"/>
                                      </p:to>
                                    </p:set>
                                    <p:animEffect transition="in" filter="blinds(horizontal)">
                                      <p:cBhvr>
                                        <p:cTn id="17" dur="500"/>
                                        <p:tgtEl>
                                          <p:spTgt spid="3482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4822"/>
                                        </p:tgtEl>
                                        <p:attrNameLst>
                                          <p:attrName>style.visibility</p:attrName>
                                        </p:attrNameLst>
                                      </p:cBhvr>
                                      <p:to>
                                        <p:strVal val="visible"/>
                                      </p:to>
                                    </p:set>
                                    <p:animEffect transition="in" filter="blinds(horizontal)">
                                      <p:cBhvr>
                                        <p:cTn id="22" dur="500"/>
                                        <p:tgtEl>
                                          <p:spTgt spid="3482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4828"/>
                                        </p:tgtEl>
                                        <p:attrNameLst>
                                          <p:attrName>style.visibility</p:attrName>
                                        </p:attrNameLst>
                                      </p:cBhvr>
                                      <p:to>
                                        <p:strVal val="visible"/>
                                      </p:to>
                                    </p:set>
                                    <p:animEffect transition="in" filter="blinds(horizontal)">
                                      <p:cBhvr>
                                        <p:cTn id="27" dur="500"/>
                                        <p:tgtEl>
                                          <p:spTgt spid="3482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4824"/>
                                        </p:tgtEl>
                                        <p:attrNameLst>
                                          <p:attrName>style.visibility</p:attrName>
                                        </p:attrNameLst>
                                      </p:cBhvr>
                                      <p:to>
                                        <p:strVal val="visible"/>
                                      </p:to>
                                    </p:set>
                                    <p:animEffect transition="in" filter="blinds(horizontal)">
                                      <p:cBhvr>
                                        <p:cTn id="32" dur="500"/>
                                        <p:tgtEl>
                                          <p:spTgt spid="3482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4829"/>
                                        </p:tgtEl>
                                        <p:attrNameLst>
                                          <p:attrName>style.visibility</p:attrName>
                                        </p:attrNameLst>
                                      </p:cBhvr>
                                      <p:to>
                                        <p:strVal val="visible"/>
                                      </p:to>
                                    </p:set>
                                    <p:animEffect transition="in" filter="blinds(horizontal)">
                                      <p:cBhvr>
                                        <p:cTn id="37" dur="500"/>
                                        <p:tgtEl>
                                          <p:spTgt spid="3482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4826"/>
                                        </p:tgtEl>
                                        <p:attrNameLst>
                                          <p:attrName>style.visibility</p:attrName>
                                        </p:attrNameLst>
                                      </p:cBhvr>
                                      <p:to>
                                        <p:strVal val="visible"/>
                                      </p:to>
                                    </p:set>
                                    <p:animEffect transition="in" filter="blinds(horizontal)">
                                      <p:cBhvr>
                                        <p:cTn id="42" dur="500"/>
                                        <p:tgtEl>
                                          <p:spTgt spid="3482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4830"/>
                                        </p:tgtEl>
                                        <p:attrNameLst>
                                          <p:attrName>style.visibility</p:attrName>
                                        </p:attrNameLst>
                                      </p:cBhvr>
                                      <p:to>
                                        <p:strVal val="visible"/>
                                      </p:to>
                                    </p:set>
                                    <p:animEffect transition="in" filter="blinds(horizontal)">
                                      <p:cBhvr>
                                        <p:cTn id="47" dur="500"/>
                                        <p:tgtEl>
                                          <p:spTgt spid="3483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4825"/>
                                        </p:tgtEl>
                                        <p:attrNameLst>
                                          <p:attrName>style.visibility</p:attrName>
                                        </p:attrNameLst>
                                      </p:cBhvr>
                                      <p:to>
                                        <p:strVal val="visible"/>
                                      </p:to>
                                    </p:set>
                                    <p:animEffect transition="in" filter="blinds(horizontal)">
                                      <p:cBhvr>
                                        <p:cTn id="52" dur="500"/>
                                        <p:tgtEl>
                                          <p:spTgt spid="3482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4831"/>
                                        </p:tgtEl>
                                        <p:attrNameLst>
                                          <p:attrName>style.visibility</p:attrName>
                                        </p:attrNameLst>
                                      </p:cBhvr>
                                      <p:to>
                                        <p:strVal val="visible"/>
                                      </p:to>
                                    </p:set>
                                    <p:animEffect transition="in" filter="blinds(horizontal)">
                                      <p:cBhvr>
                                        <p:cTn id="57" dur="500"/>
                                        <p:tgtEl>
                                          <p:spTgt spid="3483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4823"/>
                                        </p:tgtEl>
                                        <p:attrNameLst>
                                          <p:attrName>style.visibility</p:attrName>
                                        </p:attrNameLst>
                                      </p:cBhvr>
                                      <p:to>
                                        <p:strVal val="visible"/>
                                      </p:to>
                                    </p:set>
                                    <p:animEffect transition="in" filter="blinds(horizontal)">
                                      <p:cBhvr>
                                        <p:cTn id="62" dur="500"/>
                                        <p:tgtEl>
                                          <p:spTgt spid="3482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4832"/>
                                        </p:tgtEl>
                                        <p:attrNameLst>
                                          <p:attrName>style.visibility</p:attrName>
                                        </p:attrNameLst>
                                      </p:cBhvr>
                                      <p:to>
                                        <p:strVal val="visible"/>
                                      </p:to>
                                    </p:set>
                                    <p:animEffect transition="in" filter="blinds(horizontal)">
                                      <p:cBhvr>
                                        <p:cTn id="67" dur="500"/>
                                        <p:tgtEl>
                                          <p:spTgt spid="34832"/>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34833"/>
                                        </p:tgtEl>
                                        <p:attrNameLst>
                                          <p:attrName>style.visibility</p:attrName>
                                        </p:attrNameLst>
                                      </p:cBhvr>
                                      <p:to>
                                        <p:strVal val="visible"/>
                                      </p:to>
                                    </p:set>
                                    <p:animEffect transition="in" filter="box(in)">
                                      <p:cBhvr>
                                        <p:cTn id="72" dur="500"/>
                                        <p:tgtEl>
                                          <p:spTgt spid="34833"/>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34834"/>
                                        </p:tgtEl>
                                        <p:attrNameLst>
                                          <p:attrName>style.visibility</p:attrName>
                                        </p:attrNameLst>
                                      </p:cBhvr>
                                      <p:to>
                                        <p:strVal val="visible"/>
                                      </p:to>
                                    </p:set>
                                    <p:animEffect transition="in" filter="box(in)">
                                      <p:cBhvr>
                                        <p:cTn id="77" dur="500"/>
                                        <p:tgtEl>
                                          <p:spTgt spid="34834"/>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34835"/>
                                        </p:tgtEl>
                                        <p:attrNameLst>
                                          <p:attrName>style.visibility</p:attrName>
                                        </p:attrNameLst>
                                      </p:cBhvr>
                                      <p:to>
                                        <p:strVal val="visible"/>
                                      </p:to>
                                    </p:set>
                                    <p:animEffect transition="in" filter="box(in)">
                                      <p:cBhvr>
                                        <p:cTn id="82" dur="500"/>
                                        <p:tgtEl>
                                          <p:spTgt spid="34835"/>
                                        </p:tgtEl>
                                      </p:cBhvr>
                                    </p:animEffect>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grpId="0" nodeType="clickEffect">
                                  <p:stCondLst>
                                    <p:cond delay="0"/>
                                  </p:stCondLst>
                                  <p:childTnLst>
                                    <p:set>
                                      <p:cBhvr>
                                        <p:cTn id="86" dur="1" fill="hold">
                                          <p:stCondLst>
                                            <p:cond delay="0"/>
                                          </p:stCondLst>
                                        </p:cTn>
                                        <p:tgtEl>
                                          <p:spTgt spid="34837"/>
                                        </p:tgtEl>
                                        <p:attrNameLst>
                                          <p:attrName>style.visibility</p:attrName>
                                        </p:attrNameLst>
                                      </p:cBhvr>
                                      <p:to>
                                        <p:strVal val="visible"/>
                                      </p:to>
                                    </p:set>
                                    <p:animEffect transition="in" filter="box(in)">
                                      <p:cBhvr>
                                        <p:cTn id="87" dur="500"/>
                                        <p:tgtEl>
                                          <p:spTgt spid="34837"/>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34838"/>
                                        </p:tgtEl>
                                        <p:attrNameLst>
                                          <p:attrName>style.visibility</p:attrName>
                                        </p:attrNameLst>
                                      </p:cBhvr>
                                      <p:to>
                                        <p:strVal val="visible"/>
                                      </p:to>
                                    </p:set>
                                    <p:animEffect transition="in" filter="box(in)">
                                      <p:cBhvr>
                                        <p:cTn id="92" dur="500"/>
                                        <p:tgtEl>
                                          <p:spTgt spid="34838"/>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34836"/>
                                        </p:tgtEl>
                                        <p:attrNameLst>
                                          <p:attrName>style.visibility</p:attrName>
                                        </p:attrNameLst>
                                      </p:cBhvr>
                                      <p:to>
                                        <p:strVal val="visible"/>
                                      </p:to>
                                    </p:set>
                                    <p:animEffect transition="in" filter="box(in)">
                                      <p:cBhvr>
                                        <p:cTn id="97" dur="500"/>
                                        <p:tgtEl>
                                          <p:spTgt spid="34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animBg="1"/>
      <p:bldP spid="34821" grpId="0" animBg="1"/>
      <p:bldP spid="34822" grpId="0" animBg="1"/>
      <p:bldP spid="34823" grpId="0" animBg="1"/>
      <p:bldP spid="34824" grpId="0" animBg="1"/>
      <p:bldP spid="34825" grpId="0" animBg="1"/>
      <p:bldP spid="34826" grpId="0" animBg="1"/>
      <p:bldP spid="34827" grpId="0" animBg="1"/>
      <p:bldP spid="34828" grpId="0" animBg="1"/>
      <p:bldP spid="34829" grpId="0" animBg="1"/>
      <p:bldP spid="34830" grpId="0" animBg="1"/>
      <p:bldP spid="34831" grpId="0" animBg="1"/>
      <p:bldP spid="34832" grpId="0" animBg="1"/>
      <p:bldP spid="34833" grpId="0" animBg="1"/>
      <p:bldP spid="34834" grpId="0" animBg="1"/>
      <p:bldP spid="34835" grpId="0" animBg="1"/>
      <p:bldP spid="34836" grpId="0" animBg="1"/>
      <p:bldP spid="34837" grpId="0" animBg="1"/>
      <p:bldP spid="348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1116013" y="2549525"/>
            <a:ext cx="6985000" cy="1570038"/>
          </a:xfrm>
          <a:prstGeom prst="rect">
            <a:avLst/>
          </a:prstGeom>
          <a:noFill/>
          <a:ln w="9525">
            <a:noFill/>
            <a:miter lim="800000"/>
            <a:headEnd/>
            <a:tailEnd/>
          </a:ln>
        </p:spPr>
        <p:txBody>
          <a:bodyPr anchor="ctr">
            <a:spAutoFit/>
          </a:bodyPr>
          <a:lstStyle/>
          <a:p>
            <a:pPr indent="449263" eaLnBrk="0" hangingPunct="0"/>
            <a:r>
              <a:rPr lang="ru-RU" sz="2400" b="1" u="sng">
                <a:solidFill>
                  <a:srgbClr val="202020"/>
                </a:solidFill>
                <a:latin typeface="Times New Roman" pitchFamily="18" charset="0"/>
                <a:ea typeface="Calibri" pitchFamily="34" charset="0"/>
                <a:cs typeface="Times New Roman" pitchFamily="18" charset="0"/>
              </a:rPr>
              <a:t>Слайд № 15. </a:t>
            </a:r>
            <a:endParaRPr lang="ru-RU" sz="2400">
              <a:ea typeface="Calibri" pitchFamily="34" charset="0"/>
              <a:cs typeface="Times New Roman" pitchFamily="18" charset="0"/>
            </a:endParaRPr>
          </a:p>
          <a:p>
            <a:pPr indent="449263" eaLnBrk="0" hangingPunct="0"/>
            <a:r>
              <a:rPr lang="ru-RU" sz="2400">
                <a:solidFill>
                  <a:srgbClr val="202020"/>
                </a:solidFill>
                <a:latin typeface="Times New Roman" pitchFamily="18" charset="0"/>
                <a:ea typeface="Calibri" pitchFamily="34" charset="0"/>
                <a:cs typeface="Times New Roman" pitchFamily="18" charset="0"/>
              </a:rPr>
              <a:t>Кластер (</a:t>
            </a:r>
            <a:r>
              <a:rPr lang="ru-RU" sz="2400">
                <a:solidFill>
                  <a:srgbClr val="202020"/>
                </a:solidFill>
                <a:latin typeface="Calibri" pitchFamily="34" charset="0"/>
                <a:ea typeface="Calibri" pitchFamily="34" charset="0"/>
                <a:cs typeface="Times New Roman" pitchFamily="18" charset="0"/>
              </a:rPr>
              <a:t>«</a:t>
            </a:r>
            <a:r>
              <a:rPr lang="ru-RU" sz="2400">
                <a:solidFill>
                  <a:srgbClr val="202020"/>
                </a:solidFill>
                <a:latin typeface="Times New Roman" pitchFamily="18" charset="0"/>
                <a:ea typeface="Calibri" pitchFamily="34" charset="0"/>
                <a:cs typeface="Times New Roman" pitchFamily="18" charset="0"/>
              </a:rPr>
              <a:t>гроздь</a:t>
            </a:r>
            <a:r>
              <a:rPr lang="ru-RU" sz="2400">
                <a:solidFill>
                  <a:srgbClr val="202020"/>
                </a:solidFill>
                <a:latin typeface="Calibri" pitchFamily="34" charset="0"/>
                <a:ea typeface="Calibri" pitchFamily="34" charset="0"/>
                <a:cs typeface="Times New Roman" pitchFamily="18" charset="0"/>
              </a:rPr>
              <a:t>»</a:t>
            </a:r>
            <a:r>
              <a:rPr lang="ru-RU" sz="2400">
                <a:solidFill>
                  <a:srgbClr val="202020"/>
                </a:solidFill>
                <a:latin typeface="Times New Roman" pitchFamily="18" charset="0"/>
                <a:ea typeface="Calibri" pitchFamily="34" charset="0"/>
                <a:cs typeface="Times New Roman" pitchFamily="18" charset="0"/>
              </a:rPr>
              <a:t>) - выделение смысловых единиц текста и графическое их оформление в определенном порядке.</a:t>
            </a:r>
            <a:endParaRPr lang="ru-RU" sz="2400">
              <a:ea typeface="Calibri" pitchFamily="34" charset="0"/>
              <a:cs typeface="Times New Roman" pitchFamily="18" charset="0"/>
            </a:endParaRPr>
          </a:p>
        </p:txBody>
      </p:sp>
    </p:spTree>
  </p:cSld>
  <p:clrMapOvr>
    <a:masterClrMapping/>
  </p:clrMapOvr>
  <p:transition spd="slow">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66" name="Group 26"/>
          <p:cNvGraphicFramePr>
            <a:graphicFrameLocks noGrp="1"/>
          </p:cNvGraphicFramePr>
          <p:nvPr>
            <p:ph idx="1"/>
          </p:nvPr>
        </p:nvGraphicFramePr>
        <p:xfrm>
          <a:off x="1116013" y="1700213"/>
          <a:ext cx="7313612" cy="5059680"/>
        </p:xfrm>
        <a:graphic>
          <a:graphicData uri="http://schemas.openxmlformats.org/drawingml/2006/table">
            <a:tbl>
              <a:tblPr/>
              <a:tblGrid>
                <a:gridCol w="3657600"/>
                <a:gridCol w="3656012"/>
              </a:tblGrid>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200" b="0" i="0" u="none" strike="noStrike" cap="none" normalizeH="0" baseline="0" smtClean="0">
                          <a:ln>
                            <a:noFill/>
                          </a:ln>
                          <a:solidFill>
                            <a:schemeClr val="tx1"/>
                          </a:solidFill>
                          <a:effectLst/>
                          <a:latin typeface="Arial" charset="0"/>
                        </a:rPr>
                        <a:t>Тонкие</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200" b="0" i="0" u="none" strike="noStrike" cap="none" normalizeH="0" baseline="0" smtClean="0">
                          <a:ln>
                            <a:noFill/>
                          </a:ln>
                          <a:solidFill>
                            <a:schemeClr val="tx1"/>
                          </a:solidFill>
                          <a:effectLst/>
                          <a:latin typeface="Arial" charset="0"/>
                        </a:rPr>
                        <a:t>вопросы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200" b="0" i="0" u="none" strike="noStrike" cap="none" normalizeH="0" baseline="0" smtClean="0">
                          <a:ln>
                            <a:noFill/>
                          </a:ln>
                          <a:solidFill>
                            <a:schemeClr val="tx1"/>
                          </a:solidFill>
                          <a:effectLst/>
                          <a:latin typeface="Arial" charset="0"/>
                        </a:rPr>
                        <a:t>Толстые</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200" b="0" i="0" u="none" strike="noStrike" cap="none" normalizeH="0" baseline="0" smtClean="0">
                          <a:ln>
                            <a:noFill/>
                          </a:ln>
                          <a:solidFill>
                            <a:schemeClr val="tx1"/>
                          </a:solidFill>
                          <a:effectLst/>
                          <a:latin typeface="Arial" charset="0"/>
                        </a:rPr>
                        <a:t>вопросы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5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rPr>
                        <a:t>  Кто...?</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rPr>
                        <a:t>  Что...?</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rPr>
                        <a:t>  Когда...?</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rPr>
                        <a:t>  Как звать...?</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rPr>
                        <a:t>  Было ли...?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rPr>
                        <a:t>Дайте три объяснения, почему...?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rPr>
                        <a:t>Объясните, почему...?</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rPr>
                        <a:t>Почему, вы думаете...?</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rPr>
                        <a:t>В чём различие ...?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rPr>
                        <a:t>Предположите, что будет, если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rPr>
                        <a:t>Согласны ли вы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rPr>
                        <a:t>Верно ли ...?</a:t>
                      </a:r>
                      <a:r>
                        <a:rPr kumimoji="0" lang="ru-RU" sz="28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757" name="Rectangle 27"/>
          <p:cNvSpPr>
            <a:spLocks noChangeArrowheads="1"/>
          </p:cNvSpPr>
          <p:nvPr/>
        </p:nvSpPr>
        <p:spPr bwMode="auto">
          <a:xfrm>
            <a:off x="1763713" y="981075"/>
            <a:ext cx="5834062" cy="579438"/>
          </a:xfrm>
          <a:prstGeom prst="rect">
            <a:avLst/>
          </a:prstGeom>
          <a:noFill/>
          <a:ln w="9525">
            <a:noFill/>
            <a:miter lim="800000"/>
            <a:headEnd/>
            <a:tailEnd/>
          </a:ln>
        </p:spPr>
        <p:txBody>
          <a:bodyPr>
            <a:spAutoFit/>
          </a:bodyPr>
          <a:lstStyle/>
          <a:p>
            <a:pPr algn="ctr"/>
            <a:r>
              <a:rPr kumimoji="1" lang="ru-RU" sz="3200" b="1"/>
              <a:t>ЗАДАЕМ ВОПРОСЫ</a:t>
            </a:r>
          </a:p>
        </p:txBody>
      </p:sp>
      <p:pic>
        <p:nvPicPr>
          <p:cNvPr id="31758" name="Picture 17" descr="15 024"/>
          <p:cNvPicPr>
            <a:picLocks noChangeAspect="1" noChangeArrowheads="1"/>
          </p:cNvPicPr>
          <p:nvPr/>
        </p:nvPicPr>
        <p:blipFill>
          <a:blip r:embed="rId2" cstate="print"/>
          <a:srcRect t="2893"/>
          <a:stretch>
            <a:fillRect/>
          </a:stretch>
        </p:blipFill>
        <p:spPr bwMode="auto">
          <a:xfrm>
            <a:off x="250825" y="188913"/>
            <a:ext cx="2136775" cy="1336675"/>
          </a:xfrm>
          <a:prstGeom prst="rect">
            <a:avLst/>
          </a:prstGeom>
          <a:noFill/>
          <a:ln w="3175">
            <a:solidFill>
              <a:srgbClr val="000000"/>
            </a:solidFill>
            <a:miter lim="800000"/>
            <a:headEnd/>
            <a:tailEnd/>
          </a:ln>
        </p:spPr>
      </p:pic>
    </p:spTree>
  </p:cSld>
  <p:clrMapOvr>
    <a:masterClrMapping/>
  </p:clrMapOvr>
  <p:transition spd="slow">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755650" y="1187450"/>
            <a:ext cx="7488238" cy="3170238"/>
          </a:xfrm>
          <a:prstGeom prst="rect">
            <a:avLst/>
          </a:prstGeom>
          <a:noFill/>
          <a:ln w="9525">
            <a:noFill/>
            <a:miter lim="800000"/>
            <a:headEnd/>
            <a:tailEnd/>
          </a:ln>
        </p:spPr>
        <p:txBody>
          <a:bodyPr anchor="ctr">
            <a:spAutoFit/>
          </a:bodyPr>
          <a:lstStyle/>
          <a:p>
            <a:pPr indent="449263" eaLnBrk="0" hangingPunct="0"/>
            <a:r>
              <a:rPr lang="ru-RU" sz="2000" b="1" u="sng">
                <a:latin typeface="Times New Roman" pitchFamily="18" charset="0"/>
                <a:ea typeface="Calibri" pitchFamily="34" charset="0"/>
                <a:cs typeface="Times New Roman" pitchFamily="18" charset="0"/>
              </a:rPr>
              <a:t>Слайд №2.</a:t>
            </a:r>
            <a:r>
              <a:rPr lang="ru-RU" sz="2000">
                <a:latin typeface="Calibri" pitchFamily="34" charset="0"/>
                <a:ea typeface="Calibri" pitchFamily="34" charset="0"/>
                <a:cs typeface="Times New Roman" pitchFamily="18" charset="0"/>
              </a:rPr>
              <a:t> </a:t>
            </a:r>
            <a:endParaRPr lang="ru-RU" sz="2000">
              <a:ea typeface="Calibri" pitchFamily="34" charset="0"/>
              <a:cs typeface="Times New Roman" pitchFamily="18" charset="0"/>
            </a:endParaRPr>
          </a:p>
          <a:p>
            <a:pPr indent="449263" eaLnBrk="0" hangingPunct="0"/>
            <a:r>
              <a:rPr lang="ru-RU" sz="2000">
                <a:latin typeface="Times New Roman" pitchFamily="18" charset="0"/>
                <a:ea typeface="Calibri" pitchFamily="34" charset="0"/>
                <a:cs typeface="Times New Roman" pitchFamily="18" charset="0"/>
              </a:rPr>
              <a:t>Это универсальная, проникающая, "надпредметная" технология. Это, прежде всего, подход, не являющийся способом разукрасить урок, доставить детям удовольствие от использования игровых приемов, групповых форм работы, частой смены деятельности. Это совершенно четкая структура, имеющая в своей основе развивающие и воспитательные цели, основным источником о ней по-прежнему остается Интернет.</a:t>
            </a:r>
            <a:endParaRPr lang="ru-RU" sz="2000">
              <a:ea typeface="Calibri" pitchFamily="34" charset="0"/>
              <a:cs typeface="Times New Roman" pitchFamily="18" charset="0"/>
            </a:endParaRPr>
          </a:p>
          <a:p>
            <a:pPr indent="449263" eaLnBrk="0" hangingPunct="0"/>
            <a:r>
              <a:rPr lang="ru-RU" sz="2000">
                <a:latin typeface="Times New Roman" pitchFamily="18" charset="0"/>
                <a:ea typeface="Calibri" pitchFamily="34" charset="0"/>
                <a:cs typeface="Times New Roman" pitchFamily="18" charset="0"/>
              </a:rPr>
              <a:t>2) РКМЧП направлена на достижение образовательных результатов, представленных </a:t>
            </a:r>
            <a:r>
              <a:rPr lang="ru-RU" sz="2000">
                <a:latin typeface="Calibri" pitchFamily="34" charset="0"/>
                <a:ea typeface="Calibri" pitchFamily="34" charset="0"/>
                <a:cs typeface="Times New Roman" pitchFamily="18" charset="0"/>
              </a:rPr>
              <a:t> </a:t>
            </a:r>
            <a:r>
              <a:rPr lang="ru-RU" sz="2000">
                <a:latin typeface="Times New Roman" pitchFamily="18" charset="0"/>
                <a:ea typeface="Calibri" pitchFamily="34" charset="0"/>
                <a:cs typeface="Times New Roman" pitchFamily="18" charset="0"/>
              </a:rPr>
              <a:t>на слайде № 3  </a:t>
            </a:r>
            <a:endParaRPr lang="ru-RU" sz="2000">
              <a:ea typeface="Calibri" pitchFamily="34" charset="0"/>
              <a:cs typeface="Times New Roman" pitchFamily="18" charset="0"/>
            </a:endParaRPr>
          </a:p>
        </p:txBody>
      </p:sp>
    </p:spTree>
  </p:cSld>
  <p:clrMapOvr>
    <a:masterClrMapping/>
  </p:clrMapOvr>
  <p:transition spd="slow">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539750" y="1995488"/>
            <a:ext cx="7848600" cy="2678112"/>
          </a:xfrm>
          <a:prstGeom prst="rect">
            <a:avLst/>
          </a:prstGeom>
          <a:noFill/>
          <a:ln w="9525">
            <a:noFill/>
            <a:miter lim="800000"/>
            <a:headEnd/>
            <a:tailEnd/>
          </a:ln>
        </p:spPr>
        <p:txBody>
          <a:bodyPr anchor="ctr">
            <a:spAutoFit/>
          </a:bodyPr>
          <a:lstStyle/>
          <a:p>
            <a:pPr indent="449263" eaLnBrk="0" hangingPunct="0"/>
            <a:r>
              <a:rPr lang="ru-RU" sz="2400" b="1">
                <a:latin typeface="Times New Roman" pitchFamily="18" charset="0"/>
                <a:ea typeface="Calibri" pitchFamily="34" charset="0"/>
                <a:cs typeface="Times New Roman" pitchFamily="18" charset="0"/>
              </a:rPr>
              <a:t>Слайд № 16</a:t>
            </a:r>
            <a:r>
              <a:rPr lang="ru-RU" sz="2400">
                <a:latin typeface="Times New Roman" pitchFamily="18" charset="0"/>
                <a:ea typeface="Calibri" pitchFamily="34" charset="0"/>
                <a:cs typeface="Times New Roman" pitchFamily="18" charset="0"/>
              </a:rPr>
              <a:t>. </a:t>
            </a:r>
            <a:endParaRPr lang="ru-RU" sz="2400">
              <a:ea typeface="Calibri" pitchFamily="34" charset="0"/>
              <a:cs typeface="Times New Roman" pitchFamily="18" charset="0"/>
            </a:endParaRPr>
          </a:p>
          <a:p>
            <a:pPr indent="449263" eaLnBrk="0" hangingPunct="0"/>
            <a:r>
              <a:rPr lang="ru-RU" sz="2400">
                <a:latin typeface="Times New Roman" pitchFamily="18" charset="0"/>
                <a:ea typeface="Calibri" pitchFamily="34" charset="0"/>
                <a:cs typeface="Times New Roman" pitchFamily="18" charset="0"/>
              </a:rPr>
              <a:t>Задаем вопросы: приемы </a:t>
            </a:r>
            <a:r>
              <a:rPr lang="ru-RU" sz="2400">
                <a:latin typeface="Calibri" pitchFamily="34" charset="0"/>
                <a:ea typeface="Calibri" pitchFamily="34" charset="0"/>
                <a:cs typeface="Times New Roman" pitchFamily="18" charset="0"/>
              </a:rPr>
              <a:t>«</a:t>
            </a:r>
            <a:r>
              <a:rPr lang="ru-RU" sz="2400">
                <a:latin typeface="Times New Roman" pitchFamily="18" charset="0"/>
                <a:ea typeface="Calibri" pitchFamily="34" charset="0"/>
                <a:cs typeface="Times New Roman" pitchFamily="18" charset="0"/>
              </a:rPr>
              <a:t>Толстые и тонкие вопросы</a:t>
            </a:r>
            <a:r>
              <a:rPr lang="ru-RU" sz="2400">
                <a:latin typeface="Calibri" pitchFamily="34" charset="0"/>
                <a:ea typeface="Calibri" pitchFamily="34" charset="0"/>
                <a:cs typeface="Times New Roman" pitchFamily="18" charset="0"/>
              </a:rPr>
              <a:t>»</a:t>
            </a:r>
            <a:r>
              <a:rPr lang="ru-RU" sz="2400">
                <a:latin typeface="Times New Roman" pitchFamily="18" charset="0"/>
                <a:ea typeface="Calibri" pitchFamily="34" charset="0"/>
                <a:cs typeface="Times New Roman" pitchFamily="18" charset="0"/>
              </a:rPr>
              <a:t>.</a:t>
            </a:r>
            <a:endParaRPr lang="ru-RU" sz="2400">
              <a:ea typeface="Calibri" pitchFamily="34" charset="0"/>
              <a:cs typeface="Times New Roman" pitchFamily="18" charset="0"/>
            </a:endParaRPr>
          </a:p>
          <a:p>
            <a:pPr indent="449263" eaLnBrk="0" hangingPunct="0"/>
            <a:r>
              <a:rPr lang="ru-RU" sz="2400">
                <a:latin typeface="Calibri" pitchFamily="34" charset="0"/>
                <a:ea typeface="Calibri" pitchFamily="34" charset="0"/>
                <a:cs typeface="Times New Roman" pitchFamily="18" charset="0"/>
              </a:rPr>
              <a:t> «</a:t>
            </a:r>
            <a:r>
              <a:rPr lang="ru-RU" sz="2400">
                <a:latin typeface="Times New Roman" pitchFamily="18" charset="0"/>
                <a:ea typeface="Calibri" pitchFamily="34" charset="0"/>
                <a:cs typeface="Times New Roman" pitchFamily="18" charset="0"/>
              </a:rPr>
              <a:t>Тонкие</a:t>
            </a:r>
            <a:r>
              <a:rPr lang="ru-RU" sz="2400">
                <a:latin typeface="Calibri" pitchFamily="34" charset="0"/>
                <a:ea typeface="Calibri" pitchFamily="34" charset="0"/>
                <a:cs typeface="Times New Roman" pitchFamily="18" charset="0"/>
              </a:rPr>
              <a:t>»</a:t>
            </a:r>
            <a:r>
              <a:rPr lang="ru-RU" sz="2400">
                <a:latin typeface="Times New Roman" pitchFamily="18" charset="0"/>
                <a:ea typeface="Calibri" pitchFamily="34" charset="0"/>
                <a:cs typeface="Times New Roman" pitchFamily="18" charset="0"/>
              </a:rPr>
              <a:t> вопросы </a:t>
            </a:r>
            <a:r>
              <a:rPr lang="ru-RU" sz="2400">
                <a:latin typeface="Calibri" pitchFamily="34" charset="0"/>
                <a:ea typeface="Calibri" pitchFamily="34" charset="0"/>
                <a:cs typeface="Times New Roman" pitchFamily="18" charset="0"/>
              </a:rPr>
              <a:t>–</a:t>
            </a:r>
            <a:r>
              <a:rPr lang="ru-RU" sz="2400">
                <a:latin typeface="Times New Roman" pitchFamily="18" charset="0"/>
                <a:ea typeface="Calibri" pitchFamily="34" charset="0"/>
                <a:cs typeface="Times New Roman" pitchFamily="18" charset="0"/>
              </a:rPr>
              <a:t> вопросы репродуктивного плана, требующие однословного ответа, </a:t>
            </a:r>
          </a:p>
          <a:p>
            <a:pPr indent="449263" eaLnBrk="0" hangingPunct="0"/>
            <a:r>
              <a:rPr lang="ru-RU" sz="2400">
                <a:latin typeface="Calibri" pitchFamily="34" charset="0"/>
                <a:ea typeface="Calibri" pitchFamily="34" charset="0"/>
                <a:cs typeface="Times New Roman" pitchFamily="18" charset="0"/>
              </a:rPr>
              <a:t>«</a:t>
            </a:r>
            <a:r>
              <a:rPr lang="ru-RU" sz="2400">
                <a:latin typeface="Times New Roman" pitchFamily="18" charset="0"/>
                <a:ea typeface="Calibri" pitchFamily="34" charset="0"/>
                <a:cs typeface="Times New Roman" pitchFamily="18" charset="0"/>
              </a:rPr>
              <a:t>Толстые</a:t>
            </a:r>
            <a:r>
              <a:rPr lang="ru-RU" sz="2400">
                <a:latin typeface="Calibri" pitchFamily="34" charset="0"/>
                <a:ea typeface="Calibri" pitchFamily="34" charset="0"/>
                <a:cs typeface="Times New Roman" pitchFamily="18" charset="0"/>
              </a:rPr>
              <a:t>»</a:t>
            </a:r>
            <a:r>
              <a:rPr lang="ru-RU" sz="2400">
                <a:latin typeface="Times New Roman" pitchFamily="18" charset="0"/>
                <a:ea typeface="Calibri" pitchFamily="34" charset="0"/>
                <a:cs typeface="Times New Roman" pitchFamily="18" charset="0"/>
              </a:rPr>
              <a:t> вопросы </a:t>
            </a:r>
            <a:r>
              <a:rPr lang="ru-RU" sz="2400">
                <a:latin typeface="Calibri" pitchFamily="34" charset="0"/>
                <a:ea typeface="Calibri" pitchFamily="34" charset="0"/>
                <a:cs typeface="Times New Roman" pitchFamily="18" charset="0"/>
              </a:rPr>
              <a:t>–</a:t>
            </a:r>
            <a:r>
              <a:rPr lang="ru-RU" sz="2400">
                <a:latin typeface="Times New Roman" pitchFamily="18" charset="0"/>
                <a:ea typeface="Calibri" pitchFamily="34" charset="0"/>
                <a:cs typeface="Times New Roman" pitchFamily="18" charset="0"/>
              </a:rPr>
              <a:t> вопросы, требующие размышления, привлечения дополнительных знаний, умения анализировать</a:t>
            </a:r>
            <a:r>
              <a:rPr lang="ru-RU" sz="1400">
                <a:latin typeface="Times New Roman" pitchFamily="18" charset="0"/>
                <a:ea typeface="Calibri" pitchFamily="34" charset="0"/>
                <a:cs typeface="Times New Roman" pitchFamily="18" charset="0"/>
              </a:rPr>
              <a:t>.</a:t>
            </a:r>
            <a:endParaRPr lang="ru-RU">
              <a:ea typeface="Calibri" pitchFamily="34" charset="0"/>
              <a:cs typeface="Times New Roman" pitchFamily="18" charset="0"/>
            </a:endParaRPr>
          </a:p>
        </p:txBody>
      </p:sp>
    </p:spTree>
  </p:cSld>
  <p:clrMapOvr>
    <a:masterClrMapping/>
  </p:clrMapOvr>
  <p:transition spd="slow">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kumimoji="1" lang="ru-RU" sz="4000" b="1" smtClean="0">
                <a:solidFill>
                  <a:schemeClr val="tx1"/>
                </a:solidFill>
              </a:rPr>
              <a:t> </a:t>
            </a:r>
            <a:br>
              <a:rPr kumimoji="1" lang="ru-RU" sz="4000" b="1" smtClean="0">
                <a:solidFill>
                  <a:schemeClr val="tx1"/>
                </a:solidFill>
              </a:rPr>
            </a:br>
            <a:r>
              <a:rPr kumimoji="1" lang="ru-RU" sz="4000" b="1" smtClean="0">
                <a:solidFill>
                  <a:schemeClr val="tx1"/>
                </a:solidFill>
              </a:rPr>
              <a:t>ТВОРЧЕСКИ ИНТЕРПРЕТИРУЕМ </a:t>
            </a:r>
            <a:br>
              <a:rPr kumimoji="1" lang="ru-RU" sz="4000" b="1" smtClean="0">
                <a:solidFill>
                  <a:schemeClr val="tx1"/>
                </a:solidFill>
              </a:rPr>
            </a:br>
            <a:r>
              <a:rPr kumimoji="1" lang="ru-RU" sz="4000" b="1" smtClean="0">
                <a:solidFill>
                  <a:schemeClr val="tx1"/>
                </a:solidFill>
              </a:rPr>
              <a:t>ИНФОРМАЦИЮ</a:t>
            </a:r>
          </a:p>
        </p:txBody>
      </p:sp>
      <p:sp>
        <p:nvSpPr>
          <p:cNvPr id="33795" name="Rectangle 3"/>
          <p:cNvSpPr>
            <a:spLocks noGrp="1" noChangeArrowheads="1"/>
          </p:cNvSpPr>
          <p:nvPr>
            <p:ph type="body" idx="1"/>
          </p:nvPr>
        </p:nvSpPr>
        <p:spPr>
          <a:xfrm>
            <a:off x="457200" y="2060575"/>
            <a:ext cx="8229600" cy="4248150"/>
          </a:xfrm>
        </p:spPr>
        <p:txBody>
          <a:bodyPr/>
          <a:lstStyle/>
          <a:p>
            <a:pPr algn="ctr" eaLnBrk="1" hangingPunct="1">
              <a:buFontTx/>
              <a:buNone/>
            </a:pPr>
            <a:r>
              <a:rPr kumimoji="1" lang="ru-RU" b="1" u="sng" smtClean="0"/>
              <a:t>Приемы:</a:t>
            </a:r>
          </a:p>
          <a:p>
            <a:pPr eaLnBrk="1" hangingPunct="1">
              <a:buFontTx/>
              <a:buNone/>
            </a:pPr>
            <a:r>
              <a:rPr kumimoji="1" lang="ru-RU" b="1" smtClean="0"/>
              <a:t>1.Написание эссе.</a:t>
            </a:r>
          </a:p>
          <a:p>
            <a:pPr eaLnBrk="1" hangingPunct="1">
              <a:buFontTx/>
              <a:buNone/>
            </a:pPr>
            <a:r>
              <a:rPr kumimoji="1" lang="ru-RU" b="1" smtClean="0"/>
              <a:t>2.Напишите письмо.</a:t>
            </a:r>
          </a:p>
          <a:p>
            <a:pPr eaLnBrk="1" hangingPunct="1">
              <a:buFontTx/>
              <a:buNone/>
            </a:pPr>
            <a:r>
              <a:rPr kumimoji="1" lang="ru-RU" b="1" smtClean="0"/>
              <a:t>3. Стихотворение по алгоритму (синквейн).</a:t>
            </a:r>
          </a:p>
          <a:p>
            <a:pPr eaLnBrk="1" hangingPunct="1">
              <a:buFontTx/>
              <a:buNone/>
            </a:pPr>
            <a:endParaRPr kumimoji="1" lang="ru-RU" b="1" smtClean="0"/>
          </a:p>
          <a:p>
            <a:pPr eaLnBrk="1" hangingPunct="1">
              <a:buFontTx/>
              <a:buNone/>
            </a:pPr>
            <a:endParaRPr kumimoji="1" lang="ru-RU" b="1" smtClean="0"/>
          </a:p>
        </p:txBody>
      </p:sp>
      <p:pic>
        <p:nvPicPr>
          <p:cNvPr id="33796" name="Picture 5" descr="н"/>
          <p:cNvPicPr>
            <a:picLocks noChangeAspect="1" noChangeArrowheads="1"/>
          </p:cNvPicPr>
          <p:nvPr/>
        </p:nvPicPr>
        <p:blipFill>
          <a:blip r:embed="rId2" cstate="print"/>
          <a:srcRect/>
          <a:stretch>
            <a:fillRect/>
          </a:stretch>
        </p:blipFill>
        <p:spPr bwMode="auto">
          <a:xfrm>
            <a:off x="6357938" y="5157788"/>
            <a:ext cx="2389187" cy="1533525"/>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1042988" y="944563"/>
            <a:ext cx="7345362" cy="4708525"/>
          </a:xfrm>
          <a:prstGeom prst="rect">
            <a:avLst/>
          </a:prstGeom>
          <a:noFill/>
          <a:ln w="9525">
            <a:noFill/>
            <a:miter lim="800000"/>
            <a:headEnd/>
            <a:tailEnd/>
          </a:ln>
        </p:spPr>
        <p:txBody>
          <a:bodyPr anchor="ctr">
            <a:spAutoFit/>
          </a:bodyPr>
          <a:lstStyle/>
          <a:p>
            <a:pPr indent="449263" eaLnBrk="0" hangingPunct="0"/>
            <a:r>
              <a:rPr lang="ru-RU" sz="2000" b="1" u="sng">
                <a:latin typeface="Times New Roman" pitchFamily="18" charset="0"/>
                <a:ea typeface="Calibri" pitchFamily="34" charset="0"/>
                <a:cs typeface="Times New Roman" pitchFamily="18" charset="0"/>
              </a:rPr>
              <a:t>Слайд № 17.</a:t>
            </a:r>
            <a:r>
              <a:rPr lang="ru-RU" sz="2000">
                <a:latin typeface="Times New Roman" pitchFamily="18" charset="0"/>
                <a:ea typeface="Calibri" pitchFamily="34" charset="0"/>
                <a:cs typeface="Times New Roman" pitchFamily="18" charset="0"/>
              </a:rPr>
              <a:t> </a:t>
            </a:r>
            <a:endParaRPr lang="ru-RU" sz="2000">
              <a:ea typeface="Calibri" pitchFamily="34" charset="0"/>
              <a:cs typeface="Times New Roman" pitchFamily="18" charset="0"/>
            </a:endParaRPr>
          </a:p>
          <a:p>
            <a:pPr indent="449263" eaLnBrk="0" hangingPunct="0"/>
            <a:r>
              <a:rPr lang="ru-RU" sz="2000" u="sng">
                <a:latin typeface="Times New Roman" pitchFamily="18" charset="0"/>
                <a:ea typeface="Calibri" pitchFamily="34" charset="0"/>
                <a:cs typeface="Times New Roman" pitchFamily="18" charset="0"/>
              </a:rPr>
              <a:t>Учимся творчески интерпретировать информацию.</a:t>
            </a:r>
            <a:endParaRPr lang="ru-RU" sz="2000">
              <a:ea typeface="Calibri" pitchFamily="34" charset="0"/>
              <a:cs typeface="Times New Roman" pitchFamily="18" charset="0"/>
            </a:endParaRPr>
          </a:p>
          <a:p>
            <a:pPr indent="449263" eaLnBrk="0" hangingPunct="0"/>
            <a:r>
              <a:rPr lang="ru-RU" sz="2000">
                <a:latin typeface="Times New Roman" pitchFamily="18" charset="0"/>
                <a:ea typeface="Calibri" pitchFamily="34" charset="0"/>
                <a:cs typeface="Times New Roman" pitchFamily="18" charset="0"/>
              </a:rPr>
              <a:t>Проблема недостаточности рефлексии в школе не дает возможности для личного осознания материала, собственных действий и мыслей. Эту проблему устраняют приемы устной и письменной рефлексии. Устная рефлексия учит публично формулировать и обозначать свое отношение к объекту изучения и подразумевает ответы на следующие вопросы:</a:t>
            </a:r>
            <a:endParaRPr lang="ru-RU" sz="2000">
              <a:ea typeface="Calibri" pitchFamily="34" charset="0"/>
              <a:cs typeface="Times New Roman" pitchFamily="18" charset="0"/>
            </a:endParaRPr>
          </a:p>
          <a:p>
            <a:pPr indent="449263" eaLnBrk="0" hangingPunct="0"/>
            <a:r>
              <a:rPr lang="ru-RU" sz="2000">
                <a:latin typeface="Times New Roman" pitchFamily="18" charset="0"/>
                <a:ea typeface="Calibri" pitchFamily="34" charset="0"/>
                <a:cs typeface="Times New Roman" pitchFamily="18" charset="0"/>
              </a:rPr>
              <a:t></a:t>
            </a:r>
            <a:r>
              <a:rPr lang="ru-RU" sz="2000">
                <a:latin typeface="Calibri" pitchFamily="34" charset="0"/>
                <a:ea typeface="Calibri" pitchFamily="34" charset="0"/>
                <a:cs typeface="Times New Roman" pitchFamily="18" charset="0"/>
              </a:rPr>
              <a:t>         </a:t>
            </a:r>
            <a:r>
              <a:rPr lang="ru-RU" sz="2000">
                <a:latin typeface="Times New Roman" pitchFamily="18" charset="0"/>
                <a:ea typeface="Calibri" pitchFamily="34" charset="0"/>
                <a:cs typeface="Times New Roman" pitchFamily="18" charset="0"/>
              </a:rPr>
              <a:t>▪ Что на уроке показалось вам интересным? Необычным? Что вызвало затруднения?</a:t>
            </a:r>
            <a:endParaRPr lang="ru-RU" sz="2000">
              <a:ea typeface="Calibri" pitchFamily="34" charset="0"/>
              <a:cs typeface="Times New Roman" pitchFamily="18" charset="0"/>
            </a:endParaRPr>
          </a:p>
          <a:p>
            <a:pPr indent="449263" eaLnBrk="0" hangingPunct="0"/>
            <a:r>
              <a:rPr lang="ru-RU" sz="2000">
                <a:latin typeface="Times New Roman" pitchFamily="18" charset="0"/>
                <a:ea typeface="Calibri" pitchFamily="34" charset="0"/>
                <a:cs typeface="Times New Roman" pitchFamily="18" charset="0"/>
              </a:rPr>
              <a:t></a:t>
            </a:r>
            <a:r>
              <a:rPr lang="ru-RU" sz="2000">
                <a:latin typeface="Calibri" pitchFamily="34" charset="0"/>
                <a:ea typeface="Calibri" pitchFamily="34" charset="0"/>
                <a:cs typeface="Times New Roman" pitchFamily="18" charset="0"/>
              </a:rPr>
              <a:t>         </a:t>
            </a:r>
            <a:r>
              <a:rPr lang="ru-RU" sz="2000">
                <a:latin typeface="Times New Roman" pitchFamily="18" charset="0"/>
                <a:ea typeface="Calibri" pitchFamily="34" charset="0"/>
                <a:cs typeface="Times New Roman" pitchFamily="18" charset="0"/>
              </a:rPr>
              <a:t>▪ Какие предположения подтвердились?</a:t>
            </a:r>
            <a:endParaRPr lang="ru-RU" sz="2000">
              <a:ea typeface="Calibri" pitchFamily="34" charset="0"/>
              <a:cs typeface="Times New Roman" pitchFamily="18" charset="0"/>
            </a:endParaRPr>
          </a:p>
          <a:p>
            <a:pPr indent="449263" eaLnBrk="0" hangingPunct="0"/>
            <a:r>
              <a:rPr lang="ru-RU" sz="2000">
                <a:latin typeface="Times New Roman" pitchFamily="18" charset="0"/>
                <a:ea typeface="Calibri" pitchFamily="34" charset="0"/>
                <a:cs typeface="Times New Roman" pitchFamily="18" charset="0"/>
              </a:rPr>
              <a:t></a:t>
            </a:r>
            <a:r>
              <a:rPr lang="ru-RU" sz="2000">
                <a:latin typeface="Calibri" pitchFamily="34" charset="0"/>
                <a:ea typeface="Calibri" pitchFamily="34" charset="0"/>
                <a:cs typeface="Times New Roman" pitchFamily="18" charset="0"/>
              </a:rPr>
              <a:t>         </a:t>
            </a:r>
            <a:r>
              <a:rPr lang="ru-RU" sz="2000">
                <a:latin typeface="Times New Roman" pitchFamily="18" charset="0"/>
                <a:ea typeface="Calibri" pitchFamily="34" charset="0"/>
                <a:cs typeface="Times New Roman" pitchFamily="18" charset="0"/>
              </a:rPr>
              <a:t>▪ Над чем стоит поразмышлять в дальнейшем?</a:t>
            </a:r>
            <a:endParaRPr lang="ru-RU" sz="2000">
              <a:ea typeface="Calibri" pitchFamily="34" charset="0"/>
              <a:cs typeface="Times New Roman" pitchFamily="18" charset="0"/>
            </a:endParaRPr>
          </a:p>
          <a:p>
            <a:pPr indent="449263" eaLnBrk="0" hangingPunct="0"/>
            <a:r>
              <a:rPr lang="ru-RU" sz="2000">
                <a:latin typeface="Times New Roman" pitchFamily="18" charset="0"/>
                <a:ea typeface="Calibri" pitchFamily="34" charset="0"/>
                <a:cs typeface="Times New Roman" pitchFamily="18" charset="0"/>
              </a:rPr>
              <a:t>Письменная рефлексия позволит ученикам остаться наедине со своими мыслями, учит внутреннему диалогу, углубляет внутренний мир. Это возможно с помощью</a:t>
            </a:r>
            <a:r>
              <a:rPr lang="ru-RU" sz="2000">
                <a:latin typeface="Calibri" pitchFamily="34" charset="0"/>
                <a:ea typeface="Calibri" pitchFamily="34" charset="0"/>
                <a:cs typeface="Times New Roman" pitchFamily="18" charset="0"/>
              </a:rPr>
              <a:t> </a:t>
            </a:r>
            <a:r>
              <a:rPr lang="ru-RU" sz="2000" u="sng">
                <a:latin typeface="Times New Roman" pitchFamily="18" charset="0"/>
                <a:ea typeface="Calibri" pitchFamily="34" charset="0"/>
                <a:cs typeface="Times New Roman" pitchFamily="18" charset="0"/>
              </a:rPr>
              <a:t>приемов 1и 2</a:t>
            </a:r>
            <a:endParaRPr lang="ru-RU" sz="2000">
              <a:ea typeface="Calibri" pitchFamily="34" charset="0"/>
              <a:cs typeface="Times New Roman" pitchFamily="18" charset="0"/>
            </a:endParaRPr>
          </a:p>
        </p:txBody>
      </p:sp>
    </p:spTree>
  </p:cSld>
  <p:clrMapOvr>
    <a:masterClrMapping/>
  </p:clrMapOvr>
  <p:transition spd="slow">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116013" y="0"/>
            <a:ext cx="8027987" cy="1125538"/>
          </a:xfrm>
        </p:spPr>
        <p:txBody>
          <a:bodyPr/>
          <a:lstStyle/>
          <a:p>
            <a:pPr eaLnBrk="1" hangingPunct="1"/>
            <a:r>
              <a:rPr lang="ru-RU" sz="3600" b="1" u="sng" smtClean="0"/>
              <a:t>А. Платонов « Юшка» </a:t>
            </a:r>
            <a:br>
              <a:rPr lang="ru-RU" sz="3600" b="1" u="sng" smtClean="0"/>
            </a:br>
            <a:r>
              <a:rPr lang="ru-RU" sz="3600" b="1" u="sng" smtClean="0"/>
              <a:t>7 класс</a:t>
            </a:r>
          </a:p>
        </p:txBody>
      </p:sp>
      <p:sp>
        <p:nvSpPr>
          <p:cNvPr id="35843" name="Rectangle 3"/>
          <p:cNvSpPr>
            <a:spLocks noGrp="1" noChangeArrowheads="1"/>
          </p:cNvSpPr>
          <p:nvPr>
            <p:ph type="body" idx="1"/>
          </p:nvPr>
        </p:nvSpPr>
        <p:spPr>
          <a:xfrm>
            <a:off x="1476375" y="1412875"/>
            <a:ext cx="7515225" cy="5256213"/>
          </a:xfrm>
        </p:spPr>
        <p:txBody>
          <a:bodyPr/>
          <a:lstStyle/>
          <a:p>
            <a:pPr eaLnBrk="1" hangingPunct="1"/>
            <a:r>
              <a:rPr lang="ru-RU" sz="3600" smtClean="0"/>
              <a:t>Напишите письмо </a:t>
            </a:r>
          </a:p>
          <a:p>
            <a:pPr eaLnBrk="1" hangingPunct="1">
              <a:buFontTx/>
              <a:buNone/>
            </a:pPr>
            <a:r>
              <a:rPr lang="ru-RU" sz="3600" smtClean="0"/>
              <a:t>от имени одного из односельчан главного героя, </a:t>
            </a:r>
          </a:p>
          <a:p>
            <a:pPr eaLnBrk="1" hangingPunct="1">
              <a:buFontTx/>
              <a:buNone/>
            </a:pPr>
            <a:r>
              <a:rPr lang="ru-RU" sz="3600" smtClean="0"/>
              <a:t>адресованное Юшке, </a:t>
            </a:r>
          </a:p>
          <a:p>
            <a:pPr eaLnBrk="1" hangingPunct="1">
              <a:buFontTx/>
              <a:buNone/>
            </a:pPr>
            <a:r>
              <a:rPr lang="ru-RU" sz="3600" smtClean="0"/>
              <a:t>в котором он мог бы </a:t>
            </a:r>
          </a:p>
          <a:p>
            <a:pPr eaLnBrk="1" hangingPunct="1">
              <a:buFontTx/>
              <a:buNone/>
            </a:pPr>
            <a:r>
              <a:rPr lang="ru-RU" sz="3600" smtClean="0"/>
              <a:t>попросить прощение </a:t>
            </a:r>
          </a:p>
          <a:p>
            <a:pPr eaLnBrk="1" hangingPunct="1">
              <a:buFontTx/>
              <a:buNone/>
            </a:pPr>
            <a:r>
              <a:rPr lang="ru-RU" sz="3600" smtClean="0"/>
              <a:t>за свое равнодушие. </a:t>
            </a:r>
            <a:endParaRPr lang="ru-RU" sz="2800" smtClean="0"/>
          </a:p>
        </p:txBody>
      </p:sp>
      <p:pic>
        <p:nvPicPr>
          <p:cNvPr id="35844" name="Picture 11" descr="кккк"/>
          <p:cNvPicPr>
            <a:picLocks noChangeAspect="1" noChangeArrowheads="1"/>
          </p:cNvPicPr>
          <p:nvPr/>
        </p:nvPicPr>
        <p:blipFill>
          <a:blip r:embed="rId2" cstate="print"/>
          <a:srcRect/>
          <a:stretch>
            <a:fillRect/>
          </a:stretch>
        </p:blipFill>
        <p:spPr bwMode="auto">
          <a:xfrm>
            <a:off x="6372225" y="3068638"/>
            <a:ext cx="2420938" cy="3527425"/>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684213" y="1954213"/>
            <a:ext cx="7632700" cy="2678112"/>
          </a:xfrm>
          <a:prstGeom prst="rect">
            <a:avLst/>
          </a:prstGeom>
          <a:noFill/>
          <a:ln w="9525">
            <a:noFill/>
            <a:miter lim="800000"/>
            <a:headEnd/>
            <a:tailEnd/>
          </a:ln>
        </p:spPr>
        <p:txBody>
          <a:bodyPr anchor="ctr">
            <a:spAutoFit/>
          </a:bodyPr>
          <a:lstStyle/>
          <a:p>
            <a:pPr indent="449263" eaLnBrk="0" hangingPunct="0"/>
            <a:r>
              <a:rPr lang="ru-RU" sz="2400" b="1" u="sng">
                <a:latin typeface="Times New Roman" pitchFamily="18" charset="0"/>
                <a:ea typeface="Calibri" pitchFamily="34" charset="0"/>
                <a:cs typeface="Times New Roman" pitchFamily="18" charset="0"/>
              </a:rPr>
              <a:t>Слайд № 18</a:t>
            </a:r>
            <a:r>
              <a:rPr lang="ru-RU" sz="2400" b="1">
                <a:latin typeface="Times New Roman" pitchFamily="18" charset="0"/>
                <a:ea typeface="Calibri" pitchFamily="34" charset="0"/>
                <a:cs typeface="Times New Roman" pitchFamily="18" charset="0"/>
              </a:rPr>
              <a:t>.</a:t>
            </a:r>
            <a:r>
              <a:rPr lang="ru-RU" sz="2400" b="1">
                <a:latin typeface="Calibri" pitchFamily="34" charset="0"/>
                <a:ea typeface="Calibri" pitchFamily="34" charset="0"/>
                <a:cs typeface="Times New Roman" pitchFamily="18" charset="0"/>
              </a:rPr>
              <a:t> </a:t>
            </a:r>
            <a:endParaRPr lang="ru-RU" sz="2400">
              <a:ea typeface="Calibri" pitchFamily="34" charset="0"/>
              <a:cs typeface="Times New Roman" pitchFamily="18" charset="0"/>
            </a:endParaRPr>
          </a:p>
          <a:p>
            <a:pPr indent="449263" eaLnBrk="0" hangingPunct="0"/>
            <a:r>
              <a:rPr lang="ru-RU" sz="2400">
                <a:latin typeface="Times New Roman" pitchFamily="18" charset="0"/>
                <a:ea typeface="Calibri" pitchFamily="34" charset="0"/>
                <a:cs typeface="Times New Roman" pitchFamily="18" charset="0"/>
              </a:rPr>
              <a:t>Эссе </a:t>
            </a:r>
            <a:r>
              <a:rPr lang="ru-RU" sz="2400">
                <a:latin typeface="Calibri" pitchFamily="34" charset="0"/>
                <a:ea typeface="Calibri" pitchFamily="34" charset="0"/>
                <a:cs typeface="Times New Roman" pitchFamily="18" charset="0"/>
              </a:rPr>
              <a:t>–</a:t>
            </a:r>
            <a:r>
              <a:rPr lang="ru-RU" sz="2400">
                <a:latin typeface="Times New Roman" pitchFamily="18" charset="0"/>
                <a:ea typeface="Calibri" pitchFamily="34" charset="0"/>
                <a:cs typeface="Times New Roman" pitchFamily="18" charset="0"/>
              </a:rPr>
              <a:t> письменные размышления на заданную тему, разновидность эссе </a:t>
            </a:r>
            <a:r>
              <a:rPr lang="ru-RU" sz="2400">
                <a:latin typeface="Calibri" pitchFamily="34" charset="0"/>
                <a:ea typeface="Calibri" pitchFamily="34" charset="0"/>
                <a:cs typeface="Times New Roman" pitchFamily="18" charset="0"/>
              </a:rPr>
              <a:t>–</a:t>
            </a:r>
            <a:r>
              <a:rPr lang="ru-RU" sz="2400">
                <a:latin typeface="Times New Roman" pitchFamily="18" charset="0"/>
                <a:ea typeface="Calibri" pitchFamily="34" charset="0"/>
                <a:cs typeface="Times New Roman" pitchFamily="18" charset="0"/>
              </a:rPr>
              <a:t> прием</a:t>
            </a:r>
            <a:r>
              <a:rPr lang="ru-RU" sz="2400">
                <a:latin typeface="Calibri" pitchFamily="34" charset="0"/>
                <a:ea typeface="Calibri" pitchFamily="34" charset="0"/>
                <a:cs typeface="Times New Roman" pitchFamily="18" charset="0"/>
              </a:rPr>
              <a:t> </a:t>
            </a:r>
            <a:r>
              <a:rPr lang="ru-RU" sz="2400" u="sng">
                <a:latin typeface="Calibri" pitchFamily="34" charset="0"/>
                <a:ea typeface="Calibri" pitchFamily="34" charset="0"/>
                <a:cs typeface="Times New Roman" pitchFamily="18" charset="0"/>
              </a:rPr>
              <a:t>«</a:t>
            </a:r>
            <a:r>
              <a:rPr lang="ru-RU" sz="2400" u="sng">
                <a:latin typeface="Times New Roman" pitchFamily="18" charset="0"/>
                <a:ea typeface="Calibri" pitchFamily="34" charset="0"/>
                <a:cs typeface="Times New Roman" pitchFamily="18" charset="0"/>
              </a:rPr>
              <a:t>Напишите письмо</a:t>
            </a:r>
            <a:r>
              <a:rPr lang="ru-RU" sz="2400" u="sng">
                <a:latin typeface="Calibri" pitchFamily="34" charset="0"/>
                <a:ea typeface="Calibri" pitchFamily="34" charset="0"/>
                <a:cs typeface="Times New Roman" pitchFamily="18" charset="0"/>
              </a:rPr>
              <a:t>»</a:t>
            </a:r>
            <a:r>
              <a:rPr lang="ru-RU" sz="2400">
                <a:latin typeface="Calibri" pitchFamily="34" charset="0"/>
                <a:ea typeface="Calibri" pitchFamily="34" charset="0"/>
                <a:cs typeface="Times New Roman" pitchFamily="18" charset="0"/>
              </a:rPr>
              <a:t> </a:t>
            </a:r>
            <a:r>
              <a:rPr lang="ru-RU" sz="2400">
                <a:latin typeface="Times New Roman" pitchFamily="18" charset="0"/>
                <a:ea typeface="Calibri" pitchFamily="34" charset="0"/>
                <a:cs typeface="Times New Roman" pitchFamily="18" charset="0"/>
              </a:rPr>
              <a:t>- когда учащимся нужно написать кому-либо письмо от имени героя произведения, что позволяет поставить себя на место другого, соотнести его мысли и чувства со своими.</a:t>
            </a:r>
            <a:endParaRPr lang="ru-RU" sz="2400">
              <a:ea typeface="Calibri" pitchFamily="34" charset="0"/>
              <a:cs typeface="Times New Roman" pitchFamily="18" charset="0"/>
            </a:endParaRPr>
          </a:p>
        </p:txBody>
      </p:sp>
    </p:spTree>
  </p:cSld>
  <p:clrMapOvr>
    <a:masterClrMapping/>
  </p:clrMapOvr>
  <p:transition spd="slow">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a:xfrm>
            <a:off x="468313" y="188913"/>
            <a:ext cx="8675687" cy="6669087"/>
          </a:xfrm>
        </p:spPr>
        <p:txBody>
          <a:bodyPr/>
          <a:lstStyle/>
          <a:p>
            <a:pPr eaLnBrk="1" hangingPunct="1"/>
            <a:r>
              <a:rPr lang="ru-RU" sz="2800" u="sng" smtClean="0"/>
              <a:t>Синквейн по пьесе А.Островского « Гроза»</a:t>
            </a:r>
            <a:endParaRPr lang="ru-RU" sz="2400" u="sng" smtClean="0"/>
          </a:p>
          <a:p>
            <a:pPr eaLnBrk="1" hangingPunct="1">
              <a:buFontTx/>
              <a:buNone/>
            </a:pPr>
            <a:endParaRPr lang="ru-RU" sz="2800" smtClean="0"/>
          </a:p>
        </p:txBody>
      </p:sp>
      <p:graphicFrame>
        <p:nvGraphicFramePr>
          <p:cNvPr id="44078" name="Group 46"/>
          <p:cNvGraphicFramePr>
            <a:graphicFrameLocks noGrp="1"/>
          </p:cNvGraphicFramePr>
          <p:nvPr/>
        </p:nvGraphicFramePr>
        <p:xfrm>
          <a:off x="468313" y="765175"/>
          <a:ext cx="8424862" cy="5799138"/>
        </p:xfrm>
        <a:graphic>
          <a:graphicData uri="http://schemas.openxmlformats.org/drawingml/2006/table">
            <a:tbl>
              <a:tblPr/>
              <a:tblGrid>
                <a:gridCol w="349250"/>
                <a:gridCol w="2446337"/>
                <a:gridCol w="2847975"/>
                <a:gridCol w="2781300"/>
              </a:tblGrid>
              <a:tr h="895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Кто? Что?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существительное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4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rPr>
                        <a:t>Катерина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60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Какой?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прилагательных</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rPr>
                        <a:t>Вольнолюбивая, протестующая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9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Что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делает?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глагола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rPr>
                        <a:t>Любит, страдает, верует.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54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Что автор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думает о теме?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Фраза из 4 слов</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rPr>
                        <a:t>Страшный вызов самодурной силе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0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Кто? Что?</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Новое звучание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темы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существительное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rPr>
                        <a:t>Луч света в темном царстве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900113" y="1536700"/>
            <a:ext cx="7127875" cy="3784600"/>
          </a:xfrm>
          <a:prstGeom prst="rect">
            <a:avLst/>
          </a:prstGeom>
          <a:noFill/>
          <a:ln w="9525">
            <a:noFill/>
            <a:miter lim="800000"/>
            <a:headEnd/>
            <a:tailEnd/>
          </a:ln>
        </p:spPr>
        <p:txBody>
          <a:bodyPr anchor="ctr">
            <a:spAutoFit/>
          </a:bodyPr>
          <a:lstStyle/>
          <a:p>
            <a:pPr eaLnBrk="0" hangingPunct="0"/>
            <a:r>
              <a:rPr lang="ru-RU" sz="2400" b="1" u="sng">
                <a:latin typeface="Times New Roman" pitchFamily="18" charset="0"/>
                <a:ea typeface="Calibri" pitchFamily="34" charset="0"/>
                <a:cs typeface="Times New Roman" pitchFamily="18" charset="0"/>
              </a:rPr>
              <a:t>Слайд № 19</a:t>
            </a:r>
            <a:r>
              <a:rPr lang="ru-RU" sz="2400" u="sng">
                <a:latin typeface="Times New Roman" pitchFamily="18" charset="0"/>
                <a:ea typeface="Calibri" pitchFamily="34" charset="0"/>
                <a:cs typeface="Times New Roman" pitchFamily="18" charset="0"/>
              </a:rPr>
              <a:t>.</a:t>
            </a:r>
            <a:endParaRPr lang="ru-RU" sz="2400">
              <a:ea typeface="Calibri" pitchFamily="34" charset="0"/>
              <a:cs typeface="Times New Roman" pitchFamily="18" charset="0"/>
            </a:endParaRPr>
          </a:p>
          <a:p>
            <a:pPr eaLnBrk="0" hangingPunct="0"/>
            <a:r>
              <a:rPr lang="ru-RU" sz="2400">
                <a:latin typeface="Times New Roman" pitchFamily="18" charset="0"/>
                <a:ea typeface="Calibri" pitchFamily="34" charset="0"/>
                <a:cs typeface="Times New Roman" pitchFamily="18" charset="0"/>
              </a:rPr>
              <a:t> 	</a:t>
            </a:r>
            <a:r>
              <a:rPr lang="ru-RU" sz="2400" u="sng">
                <a:latin typeface="Times New Roman" pitchFamily="18" charset="0"/>
                <a:ea typeface="Calibri" pitchFamily="34" charset="0"/>
                <a:cs typeface="Times New Roman" pitchFamily="18" charset="0"/>
              </a:rPr>
              <a:t>Синквейн </a:t>
            </a:r>
            <a:r>
              <a:rPr lang="ru-RU" sz="2400">
                <a:latin typeface="Times New Roman" pitchFamily="18" charset="0"/>
                <a:ea typeface="Calibri" pitchFamily="34" charset="0"/>
                <a:cs typeface="Times New Roman" pitchFamily="18" charset="0"/>
              </a:rPr>
              <a:t>- самая легкая форма стихотворений по алгоритму.</a:t>
            </a:r>
            <a:endParaRPr lang="ru-RU" sz="2400">
              <a:ea typeface="Calibri" pitchFamily="34" charset="0"/>
              <a:cs typeface="Times New Roman" pitchFamily="18" charset="0"/>
            </a:endParaRPr>
          </a:p>
          <a:p>
            <a:pPr eaLnBrk="0" hangingPunct="0"/>
            <a:r>
              <a:rPr lang="ru-RU" sz="2400">
                <a:latin typeface="Times New Roman" pitchFamily="18" charset="0"/>
                <a:ea typeface="Calibri" pitchFamily="34" charset="0"/>
                <a:cs typeface="Times New Roman" pitchFamily="18" charset="0"/>
              </a:rPr>
              <a:t> Дети всех возрастов с удовольствием сочиняют синквейны, но к старшим классам синквейны обретают более глубокое содержание. После изучения пьесы А. Островского </a:t>
            </a:r>
            <a:r>
              <a:rPr lang="ru-RU" sz="2400">
                <a:latin typeface="Calibri" pitchFamily="34" charset="0"/>
                <a:ea typeface="Calibri" pitchFamily="34" charset="0"/>
                <a:cs typeface="Times New Roman" pitchFamily="18" charset="0"/>
              </a:rPr>
              <a:t>«</a:t>
            </a:r>
            <a:r>
              <a:rPr lang="ru-RU" sz="2400">
                <a:latin typeface="Times New Roman" pitchFamily="18" charset="0"/>
                <a:ea typeface="Calibri" pitchFamily="34" charset="0"/>
                <a:cs typeface="Times New Roman" pitchFamily="18" charset="0"/>
              </a:rPr>
              <a:t>Гроза</a:t>
            </a:r>
            <a:r>
              <a:rPr lang="ru-RU" sz="2400">
                <a:latin typeface="Calibri" pitchFamily="34" charset="0"/>
                <a:ea typeface="Calibri" pitchFamily="34" charset="0"/>
                <a:cs typeface="Times New Roman" pitchFamily="18" charset="0"/>
              </a:rPr>
              <a:t>»</a:t>
            </a:r>
            <a:r>
              <a:rPr lang="ru-RU" sz="2400">
                <a:latin typeface="Times New Roman" pitchFamily="18" charset="0"/>
                <a:ea typeface="Calibri" pitchFamily="34" charset="0"/>
                <a:cs typeface="Times New Roman" pitchFamily="18" charset="0"/>
              </a:rPr>
              <a:t> ученица 10 класса составила о главной героине такой синквейн: Данное задание принято учениками и ответы оценены мной рассылкой через интернет-ресурс. </a:t>
            </a:r>
            <a:endParaRPr lang="ru-RU" sz="2400">
              <a:ea typeface="Calibri" pitchFamily="34" charset="0"/>
              <a:cs typeface="Times New Roman" pitchFamily="18" charset="0"/>
            </a:endParaRPr>
          </a:p>
        </p:txBody>
      </p:sp>
    </p:spTree>
  </p:cSld>
  <p:clrMapOvr>
    <a:masterClrMapping/>
  </p:clrMapOvr>
  <p:transition spd="slow">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a:xfrm>
            <a:off x="0" y="381000"/>
            <a:ext cx="8229600" cy="990600"/>
          </a:xfrm>
        </p:spPr>
        <p:txBody>
          <a:bodyPr/>
          <a:lstStyle/>
          <a:p>
            <a:r>
              <a:rPr lang="ru-RU" sz="2800" b="1" smtClean="0">
                <a:solidFill>
                  <a:schemeClr val="accent2"/>
                </a:solidFill>
              </a:rPr>
              <a:t>Результаты формирования компетентностей</a:t>
            </a:r>
            <a:r>
              <a:rPr lang="ru-RU" sz="4000" smtClean="0"/>
              <a:t> </a:t>
            </a:r>
          </a:p>
        </p:txBody>
      </p:sp>
      <p:sp>
        <p:nvSpPr>
          <p:cNvPr id="1028" name="Rectangle 3"/>
          <p:cNvSpPr>
            <a:spLocks noGrp="1" noChangeArrowheads="1"/>
          </p:cNvSpPr>
          <p:nvPr>
            <p:ph type="body" sz="half" idx="4294967295"/>
          </p:nvPr>
        </p:nvSpPr>
        <p:spPr>
          <a:xfrm>
            <a:off x="0" y="1981200"/>
            <a:ext cx="4038600" cy="4114800"/>
          </a:xfrm>
        </p:spPr>
        <p:txBody>
          <a:bodyPr/>
          <a:lstStyle/>
          <a:p>
            <a:r>
              <a:rPr lang="ru-RU" sz="2800" smtClean="0">
                <a:solidFill>
                  <a:srgbClr val="CC0099"/>
                </a:solidFill>
              </a:rPr>
              <a:t>Средний балл по русскому языку и литературе выше среднекраевого по результатам сдачи ГИА и ЕГЭ</a:t>
            </a:r>
          </a:p>
        </p:txBody>
      </p:sp>
      <p:graphicFrame>
        <p:nvGraphicFramePr>
          <p:cNvPr id="1026" name="Object 4"/>
          <p:cNvGraphicFramePr>
            <a:graphicFrameLocks noChangeAspect="1"/>
          </p:cNvGraphicFramePr>
          <p:nvPr/>
        </p:nvGraphicFramePr>
        <p:xfrm>
          <a:off x="3962400" y="1524000"/>
          <a:ext cx="5181600" cy="2543175"/>
        </p:xfrm>
        <a:graphic>
          <a:graphicData uri="http://schemas.openxmlformats.org/presentationml/2006/ole">
            <p:oleObj spid="_x0000_s1026" name="Диаграмма" r:id="rId3" imgW="4667237" imgH="2543157" progId="Excel.Chart.8">
              <p:embed/>
            </p:oleObj>
          </a:graphicData>
        </a:graphic>
      </p:graphicFrame>
      <p:sp>
        <p:nvSpPr>
          <p:cNvPr id="1029" name="Line 6"/>
          <p:cNvSpPr>
            <a:spLocks noChangeShapeType="1"/>
          </p:cNvSpPr>
          <p:nvPr/>
        </p:nvSpPr>
        <p:spPr bwMode="auto">
          <a:xfrm flipH="1" flipV="1">
            <a:off x="6096000" y="2286000"/>
            <a:ext cx="1066800" cy="609600"/>
          </a:xfrm>
          <a:prstGeom prst="line">
            <a:avLst/>
          </a:prstGeom>
          <a:noFill/>
          <a:ln w="9525">
            <a:solidFill>
              <a:srgbClr val="FF0000"/>
            </a:solidFill>
            <a:round/>
            <a:headEnd/>
            <a:tailEnd type="triangle" w="med" len="med"/>
          </a:ln>
        </p:spPr>
        <p:txBody>
          <a:bodyPr/>
          <a:lstStyle/>
          <a:p>
            <a:endParaRPr lang="ru-RU"/>
          </a:p>
        </p:txBody>
      </p:sp>
      <p:sp>
        <p:nvSpPr>
          <p:cNvPr id="1030" name="Line 7"/>
          <p:cNvSpPr>
            <a:spLocks noChangeShapeType="1"/>
          </p:cNvSpPr>
          <p:nvPr/>
        </p:nvSpPr>
        <p:spPr bwMode="auto">
          <a:xfrm flipH="1" flipV="1">
            <a:off x="5867400" y="4800600"/>
            <a:ext cx="838200" cy="533400"/>
          </a:xfrm>
          <a:prstGeom prst="line">
            <a:avLst/>
          </a:prstGeom>
          <a:noFill/>
          <a:ln w="9525">
            <a:solidFill>
              <a:srgbClr val="FF0000"/>
            </a:solidFill>
            <a:round/>
            <a:headEnd/>
            <a:tailEnd type="triangle" w="med" len="med"/>
          </a:ln>
        </p:spPr>
        <p:txBody>
          <a:bodyPr/>
          <a:lstStyle/>
          <a:p>
            <a:endParaRPr lang="ru-RU"/>
          </a:p>
        </p:txBody>
      </p:sp>
      <p:graphicFrame>
        <p:nvGraphicFramePr>
          <p:cNvPr id="8" name="Chart 4"/>
          <p:cNvGraphicFramePr>
            <a:graphicFrameLocks/>
          </p:cNvGraphicFramePr>
          <p:nvPr/>
        </p:nvGraphicFramePr>
        <p:xfrm>
          <a:off x="3995936" y="4077072"/>
          <a:ext cx="5040560" cy="26955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ChangeArrowheads="1"/>
          </p:cNvSpPr>
          <p:nvPr/>
        </p:nvSpPr>
        <p:spPr bwMode="auto">
          <a:xfrm>
            <a:off x="971550" y="1370013"/>
            <a:ext cx="7272338" cy="3786187"/>
          </a:xfrm>
          <a:prstGeom prst="rect">
            <a:avLst/>
          </a:prstGeom>
          <a:noFill/>
          <a:ln w="9525">
            <a:noFill/>
            <a:miter lim="800000"/>
            <a:headEnd/>
            <a:tailEnd/>
          </a:ln>
        </p:spPr>
        <p:txBody>
          <a:bodyPr anchor="ctr">
            <a:spAutoFit/>
          </a:bodyPr>
          <a:lstStyle/>
          <a:p>
            <a:pPr indent="449263" eaLnBrk="0" hangingPunct="0"/>
            <a:r>
              <a:rPr lang="ru-RU" sz="2000" i="1">
                <a:latin typeface="Times New Roman" pitchFamily="18" charset="0"/>
                <a:ea typeface="Calibri" pitchFamily="34" charset="0"/>
                <a:cs typeface="Times New Roman" pitchFamily="18" charset="0"/>
              </a:rPr>
              <a:t> </a:t>
            </a:r>
            <a:r>
              <a:rPr lang="ru-RU" sz="2000">
                <a:latin typeface="Times New Roman" pitchFamily="18" charset="0"/>
                <a:ea typeface="Calibri" pitchFamily="34" charset="0"/>
                <a:cs typeface="Times New Roman" pitchFamily="18" charset="0"/>
              </a:rPr>
              <a:t> Воспитать человека, отвечающего требованиям времени, на мой взгляд, помогает такая технология, как развитие критического мышления через чтение и письмо (РКМЧП). Данная технология развивает самостоятельное творческое мышление, повышает мотивацию к обучению и активность на уроках, развивает умение анализировать, делать выводы.</a:t>
            </a:r>
            <a:endParaRPr lang="ru-RU" sz="2000">
              <a:ea typeface="Calibri" pitchFamily="34" charset="0"/>
              <a:cs typeface="Times New Roman" pitchFamily="18" charset="0"/>
            </a:endParaRPr>
          </a:p>
          <a:p>
            <a:pPr indent="449263" eaLnBrk="0" hangingPunct="0"/>
            <a:r>
              <a:rPr lang="ru-RU" sz="2000">
                <a:latin typeface="Times New Roman" pitchFamily="18" charset="0"/>
                <a:ea typeface="Calibri" pitchFamily="34" charset="0"/>
                <a:cs typeface="Times New Roman" pitchFamily="18" charset="0"/>
              </a:rPr>
              <a:t>На уроках русского языка и литературы я  применяю эту технологию. Кроме развития  выше перечисленных компетенций, РКМЧП способствует успешной подготовке к итоговой аттестации с применением методов фиксации и оценивания учебных достижений средствами ИКТ.</a:t>
            </a:r>
          </a:p>
          <a:p>
            <a:pPr indent="449263" eaLnBrk="0" hangingPunct="0"/>
            <a:r>
              <a:rPr lang="ru-RU" sz="2000">
                <a:latin typeface="Times New Roman" pitchFamily="18" charset="0"/>
                <a:ea typeface="Calibri" pitchFamily="34" charset="0"/>
                <a:cs typeface="Times New Roman" pitchFamily="18" charset="0"/>
              </a:rPr>
              <a:t>График ЕГЭ</a:t>
            </a:r>
            <a:r>
              <a:rPr lang="ru-RU" sz="2000">
                <a:ea typeface="Calibri" pitchFamily="34" charset="0"/>
                <a:cs typeface="Times New Roman" pitchFamily="18" charset="0"/>
              </a:rPr>
              <a:t> </a:t>
            </a:r>
          </a:p>
        </p:txBody>
      </p:sp>
    </p:spTree>
  </p:cSld>
  <p:clrMapOvr>
    <a:masterClrMapping/>
  </p:clrMapOvr>
  <p:transition spd="slow">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p:cNvPicPr>
            <a:picLocks noChangeAspect="1" noChangeArrowheads="1"/>
          </p:cNvPicPr>
          <p:nvPr/>
        </p:nvPicPr>
        <p:blipFill>
          <a:blip r:embed="rId2" cstate="print"/>
          <a:srcRect/>
          <a:stretch>
            <a:fillRect/>
          </a:stretch>
        </p:blipFill>
        <p:spPr bwMode="auto">
          <a:xfrm>
            <a:off x="6516688" y="549275"/>
            <a:ext cx="2484437" cy="1847850"/>
          </a:xfrm>
          <a:prstGeom prst="rect">
            <a:avLst/>
          </a:prstGeom>
          <a:noFill/>
          <a:ln w="9525">
            <a:noFill/>
            <a:miter lim="800000"/>
            <a:headEnd/>
            <a:tailEnd/>
          </a:ln>
        </p:spPr>
      </p:pic>
      <p:sp>
        <p:nvSpPr>
          <p:cNvPr id="40963" name="Rectangle 2"/>
          <p:cNvSpPr>
            <a:spLocks noGrp="1" noChangeArrowheads="1"/>
          </p:cNvSpPr>
          <p:nvPr>
            <p:ph type="title"/>
          </p:nvPr>
        </p:nvSpPr>
        <p:spPr>
          <a:xfrm>
            <a:off x="684213" y="0"/>
            <a:ext cx="6408737" cy="908050"/>
          </a:xfrm>
        </p:spPr>
        <p:txBody>
          <a:bodyPr/>
          <a:lstStyle/>
          <a:p>
            <a:pPr eaLnBrk="1" hangingPunct="1"/>
            <a:r>
              <a:rPr lang="ru-RU" sz="4000" b="1" u="sng" smtClean="0"/>
              <a:t>Ресурсы Интернета</a:t>
            </a:r>
          </a:p>
        </p:txBody>
      </p:sp>
      <p:sp>
        <p:nvSpPr>
          <p:cNvPr id="40964" name="Rectangle 3"/>
          <p:cNvSpPr>
            <a:spLocks noGrp="1" noChangeArrowheads="1"/>
          </p:cNvSpPr>
          <p:nvPr>
            <p:ph type="body" idx="1"/>
          </p:nvPr>
        </p:nvSpPr>
        <p:spPr>
          <a:xfrm>
            <a:off x="611188" y="981075"/>
            <a:ext cx="8137525" cy="5688013"/>
          </a:xfrm>
        </p:spPr>
        <p:txBody>
          <a:bodyPr/>
          <a:lstStyle/>
          <a:p>
            <a:pPr eaLnBrk="1" hangingPunct="1">
              <a:lnSpc>
                <a:spcPct val="80000"/>
              </a:lnSpc>
            </a:pPr>
            <a:r>
              <a:rPr lang="ru-RU" sz="1700" smtClean="0"/>
              <a:t>Сайт международного журнала</a:t>
            </a:r>
          </a:p>
          <a:p>
            <a:pPr eaLnBrk="1" hangingPunct="1">
              <a:lnSpc>
                <a:spcPct val="80000"/>
              </a:lnSpc>
              <a:buFontTx/>
              <a:buNone/>
            </a:pPr>
            <a:r>
              <a:rPr lang="ru-RU" sz="1700" smtClean="0"/>
              <a:t>о критическом мышлении «Перемена»</a:t>
            </a:r>
          </a:p>
          <a:p>
            <a:pPr eaLnBrk="1" hangingPunct="1">
              <a:lnSpc>
                <a:spcPct val="80000"/>
              </a:lnSpc>
              <a:buFontTx/>
              <a:buNone/>
            </a:pPr>
            <a:r>
              <a:rPr lang="ru-RU" sz="1700" smtClean="0"/>
              <a:t>http://www.ct-net.net/ru/rwct_tcp_ru</a:t>
            </a:r>
          </a:p>
          <a:p>
            <a:pPr eaLnBrk="1" hangingPunct="1">
              <a:lnSpc>
                <a:spcPct val="80000"/>
              </a:lnSpc>
            </a:pPr>
            <a:r>
              <a:rPr lang="ru-RU" sz="1700" smtClean="0"/>
              <a:t>Фестиваль педагогических идей</a:t>
            </a:r>
          </a:p>
          <a:p>
            <a:pPr eaLnBrk="1" hangingPunct="1">
              <a:lnSpc>
                <a:spcPct val="80000"/>
              </a:lnSpc>
              <a:buFontTx/>
              <a:buNone/>
            </a:pPr>
            <a:r>
              <a:rPr lang="ru-RU" sz="1700" smtClean="0"/>
              <a:t>http://festival.1september.ru/2004_2005/index.php?subject=9</a:t>
            </a:r>
          </a:p>
          <a:p>
            <a:pPr eaLnBrk="1" hangingPunct="1">
              <a:lnSpc>
                <a:spcPct val="80000"/>
              </a:lnSpc>
            </a:pPr>
            <a:r>
              <a:rPr lang="ru-RU" sz="1700" smtClean="0"/>
              <a:t>Газета «Первое сентября»</a:t>
            </a:r>
          </a:p>
          <a:p>
            <a:pPr eaLnBrk="1" hangingPunct="1">
              <a:lnSpc>
                <a:spcPct val="80000"/>
              </a:lnSpc>
              <a:buFontTx/>
              <a:buNone/>
            </a:pPr>
            <a:r>
              <a:rPr lang="ru-RU" sz="1700" smtClean="0"/>
              <a:t>http://ps.1september.ru/newspaper.php?year=2004&amp;num=70</a:t>
            </a:r>
            <a:endParaRPr lang="ru-RU" sz="1700" smtClean="0">
              <a:cs typeface="Arial" charset="0"/>
            </a:endParaRPr>
          </a:p>
          <a:p>
            <a:pPr eaLnBrk="1" hangingPunct="1">
              <a:lnSpc>
                <a:spcPct val="80000"/>
              </a:lnSpc>
            </a:pPr>
            <a:r>
              <a:rPr lang="ru-RU" sz="1700" smtClean="0"/>
              <a:t>Учебная программа курса «Технологии</a:t>
            </a:r>
          </a:p>
          <a:p>
            <a:pPr eaLnBrk="1" hangingPunct="1">
              <a:lnSpc>
                <a:spcPct val="80000"/>
              </a:lnSpc>
              <a:buFontTx/>
              <a:buNone/>
            </a:pPr>
            <a:r>
              <a:rPr lang="ru-RU" sz="1700" smtClean="0"/>
              <a:t>компетентностно-ориентированного образования: </a:t>
            </a:r>
          </a:p>
          <a:p>
            <a:pPr eaLnBrk="1" hangingPunct="1">
              <a:lnSpc>
                <a:spcPct val="80000"/>
              </a:lnSpc>
              <a:buFontTx/>
              <a:buNone/>
            </a:pPr>
            <a:r>
              <a:rPr lang="ru-RU" sz="1700" smtClean="0"/>
              <a:t>«Развитие критического мышления через чтение и письмо»</a:t>
            </a:r>
          </a:p>
          <a:p>
            <a:pPr eaLnBrk="1" hangingPunct="1">
              <a:lnSpc>
                <a:spcPct val="80000"/>
              </a:lnSpc>
            </a:pPr>
            <a:r>
              <a:rPr lang="ru-RU" sz="1700" smtClean="0"/>
              <a:t>Е.Е.Вишнякова «Не только о технологии «Развитие критического </a:t>
            </a:r>
          </a:p>
          <a:p>
            <a:pPr eaLnBrk="1" hangingPunct="1">
              <a:lnSpc>
                <a:spcPct val="80000"/>
              </a:lnSpc>
              <a:buFontTx/>
              <a:buNone/>
            </a:pPr>
            <a:r>
              <a:rPr lang="ru-RU" sz="1700" smtClean="0"/>
              <a:t>мышления через чтение и письмо»</a:t>
            </a:r>
          </a:p>
          <a:p>
            <a:pPr eaLnBrk="1" hangingPunct="1">
              <a:lnSpc>
                <a:spcPct val="80000"/>
              </a:lnSpc>
            </a:pPr>
            <a:r>
              <a:rPr lang="ru-RU" sz="1700" smtClean="0"/>
              <a:t>С.В.Столбунова. Лекция №1. «Технология развития критического </a:t>
            </a:r>
          </a:p>
          <a:p>
            <a:pPr eaLnBrk="1" hangingPunct="1">
              <a:lnSpc>
                <a:spcPct val="80000"/>
              </a:lnSpc>
              <a:buFontTx/>
              <a:buNone/>
            </a:pPr>
            <a:r>
              <a:rPr lang="ru-RU" sz="1700" smtClean="0"/>
              <a:t>мышления через чтение и письмо»</a:t>
            </a:r>
          </a:p>
          <a:p>
            <a:pPr eaLnBrk="1" hangingPunct="1">
              <a:lnSpc>
                <a:spcPct val="80000"/>
              </a:lnSpc>
            </a:pPr>
            <a:r>
              <a:rPr lang="ru-RU" sz="1700" smtClean="0"/>
              <a:t>Е.В.Зачесова «Пример использования РКМЧП, текст «Морские</a:t>
            </a:r>
          </a:p>
          <a:p>
            <a:pPr eaLnBrk="1" hangingPunct="1">
              <a:lnSpc>
                <a:spcPct val="80000"/>
              </a:lnSpc>
              <a:buFontTx/>
              <a:buNone/>
            </a:pPr>
            <a:r>
              <a:rPr lang="ru-RU" sz="1700" smtClean="0"/>
              <a:t>черепахи»</a:t>
            </a:r>
          </a:p>
          <a:p>
            <a:pPr eaLnBrk="1" hangingPunct="1">
              <a:lnSpc>
                <a:spcPct val="80000"/>
              </a:lnSpc>
            </a:pPr>
            <a:r>
              <a:rPr lang="ru-RU" sz="1700" smtClean="0"/>
              <a:t>А.Ковальчукова «Нарисуйте счастье»</a:t>
            </a:r>
          </a:p>
          <a:p>
            <a:pPr eaLnBrk="1" hangingPunct="1">
              <a:lnSpc>
                <a:spcPct val="80000"/>
              </a:lnSpc>
            </a:pPr>
            <a:r>
              <a:rPr lang="ru-RU" sz="1700" smtClean="0"/>
              <a:t>И.Васюта, А.Махотина «Использование приемов развития </a:t>
            </a:r>
          </a:p>
          <a:p>
            <a:pPr eaLnBrk="1" hangingPunct="1">
              <a:lnSpc>
                <a:spcPct val="80000"/>
              </a:lnSpc>
              <a:buFontTx/>
              <a:buNone/>
            </a:pPr>
            <a:r>
              <a:rPr lang="ru-RU" sz="1700" smtClean="0"/>
              <a:t>критического мышления на уроках литературы»</a:t>
            </a:r>
          </a:p>
          <a:p>
            <a:pPr eaLnBrk="1" hangingPunct="1">
              <a:lnSpc>
                <a:spcPct val="80000"/>
              </a:lnSpc>
            </a:pPr>
            <a:r>
              <a:rPr lang="ru-RU" sz="1700" smtClean="0"/>
              <a:t>Публикации С.Заир-Бека в газете «Первое сентября»:</a:t>
            </a:r>
          </a:p>
          <a:p>
            <a:pPr eaLnBrk="1" hangingPunct="1">
              <a:lnSpc>
                <a:spcPct val="80000"/>
              </a:lnSpc>
              <a:buFontTx/>
              <a:buNone/>
            </a:pPr>
            <a:r>
              <a:rPr lang="ru-RU" sz="1700" smtClean="0"/>
              <a:t>«Хайку по биологии, синквейны по физике», «Чтобы узнать – нарисуй!», </a:t>
            </a:r>
          </a:p>
          <a:p>
            <a:pPr eaLnBrk="1" hangingPunct="1">
              <a:lnSpc>
                <a:spcPct val="80000"/>
              </a:lnSpc>
              <a:buFontTx/>
              <a:buNone/>
            </a:pPr>
            <a:r>
              <a:rPr lang="ru-RU" sz="1700" smtClean="0"/>
              <a:t>«Пишите письма на уроке!», «Уроки с оглядкой»</a:t>
            </a:r>
          </a:p>
          <a:p>
            <a:pPr eaLnBrk="1" hangingPunct="1">
              <a:lnSpc>
                <a:spcPct val="80000"/>
              </a:lnSpc>
              <a:buFontTx/>
              <a:buNone/>
            </a:pPr>
            <a:endParaRPr lang="ru-RU" sz="1700" smtClean="0"/>
          </a:p>
          <a:p>
            <a:pPr eaLnBrk="1" hangingPunct="1">
              <a:lnSpc>
                <a:spcPct val="80000"/>
              </a:lnSpc>
              <a:buFontTx/>
              <a:buNone/>
            </a:pPr>
            <a:endParaRPr lang="ru-RU" sz="1700" smtClean="0"/>
          </a:p>
          <a:p>
            <a:pPr eaLnBrk="1" hangingPunct="1">
              <a:lnSpc>
                <a:spcPct val="80000"/>
              </a:lnSpc>
            </a:pPr>
            <a:endParaRPr lang="ru-RU" sz="1400" smtClean="0"/>
          </a:p>
          <a:p>
            <a:pPr eaLnBrk="1" hangingPunct="1">
              <a:lnSpc>
                <a:spcPct val="80000"/>
              </a:lnSpc>
              <a:buFontTx/>
              <a:buNone/>
            </a:pPr>
            <a:r>
              <a:rPr lang="ru-RU" sz="1400" smtClean="0"/>
              <a:t>     </a:t>
            </a:r>
          </a:p>
          <a:p>
            <a:pPr eaLnBrk="1" hangingPunct="1">
              <a:lnSpc>
                <a:spcPct val="80000"/>
              </a:lnSpc>
              <a:buFontTx/>
              <a:buNone/>
            </a:pPr>
            <a:endParaRPr lang="ru-RU" sz="1400" smtClean="0"/>
          </a:p>
        </p:txBody>
      </p:sp>
    </p:spTree>
  </p:cSld>
  <p:clrMapOvr>
    <a:masterClrMapping/>
  </p:clrMapOvr>
  <p:transition spd="slow">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457200" y="1600200"/>
            <a:ext cx="8507413" cy="5257800"/>
          </a:xfrm>
        </p:spPr>
        <p:txBody>
          <a:bodyPr/>
          <a:lstStyle/>
          <a:p>
            <a:pPr eaLnBrk="1" hangingPunct="1">
              <a:lnSpc>
                <a:spcPct val="90000"/>
              </a:lnSpc>
            </a:pPr>
            <a:r>
              <a:rPr lang="ru-RU" sz="2400" smtClean="0"/>
              <a:t>умение работать с увеличивающимся и постоянно обновляющимся информационным потоком;</a:t>
            </a:r>
          </a:p>
          <a:p>
            <a:pPr eaLnBrk="1" hangingPunct="1">
              <a:lnSpc>
                <a:spcPct val="90000"/>
              </a:lnSpc>
            </a:pPr>
            <a:r>
              <a:rPr lang="ru-RU" sz="2400" smtClean="0"/>
              <a:t>умение пользоваться различными способами интегрирования информации;</a:t>
            </a:r>
          </a:p>
          <a:p>
            <a:pPr eaLnBrk="1" hangingPunct="1">
              <a:lnSpc>
                <a:spcPct val="90000"/>
              </a:lnSpc>
            </a:pPr>
            <a:r>
              <a:rPr lang="ru-RU" sz="2400" smtClean="0"/>
              <a:t>умение задавать вопросы;</a:t>
            </a:r>
          </a:p>
          <a:p>
            <a:pPr eaLnBrk="1" hangingPunct="1">
              <a:lnSpc>
                <a:spcPct val="90000"/>
              </a:lnSpc>
            </a:pPr>
            <a:r>
              <a:rPr lang="ru-RU" sz="2400" smtClean="0"/>
              <a:t>умение решать проблемы;</a:t>
            </a:r>
          </a:p>
          <a:p>
            <a:pPr eaLnBrk="1" hangingPunct="1">
              <a:lnSpc>
                <a:spcPct val="90000"/>
              </a:lnSpc>
            </a:pPr>
            <a:r>
              <a:rPr lang="ru-RU" sz="2400" smtClean="0"/>
              <a:t>умение вырабатывать собственное мнение на основе осмысления различного опыта, идей и представлений;</a:t>
            </a:r>
          </a:p>
          <a:p>
            <a:pPr eaLnBrk="1" hangingPunct="1">
              <a:lnSpc>
                <a:spcPct val="90000"/>
              </a:lnSpc>
            </a:pPr>
            <a:r>
              <a:rPr lang="ru-RU" sz="2400" smtClean="0"/>
              <a:t>умение  выражать свои мысли;</a:t>
            </a:r>
          </a:p>
          <a:p>
            <a:pPr eaLnBrk="1" hangingPunct="1">
              <a:lnSpc>
                <a:spcPct val="90000"/>
              </a:lnSpc>
            </a:pPr>
            <a:r>
              <a:rPr lang="ru-RU" sz="2400" smtClean="0"/>
              <a:t>умение аргументировать свою точку зрения и учитывать точки зрения других;</a:t>
            </a:r>
          </a:p>
          <a:p>
            <a:pPr eaLnBrk="1" hangingPunct="1">
              <a:lnSpc>
                <a:spcPct val="90000"/>
              </a:lnSpc>
            </a:pPr>
            <a:r>
              <a:rPr lang="ru-RU" sz="2400" smtClean="0"/>
              <a:t>умение сотрудничать и работать в группе и др.</a:t>
            </a:r>
          </a:p>
          <a:p>
            <a:pPr eaLnBrk="1" hangingPunct="1">
              <a:lnSpc>
                <a:spcPct val="90000"/>
              </a:lnSpc>
            </a:pPr>
            <a:endParaRPr lang="ru-RU" sz="2400" smtClean="0"/>
          </a:p>
        </p:txBody>
      </p:sp>
      <p:sp>
        <p:nvSpPr>
          <p:cNvPr id="6147" name="Rectangle 2"/>
          <p:cNvSpPr>
            <a:spLocks noGrp="1" noChangeArrowheads="1"/>
          </p:cNvSpPr>
          <p:nvPr>
            <p:ph type="title"/>
          </p:nvPr>
        </p:nvSpPr>
        <p:spPr/>
        <p:txBody>
          <a:bodyPr/>
          <a:lstStyle/>
          <a:p>
            <a:pPr eaLnBrk="1" hangingPunct="1"/>
            <a:r>
              <a:rPr lang="ru-RU" sz="3200" b="1" u="sng" smtClean="0"/>
              <a:t>Образовательные результаты РКМЧП:</a:t>
            </a:r>
          </a:p>
        </p:txBody>
      </p:sp>
    </p:spTree>
  </p:cSld>
  <p:clrMapOvr>
    <a:masterClrMapping/>
  </p:clrMapOvr>
  <p:transition spd="slow">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11"/>
          <p:cNvSpPr>
            <a:spLocks noChangeArrowheads="1"/>
          </p:cNvSpPr>
          <p:nvPr/>
        </p:nvSpPr>
        <p:spPr bwMode="auto">
          <a:xfrm rot="-1182360">
            <a:off x="5219700" y="1412875"/>
            <a:ext cx="2301875" cy="4595813"/>
          </a:xfrm>
          <a:prstGeom prst="rtTriangle">
            <a:avLst/>
          </a:prstGeom>
          <a:solidFill>
            <a:srgbClr val="CCFFFF"/>
          </a:solidFill>
          <a:ln w="9525">
            <a:solidFill>
              <a:schemeClr val="tx1"/>
            </a:solidFill>
            <a:miter lim="800000"/>
            <a:headEnd/>
            <a:tailEnd/>
          </a:ln>
        </p:spPr>
        <p:txBody>
          <a:bodyPr wrap="none" anchor="ctr"/>
          <a:lstStyle/>
          <a:p>
            <a:pPr algn="ctr"/>
            <a:r>
              <a:rPr lang="ru-RU" sz="2000" b="1"/>
              <a:t>Фаза</a:t>
            </a:r>
          </a:p>
          <a:p>
            <a:pPr algn="ctr"/>
            <a:r>
              <a:rPr lang="ru-RU" sz="2000" b="1"/>
              <a:t> рефлексии</a:t>
            </a:r>
          </a:p>
          <a:p>
            <a:pPr algn="ctr"/>
            <a:r>
              <a:rPr lang="ru-RU" sz="2000" b="1"/>
              <a:t> (</a:t>
            </a:r>
            <a:r>
              <a:rPr lang="en-US" sz="2000" b="1"/>
              <a:t>reflection</a:t>
            </a:r>
            <a:r>
              <a:rPr lang="ru-RU" sz="2000" b="1"/>
              <a:t>).</a:t>
            </a:r>
          </a:p>
          <a:p>
            <a:pPr algn="ctr"/>
            <a:endParaRPr lang="ru-RU" sz="2000" b="1"/>
          </a:p>
          <a:p>
            <a:pPr algn="ctr"/>
            <a:endParaRPr lang="ru-RU" sz="2000" b="1"/>
          </a:p>
        </p:txBody>
      </p:sp>
      <p:sp>
        <p:nvSpPr>
          <p:cNvPr id="5123" name="AutoShape 12"/>
          <p:cNvSpPr>
            <a:spLocks noChangeArrowheads="1"/>
          </p:cNvSpPr>
          <p:nvPr/>
        </p:nvSpPr>
        <p:spPr bwMode="auto">
          <a:xfrm>
            <a:off x="2771775" y="1844675"/>
            <a:ext cx="3168650" cy="4464050"/>
          </a:xfrm>
          <a:prstGeom prst="triangle">
            <a:avLst>
              <a:gd name="adj" fmla="val 50000"/>
            </a:avLst>
          </a:prstGeom>
          <a:solidFill>
            <a:srgbClr val="CCFFFF"/>
          </a:solidFill>
          <a:ln w="9525">
            <a:solidFill>
              <a:schemeClr val="tx2">
                <a:lumMod val="75000"/>
                <a:lumOff val="25000"/>
              </a:schemeClr>
            </a:solidFill>
            <a:miter lim="800000"/>
            <a:headEnd/>
            <a:tailEnd/>
          </a:ln>
        </p:spPr>
        <p:txBody>
          <a:bodyPr wrap="none" anchor="ctr"/>
          <a:lstStyle/>
          <a:p>
            <a:pPr algn="ctr">
              <a:defRPr/>
            </a:pPr>
            <a:r>
              <a:rPr lang="ru-RU" sz="2000" b="1" dirty="0"/>
              <a:t>Фаза</a:t>
            </a:r>
            <a:r>
              <a:rPr lang="en-US" sz="2000" b="1" dirty="0"/>
              <a:t> </a:t>
            </a:r>
            <a:endParaRPr lang="ru-RU" sz="2000" b="1" dirty="0"/>
          </a:p>
          <a:p>
            <a:pPr algn="ctr">
              <a:defRPr/>
            </a:pPr>
            <a:r>
              <a:rPr lang="ru-RU" sz="2000" b="1" dirty="0"/>
              <a:t>реализации</a:t>
            </a:r>
            <a:r>
              <a:rPr lang="en-US" sz="2000" b="1" dirty="0"/>
              <a:t> </a:t>
            </a:r>
            <a:endParaRPr lang="ru-RU" sz="2000" b="1" dirty="0"/>
          </a:p>
          <a:p>
            <a:pPr algn="ctr">
              <a:defRPr/>
            </a:pPr>
            <a:r>
              <a:rPr lang="ru-RU" sz="2000" b="1" dirty="0"/>
              <a:t>смысла</a:t>
            </a:r>
            <a:r>
              <a:rPr lang="en-US" sz="2000" b="1" dirty="0"/>
              <a:t> </a:t>
            </a:r>
            <a:endParaRPr lang="ru-RU" sz="2000" b="1" dirty="0"/>
          </a:p>
          <a:p>
            <a:pPr algn="ctr">
              <a:defRPr/>
            </a:pPr>
            <a:r>
              <a:rPr lang="ru-RU" sz="2000" b="1" dirty="0"/>
              <a:t>   </a:t>
            </a:r>
            <a:r>
              <a:rPr lang="en-US" sz="2000" b="1" dirty="0"/>
              <a:t>(realization </a:t>
            </a:r>
            <a:endParaRPr lang="ru-RU" sz="2000" b="1" dirty="0"/>
          </a:p>
          <a:p>
            <a:pPr algn="ctr">
              <a:defRPr/>
            </a:pPr>
            <a:r>
              <a:rPr lang="en-US" sz="2000" b="1" dirty="0"/>
              <a:t>of meaning)</a:t>
            </a:r>
            <a:r>
              <a:rPr lang="ru-RU" sz="2000" b="1" dirty="0"/>
              <a:t>.</a:t>
            </a:r>
          </a:p>
          <a:p>
            <a:pPr algn="ctr">
              <a:defRPr/>
            </a:pPr>
            <a:endParaRPr lang="ru-RU" sz="2000" b="1" dirty="0"/>
          </a:p>
        </p:txBody>
      </p:sp>
      <p:sp>
        <p:nvSpPr>
          <p:cNvPr id="7172" name="AutoShape 13"/>
          <p:cNvSpPr>
            <a:spLocks noChangeArrowheads="1"/>
          </p:cNvSpPr>
          <p:nvPr/>
        </p:nvSpPr>
        <p:spPr bwMode="auto">
          <a:xfrm rot="-4235324">
            <a:off x="-793" y="2548731"/>
            <a:ext cx="4597400" cy="2376487"/>
          </a:xfrm>
          <a:prstGeom prst="rtTriangle">
            <a:avLst/>
          </a:prstGeom>
          <a:solidFill>
            <a:srgbClr val="CCFFFF"/>
          </a:solidFill>
          <a:ln w="9525">
            <a:solidFill>
              <a:schemeClr val="tx1"/>
            </a:solidFill>
            <a:miter lim="800000"/>
            <a:headEnd/>
            <a:tailEnd/>
          </a:ln>
        </p:spPr>
        <p:txBody>
          <a:bodyPr vert="eaVert" wrap="none" anchor="ctr"/>
          <a:lstStyle/>
          <a:p>
            <a:pPr algn="ctr"/>
            <a:r>
              <a:rPr lang="ru-RU" sz="2000" b="1"/>
              <a:t>Фаза </a:t>
            </a:r>
          </a:p>
          <a:p>
            <a:pPr algn="ctr"/>
            <a:r>
              <a:rPr lang="ru-RU" sz="2000" b="1"/>
              <a:t>вызова</a:t>
            </a:r>
            <a:r>
              <a:rPr lang="en-US" sz="2000" b="1"/>
              <a:t> </a:t>
            </a:r>
            <a:r>
              <a:rPr lang="ru-RU" sz="2000" b="1"/>
              <a:t> </a:t>
            </a:r>
          </a:p>
          <a:p>
            <a:pPr algn="ctr"/>
            <a:r>
              <a:rPr lang="en-US" sz="2000" b="1"/>
              <a:t>(evocation)</a:t>
            </a:r>
            <a:r>
              <a:rPr lang="ru-RU" sz="2000" b="1"/>
              <a:t>.</a:t>
            </a:r>
          </a:p>
        </p:txBody>
      </p:sp>
      <p:sp>
        <p:nvSpPr>
          <p:cNvPr id="7173" name="Rectangle 14"/>
          <p:cNvSpPr>
            <a:spLocks noChangeArrowheads="1"/>
          </p:cNvSpPr>
          <p:nvPr/>
        </p:nvSpPr>
        <p:spPr bwMode="auto">
          <a:xfrm>
            <a:off x="1908175" y="908050"/>
            <a:ext cx="4895850" cy="914400"/>
          </a:xfrm>
          <a:prstGeom prst="rect">
            <a:avLst/>
          </a:prstGeom>
          <a:solidFill>
            <a:srgbClr val="CCFFFF"/>
          </a:solidFill>
          <a:ln w="9525">
            <a:solidFill>
              <a:schemeClr val="tx1"/>
            </a:solidFill>
            <a:miter lim="800000"/>
            <a:headEnd/>
            <a:tailEnd/>
          </a:ln>
        </p:spPr>
        <p:txBody>
          <a:bodyPr wrap="none" anchor="ctr"/>
          <a:lstStyle/>
          <a:p>
            <a:pPr algn="ctr"/>
            <a:r>
              <a:rPr lang="ru-RU" sz="3600" b="1">
                <a:solidFill>
                  <a:schemeClr val="tx2"/>
                </a:solidFill>
              </a:rPr>
              <a:t>Фазы урока</a:t>
            </a:r>
          </a:p>
        </p:txBody>
      </p:sp>
    </p:spTree>
  </p:cSld>
  <p:clrMapOvr>
    <a:masterClrMapping/>
  </p:clrMapOvr>
  <p:transition spd="slow">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684213" y="300038"/>
            <a:ext cx="7704137" cy="5908675"/>
          </a:xfrm>
          <a:prstGeom prst="rect">
            <a:avLst/>
          </a:prstGeom>
          <a:noFill/>
          <a:ln w="9525">
            <a:noFill/>
            <a:miter lim="800000"/>
            <a:headEnd/>
            <a:tailEnd/>
          </a:ln>
        </p:spPr>
        <p:txBody>
          <a:bodyPr anchor="ctr">
            <a:spAutoFit/>
          </a:bodyPr>
          <a:lstStyle/>
          <a:p>
            <a:pPr indent="449263" eaLnBrk="0" hangingPunct="0"/>
            <a:r>
              <a:rPr lang="ru-RU" b="1" u="sng">
                <a:latin typeface="Times New Roman" pitchFamily="18" charset="0"/>
                <a:ea typeface="Calibri" pitchFamily="34" charset="0"/>
                <a:cs typeface="Times New Roman" pitchFamily="18" charset="0"/>
              </a:rPr>
              <a:t>Слайд №4</a:t>
            </a:r>
            <a:endParaRPr lang="ru-RU">
              <a:ea typeface="Calibri" pitchFamily="34" charset="0"/>
              <a:cs typeface="Times New Roman" pitchFamily="18" charset="0"/>
            </a:endParaRPr>
          </a:p>
          <a:p>
            <a:pPr indent="449263" eaLnBrk="0" hangingPunct="0"/>
            <a:r>
              <a:rPr lang="ru-RU">
                <a:latin typeface="Times New Roman" pitchFamily="18" charset="0"/>
                <a:ea typeface="Calibri" pitchFamily="34" charset="0"/>
                <a:cs typeface="Times New Roman" pitchFamily="18" charset="0"/>
              </a:rPr>
              <a:t>В основе технологии РКМЧП лежит базовая модель, состоящая из трех фаз:</a:t>
            </a:r>
            <a:endParaRPr lang="ru-RU">
              <a:ea typeface="Calibri" pitchFamily="34" charset="0"/>
              <a:cs typeface="Times New Roman" pitchFamily="18" charset="0"/>
            </a:endParaRPr>
          </a:p>
          <a:p>
            <a:pPr indent="449263" eaLnBrk="0" hangingPunct="0"/>
            <a:r>
              <a:rPr lang="ru-RU" u="sng">
                <a:latin typeface="Times New Roman" pitchFamily="18" charset="0"/>
                <a:ea typeface="Calibri" pitchFamily="34" charset="0"/>
                <a:cs typeface="Times New Roman" pitchFamily="18" charset="0"/>
              </a:rPr>
              <a:t>Первая фаза</a:t>
            </a:r>
            <a:r>
              <a:rPr lang="ru-RU">
                <a:latin typeface="Calibri" pitchFamily="34" charset="0"/>
                <a:ea typeface="Calibri" pitchFamily="34" charset="0"/>
                <a:cs typeface="Times New Roman" pitchFamily="18" charset="0"/>
              </a:rPr>
              <a:t> </a:t>
            </a:r>
            <a:r>
              <a:rPr lang="ru-RU">
                <a:latin typeface="Times New Roman" pitchFamily="18" charset="0"/>
                <a:ea typeface="Calibri" pitchFamily="34" charset="0"/>
                <a:cs typeface="Times New Roman" pitchFamily="18" charset="0"/>
              </a:rPr>
              <a:t>ориентирована на актуализацию имеющихся знаний, формирование личностного интереса к получению новой информации и ценностного отношения к предмету. Ребенок ставит перед собой вопрос: </a:t>
            </a:r>
            <a:r>
              <a:rPr lang="ru-RU">
                <a:latin typeface="Calibri" pitchFamily="34" charset="0"/>
                <a:ea typeface="Calibri" pitchFamily="34" charset="0"/>
                <a:cs typeface="Times New Roman" pitchFamily="18" charset="0"/>
              </a:rPr>
              <a:t>«</a:t>
            </a:r>
            <a:r>
              <a:rPr lang="ru-RU">
                <a:latin typeface="Times New Roman" pitchFamily="18" charset="0"/>
                <a:ea typeface="Calibri" pitchFamily="34" charset="0"/>
                <a:cs typeface="Times New Roman" pitchFamily="18" charset="0"/>
              </a:rPr>
              <a:t>Что я знаю?</a:t>
            </a:r>
            <a:r>
              <a:rPr lang="ru-RU">
                <a:latin typeface="Calibri" pitchFamily="34" charset="0"/>
                <a:ea typeface="Calibri" pitchFamily="34" charset="0"/>
                <a:cs typeface="Times New Roman" pitchFamily="18" charset="0"/>
              </a:rPr>
              <a:t>»</a:t>
            </a:r>
            <a:r>
              <a:rPr lang="ru-RU">
                <a:latin typeface="Times New Roman" pitchFamily="18" charset="0"/>
                <a:ea typeface="Calibri" pitchFamily="34" charset="0"/>
                <a:cs typeface="Times New Roman" pitchFamily="18" charset="0"/>
              </a:rPr>
              <a:t> по данной проблеме, формируется представление, чего же он не знает, </a:t>
            </a:r>
            <a:r>
              <a:rPr lang="ru-RU">
                <a:latin typeface="Calibri" pitchFamily="34" charset="0"/>
                <a:ea typeface="Calibri" pitchFamily="34" charset="0"/>
                <a:cs typeface="Times New Roman" pitchFamily="18" charset="0"/>
              </a:rPr>
              <a:t>«</a:t>
            </a:r>
            <a:r>
              <a:rPr lang="ru-RU">
                <a:latin typeface="Times New Roman" pitchFamily="18" charset="0"/>
                <a:ea typeface="Calibri" pitchFamily="34" charset="0"/>
                <a:cs typeface="Times New Roman" pitchFamily="18" charset="0"/>
              </a:rPr>
              <a:t>Что хочу узнать?</a:t>
            </a:r>
            <a:r>
              <a:rPr lang="ru-RU">
                <a:latin typeface="Calibri" pitchFamily="34" charset="0"/>
                <a:ea typeface="Calibri" pitchFamily="34" charset="0"/>
                <a:cs typeface="Times New Roman" pitchFamily="18" charset="0"/>
              </a:rPr>
              <a:t>»</a:t>
            </a:r>
            <a:r>
              <a:rPr lang="ru-RU">
                <a:latin typeface="Times New Roman" pitchFamily="18" charset="0"/>
                <a:ea typeface="Calibri" pitchFamily="34" charset="0"/>
                <a:cs typeface="Times New Roman" pitchFamily="18" charset="0"/>
              </a:rPr>
              <a:t>.</a:t>
            </a:r>
            <a:endParaRPr lang="ru-RU">
              <a:ea typeface="Calibri" pitchFamily="34" charset="0"/>
              <a:cs typeface="Times New Roman" pitchFamily="18" charset="0"/>
            </a:endParaRPr>
          </a:p>
          <a:p>
            <a:pPr indent="449263" eaLnBrk="0" hangingPunct="0"/>
            <a:r>
              <a:rPr lang="ru-RU">
                <a:latin typeface="Times New Roman" pitchFamily="18" charset="0"/>
                <a:ea typeface="Calibri" pitchFamily="34" charset="0"/>
                <a:cs typeface="Times New Roman" pitchFamily="18" charset="0"/>
              </a:rPr>
              <a:t>Главными задачами</a:t>
            </a:r>
            <a:r>
              <a:rPr lang="ru-RU">
                <a:latin typeface="Calibri" pitchFamily="34" charset="0"/>
                <a:ea typeface="Calibri" pitchFamily="34" charset="0"/>
                <a:cs typeface="Times New Roman" pitchFamily="18" charset="0"/>
              </a:rPr>
              <a:t> </a:t>
            </a:r>
            <a:r>
              <a:rPr lang="ru-RU" u="sng">
                <a:latin typeface="Times New Roman" pitchFamily="18" charset="0"/>
                <a:ea typeface="Calibri" pitchFamily="34" charset="0"/>
                <a:cs typeface="Times New Roman" pitchFamily="18" charset="0"/>
              </a:rPr>
              <a:t>второй фазы</a:t>
            </a:r>
            <a:r>
              <a:rPr lang="ru-RU">
                <a:latin typeface="Calibri" pitchFamily="34" charset="0"/>
                <a:ea typeface="Calibri" pitchFamily="34" charset="0"/>
                <a:cs typeface="Times New Roman" pitchFamily="18" charset="0"/>
              </a:rPr>
              <a:t> </a:t>
            </a:r>
            <a:r>
              <a:rPr lang="ru-RU">
                <a:latin typeface="Times New Roman" pitchFamily="18" charset="0"/>
                <a:ea typeface="Calibri" pitchFamily="34" charset="0"/>
                <a:cs typeface="Times New Roman" pitchFamily="18" charset="0"/>
              </a:rPr>
              <a:t> является активное получение информации, соотнесение нового с уже известным, систематизация, отслеживание собственного понимания. Под руководством учителя и с помощью своих товарищей ребенок ответит на те вопросы, которые сам поставит пред собой на первой стадии.</a:t>
            </a:r>
            <a:endParaRPr lang="ru-RU">
              <a:ea typeface="Calibri" pitchFamily="34" charset="0"/>
              <a:cs typeface="Times New Roman" pitchFamily="18" charset="0"/>
            </a:endParaRPr>
          </a:p>
          <a:p>
            <a:pPr indent="449263" eaLnBrk="0" hangingPunct="0"/>
            <a:r>
              <a:rPr lang="ru-RU" u="sng">
                <a:latin typeface="Times New Roman" pitchFamily="18" charset="0"/>
                <a:ea typeface="Calibri" pitchFamily="34" charset="0"/>
                <a:cs typeface="Times New Roman" pitchFamily="18" charset="0"/>
              </a:rPr>
              <a:t>Третья фаза</a:t>
            </a:r>
            <a:r>
              <a:rPr lang="ru-RU">
                <a:latin typeface="Calibri" pitchFamily="34" charset="0"/>
                <a:ea typeface="Calibri" pitchFamily="34" charset="0"/>
                <a:cs typeface="Times New Roman" pitchFamily="18" charset="0"/>
              </a:rPr>
              <a:t> </a:t>
            </a:r>
            <a:r>
              <a:rPr lang="ru-RU">
                <a:latin typeface="Times New Roman" pitchFamily="18" charset="0"/>
                <a:ea typeface="Calibri" pitchFamily="34" charset="0"/>
                <a:cs typeface="Times New Roman" pitchFamily="18" charset="0"/>
              </a:rPr>
              <a:t>направлена на суммирование и систематизацию новой информации, выработку своего отношения к изучаемому материалу и формулирование вопросов для дальнейшего продвижения в информационном поле. Анализ собственных мыслительных операций составляет сердцевину данной фазы.</a:t>
            </a:r>
            <a:endParaRPr lang="ru-RU">
              <a:ea typeface="Calibri" pitchFamily="34" charset="0"/>
              <a:cs typeface="Times New Roman" pitchFamily="18" charset="0"/>
            </a:endParaRPr>
          </a:p>
          <a:p>
            <a:pPr indent="449263" eaLnBrk="0" hangingPunct="0"/>
            <a:r>
              <a:rPr lang="ru-RU">
                <a:latin typeface="Times New Roman" pitchFamily="18" charset="0"/>
                <a:ea typeface="Calibri" pitchFamily="34" charset="0"/>
                <a:cs typeface="Times New Roman" pitchFamily="18" charset="0"/>
              </a:rPr>
              <a:t>Базовая модель ("Вызов </a:t>
            </a:r>
            <a:r>
              <a:rPr lang="ru-RU">
                <a:latin typeface="Calibri" pitchFamily="34" charset="0"/>
                <a:ea typeface="Calibri" pitchFamily="34" charset="0"/>
                <a:cs typeface="Times New Roman" pitchFamily="18" charset="0"/>
              </a:rPr>
              <a:t>–</a:t>
            </a:r>
            <a:r>
              <a:rPr lang="ru-RU">
                <a:latin typeface="Times New Roman" pitchFamily="18" charset="0"/>
                <a:ea typeface="Calibri" pitchFamily="34" charset="0"/>
                <a:cs typeface="Times New Roman" pitchFamily="18" charset="0"/>
              </a:rPr>
              <a:t> Реализация смысла - Рефлексия") задает не только определенную логику построения урока, но и последовательность и способы сочетания конкретных методических приемов. </a:t>
            </a:r>
            <a:endParaRPr lang="ru-RU">
              <a:ea typeface="Calibri" pitchFamily="34" charset="0"/>
              <a:cs typeface="Times New Roman" pitchFamily="18" charset="0"/>
            </a:endParaRPr>
          </a:p>
        </p:txBody>
      </p:sp>
    </p:spTree>
  </p:cSld>
  <p:clrMapOvr>
    <a:masterClrMapping/>
  </p:clrMapOvr>
  <p:transition spd="slow">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0"/>
          <p:cNvSpPr>
            <a:spLocks noChangeArrowheads="1"/>
          </p:cNvSpPr>
          <p:nvPr/>
        </p:nvSpPr>
        <p:spPr bwMode="auto">
          <a:xfrm>
            <a:off x="1908175" y="5943600"/>
            <a:ext cx="6551613" cy="725488"/>
          </a:xfrm>
          <a:prstGeom prst="rect">
            <a:avLst/>
          </a:prstGeom>
          <a:solidFill>
            <a:srgbClr val="33CCFF"/>
          </a:solidFill>
          <a:ln w="9525">
            <a:solidFill>
              <a:schemeClr val="tx1"/>
            </a:solidFill>
            <a:miter lim="800000"/>
            <a:headEnd/>
            <a:tailEnd/>
          </a:ln>
        </p:spPr>
        <p:txBody>
          <a:bodyPr wrap="none" anchor="ctr"/>
          <a:lstStyle/>
          <a:p>
            <a:pPr algn="ctr"/>
            <a:r>
              <a:rPr lang="ru-RU" sz="2000" b="1">
                <a:latin typeface="Verdana" pitchFamily="34" charset="0"/>
              </a:rPr>
              <a:t>ИНФОРМАЦИЯ</a:t>
            </a:r>
          </a:p>
        </p:txBody>
      </p:sp>
      <p:pic>
        <p:nvPicPr>
          <p:cNvPr id="9219" name="Picture 21" descr="ен"/>
          <p:cNvPicPr>
            <a:picLocks noChangeAspect="1" noChangeArrowheads="1"/>
          </p:cNvPicPr>
          <p:nvPr/>
        </p:nvPicPr>
        <p:blipFill>
          <a:blip r:embed="rId2" cstate="print"/>
          <a:srcRect/>
          <a:stretch>
            <a:fillRect/>
          </a:stretch>
        </p:blipFill>
        <p:spPr bwMode="auto">
          <a:xfrm>
            <a:off x="6084888" y="333375"/>
            <a:ext cx="2806700" cy="2065338"/>
          </a:xfrm>
          <a:prstGeom prst="rect">
            <a:avLst/>
          </a:prstGeom>
          <a:noFill/>
          <a:ln w="9525">
            <a:noFill/>
            <a:miter lim="800000"/>
            <a:headEnd/>
            <a:tailEnd/>
          </a:ln>
        </p:spPr>
      </p:pic>
      <p:pic>
        <p:nvPicPr>
          <p:cNvPr id="9220" name="Picture 22" descr="уцуц"/>
          <p:cNvPicPr>
            <a:picLocks noChangeAspect="1" noChangeArrowheads="1"/>
          </p:cNvPicPr>
          <p:nvPr/>
        </p:nvPicPr>
        <p:blipFill>
          <a:blip r:embed="rId3" cstate="print"/>
          <a:srcRect/>
          <a:stretch>
            <a:fillRect/>
          </a:stretch>
        </p:blipFill>
        <p:spPr bwMode="auto">
          <a:xfrm>
            <a:off x="468313" y="3573463"/>
            <a:ext cx="2592387" cy="1917700"/>
          </a:xfrm>
          <a:prstGeom prst="rect">
            <a:avLst/>
          </a:prstGeom>
          <a:noFill/>
          <a:ln w="9525">
            <a:noFill/>
            <a:miter lim="800000"/>
            <a:headEnd/>
            <a:tailEnd/>
          </a:ln>
        </p:spPr>
      </p:pic>
      <p:sp>
        <p:nvSpPr>
          <p:cNvPr id="9221" name="Rectangle 11"/>
          <p:cNvSpPr>
            <a:spLocks noChangeArrowheads="1"/>
          </p:cNvSpPr>
          <p:nvPr/>
        </p:nvSpPr>
        <p:spPr bwMode="auto">
          <a:xfrm>
            <a:off x="1042988" y="188913"/>
            <a:ext cx="3384550" cy="1152525"/>
          </a:xfrm>
          <a:prstGeom prst="rect">
            <a:avLst/>
          </a:prstGeom>
          <a:solidFill>
            <a:srgbClr val="66FFFF"/>
          </a:solidFill>
          <a:ln w="9525">
            <a:solidFill>
              <a:schemeClr val="tx1"/>
            </a:solidFill>
            <a:miter lim="800000"/>
            <a:headEnd/>
            <a:tailEnd/>
          </a:ln>
        </p:spPr>
        <p:txBody>
          <a:bodyPr wrap="none" anchor="ctr"/>
          <a:lstStyle/>
          <a:p>
            <a:pPr algn="ctr"/>
            <a:r>
              <a:rPr kumimoji="1" lang="ru-RU" b="1"/>
              <a:t>Творчески интерпретируем </a:t>
            </a:r>
          </a:p>
          <a:p>
            <a:pPr algn="ctr"/>
            <a:r>
              <a:rPr kumimoji="1" lang="ru-RU" b="1"/>
              <a:t>информацию</a:t>
            </a:r>
          </a:p>
          <a:p>
            <a:pPr algn="ctr"/>
            <a:endParaRPr lang="ru-RU"/>
          </a:p>
        </p:txBody>
      </p:sp>
      <p:sp>
        <p:nvSpPr>
          <p:cNvPr id="9222" name="AutoShape 13"/>
          <p:cNvSpPr>
            <a:spLocks noChangeArrowheads="1"/>
          </p:cNvSpPr>
          <p:nvPr/>
        </p:nvSpPr>
        <p:spPr bwMode="auto">
          <a:xfrm>
            <a:off x="1908175" y="1484313"/>
            <a:ext cx="2735263" cy="936625"/>
          </a:xfrm>
          <a:prstGeom prst="upArrowCallout">
            <a:avLst>
              <a:gd name="adj1" fmla="val 73008"/>
              <a:gd name="adj2" fmla="val 73008"/>
              <a:gd name="adj3" fmla="val 16667"/>
              <a:gd name="adj4" fmla="val 66667"/>
            </a:avLst>
          </a:prstGeom>
          <a:solidFill>
            <a:srgbClr val="66FFFF"/>
          </a:solidFill>
          <a:ln w="9525">
            <a:solidFill>
              <a:schemeClr val="tx1"/>
            </a:solidFill>
            <a:miter lim="800000"/>
            <a:headEnd/>
            <a:tailEnd/>
          </a:ln>
        </p:spPr>
        <p:txBody>
          <a:bodyPr wrap="none" anchor="ctr"/>
          <a:lstStyle/>
          <a:p>
            <a:pPr algn="ctr"/>
            <a:r>
              <a:rPr kumimoji="1" lang="ru-RU" b="1"/>
              <a:t>Задаем вопросы</a:t>
            </a:r>
          </a:p>
        </p:txBody>
      </p:sp>
      <p:sp>
        <p:nvSpPr>
          <p:cNvPr id="9223" name="AutoShape 14"/>
          <p:cNvSpPr>
            <a:spLocks noChangeArrowheads="1"/>
          </p:cNvSpPr>
          <p:nvPr/>
        </p:nvSpPr>
        <p:spPr bwMode="auto">
          <a:xfrm>
            <a:off x="2987675" y="2492375"/>
            <a:ext cx="2736850" cy="1008063"/>
          </a:xfrm>
          <a:prstGeom prst="upArrowCallout">
            <a:avLst>
              <a:gd name="adj1" fmla="val 67874"/>
              <a:gd name="adj2" fmla="val 67874"/>
              <a:gd name="adj3" fmla="val 16667"/>
              <a:gd name="adj4" fmla="val 66667"/>
            </a:avLst>
          </a:prstGeom>
          <a:solidFill>
            <a:srgbClr val="66FFFF"/>
          </a:solidFill>
          <a:ln w="9525">
            <a:solidFill>
              <a:schemeClr val="tx1"/>
            </a:solidFill>
            <a:miter lim="800000"/>
            <a:headEnd/>
            <a:tailEnd/>
          </a:ln>
        </p:spPr>
        <p:txBody>
          <a:bodyPr wrap="none" anchor="ctr"/>
          <a:lstStyle/>
          <a:p>
            <a:pPr algn="ctr"/>
            <a:r>
              <a:rPr kumimoji="1" lang="ru-RU" b="1"/>
              <a:t>Работаем с текстом</a:t>
            </a:r>
          </a:p>
        </p:txBody>
      </p:sp>
      <p:sp>
        <p:nvSpPr>
          <p:cNvPr id="9224" name="AutoShape 15"/>
          <p:cNvSpPr>
            <a:spLocks noChangeArrowheads="1"/>
          </p:cNvSpPr>
          <p:nvPr/>
        </p:nvSpPr>
        <p:spPr bwMode="auto">
          <a:xfrm>
            <a:off x="3779838" y="3644900"/>
            <a:ext cx="3097212" cy="863600"/>
          </a:xfrm>
          <a:prstGeom prst="upArrowCallout">
            <a:avLst>
              <a:gd name="adj1" fmla="val 89660"/>
              <a:gd name="adj2" fmla="val 89660"/>
              <a:gd name="adj3" fmla="val 16667"/>
              <a:gd name="adj4" fmla="val 66667"/>
            </a:avLst>
          </a:prstGeom>
          <a:solidFill>
            <a:srgbClr val="66FFFF"/>
          </a:solidFill>
          <a:ln w="9525">
            <a:solidFill>
              <a:schemeClr val="tx1"/>
            </a:solidFill>
            <a:miter lim="800000"/>
            <a:headEnd/>
            <a:tailEnd/>
          </a:ln>
        </p:spPr>
        <p:txBody>
          <a:bodyPr wrap="none" anchor="ctr"/>
          <a:lstStyle/>
          <a:p>
            <a:pPr algn="ctr"/>
            <a:r>
              <a:rPr kumimoji="1" lang="ru-RU" b="1"/>
              <a:t>Прогнозируем</a:t>
            </a:r>
          </a:p>
        </p:txBody>
      </p:sp>
      <p:sp>
        <p:nvSpPr>
          <p:cNvPr id="9225" name="AutoShape 16"/>
          <p:cNvSpPr>
            <a:spLocks noChangeArrowheads="1"/>
          </p:cNvSpPr>
          <p:nvPr/>
        </p:nvSpPr>
        <p:spPr bwMode="auto">
          <a:xfrm>
            <a:off x="4140200" y="4581525"/>
            <a:ext cx="3527425" cy="1223963"/>
          </a:xfrm>
          <a:prstGeom prst="upArrowCallout">
            <a:avLst>
              <a:gd name="adj1" fmla="val 72049"/>
              <a:gd name="adj2" fmla="val 72049"/>
              <a:gd name="adj3" fmla="val 16667"/>
              <a:gd name="adj4" fmla="val 66667"/>
            </a:avLst>
          </a:prstGeom>
          <a:solidFill>
            <a:srgbClr val="66FFFF"/>
          </a:solidFill>
          <a:ln w="9525">
            <a:solidFill>
              <a:schemeClr val="tx1"/>
            </a:solidFill>
            <a:miter lim="800000"/>
            <a:headEnd/>
            <a:tailEnd/>
          </a:ln>
        </p:spPr>
        <p:txBody>
          <a:bodyPr wrap="none" anchor="ctr"/>
          <a:lstStyle/>
          <a:p>
            <a:pPr algn="ctr"/>
            <a:r>
              <a:rPr kumimoji="1" lang="ru-RU" b="1"/>
              <a:t>Воспринимаем</a:t>
            </a:r>
          </a:p>
          <a:p>
            <a:pPr algn="ctr"/>
            <a:r>
              <a:rPr kumimoji="1" lang="ru-RU" b="1"/>
              <a:t> информацию</a:t>
            </a:r>
          </a:p>
        </p:txBody>
      </p:sp>
    </p:spTree>
  </p:cSld>
  <p:clrMapOvr>
    <a:masterClrMapping/>
  </p:clrMapOvr>
  <p:transition spd="slow">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rot="10800000" flipV="1">
            <a:off x="1042988" y="1901825"/>
            <a:ext cx="7416800" cy="1201738"/>
          </a:xfrm>
          <a:prstGeom prst="rect">
            <a:avLst/>
          </a:prstGeom>
          <a:noFill/>
          <a:ln w="9525">
            <a:noFill/>
            <a:miter lim="800000"/>
            <a:headEnd/>
            <a:tailEnd/>
          </a:ln>
        </p:spPr>
        <p:txBody>
          <a:bodyPr anchor="ctr">
            <a:spAutoFit/>
          </a:bodyPr>
          <a:lstStyle/>
          <a:p>
            <a:pPr eaLnBrk="0" hangingPunct="0"/>
            <a:r>
              <a:rPr lang="ru-RU" sz="1400">
                <a:latin typeface="Calibri" pitchFamily="34" charset="0"/>
                <a:ea typeface="Calibri" pitchFamily="34" charset="0"/>
                <a:cs typeface="Times New Roman" pitchFamily="18" charset="0"/>
              </a:rPr>
              <a:t> </a:t>
            </a:r>
            <a:r>
              <a:rPr lang="ru-RU" sz="2400" b="1" u="sng">
                <a:latin typeface="Times New Roman" pitchFamily="18" charset="0"/>
                <a:ea typeface="Calibri" pitchFamily="34" charset="0"/>
                <a:cs typeface="Times New Roman" pitchFamily="18" charset="0"/>
              </a:rPr>
              <a:t>Слайд № 5</a:t>
            </a:r>
            <a:r>
              <a:rPr lang="ru-RU" sz="2400">
                <a:latin typeface="Times New Roman" pitchFamily="18" charset="0"/>
                <a:ea typeface="Calibri" pitchFamily="34" charset="0"/>
                <a:cs typeface="Times New Roman" pitchFamily="18" charset="0"/>
              </a:rPr>
              <a:t>. Приемы технологии развивают умение правильной последовательности восприятия информации.</a:t>
            </a:r>
            <a:endParaRPr lang="ru-RU" sz="2400">
              <a:ea typeface="Calibri" pitchFamily="34" charset="0"/>
              <a:cs typeface="Times New Roman" pitchFamily="18" charset="0"/>
            </a:endParaRPr>
          </a:p>
        </p:txBody>
      </p:sp>
    </p:spTree>
  </p:cSld>
  <p:clrMapOvr>
    <a:masterClrMapping/>
  </p:clrMapOvr>
  <p:transition spd="slow">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5"/>
          <p:cNvSpPr>
            <a:spLocks noChangeArrowheads="1"/>
          </p:cNvSpPr>
          <p:nvPr/>
        </p:nvSpPr>
        <p:spPr bwMode="auto">
          <a:xfrm>
            <a:off x="611188" y="404813"/>
            <a:ext cx="7559675" cy="2087562"/>
          </a:xfrm>
          <a:prstGeom prst="downArrowCallout">
            <a:avLst>
              <a:gd name="adj1" fmla="val 90532"/>
              <a:gd name="adj2" fmla="val 90532"/>
              <a:gd name="adj3" fmla="val 16667"/>
              <a:gd name="adj4" fmla="val 66667"/>
            </a:avLst>
          </a:prstGeom>
          <a:solidFill>
            <a:srgbClr val="66FFFF"/>
          </a:solidFill>
          <a:ln w="9525">
            <a:solidFill>
              <a:schemeClr val="tx1"/>
            </a:solidFill>
            <a:miter lim="800000"/>
            <a:headEnd/>
            <a:tailEnd/>
          </a:ln>
        </p:spPr>
        <p:txBody>
          <a:bodyPr wrap="none" anchor="ctr"/>
          <a:lstStyle/>
          <a:p>
            <a:pPr algn="ctr">
              <a:spcBef>
                <a:spcPct val="20000"/>
              </a:spcBef>
              <a:buClr>
                <a:schemeClr val="tx2"/>
              </a:buClr>
              <a:buSzPct val="70000"/>
              <a:buFont typeface="Wingdings" pitchFamily="2" charset="2"/>
              <a:buNone/>
            </a:pPr>
            <a:endParaRPr kumimoji="1" lang="ru-RU" sz="3600" b="1" i="1">
              <a:latin typeface="Verdana" pitchFamily="34" charset="0"/>
            </a:endParaRPr>
          </a:p>
          <a:p>
            <a:pPr algn="ctr">
              <a:spcBef>
                <a:spcPct val="20000"/>
              </a:spcBef>
              <a:buClr>
                <a:schemeClr val="tx2"/>
              </a:buClr>
              <a:buSzPct val="70000"/>
              <a:buFont typeface="Wingdings" pitchFamily="2" charset="2"/>
              <a:buNone/>
            </a:pPr>
            <a:r>
              <a:rPr kumimoji="1" lang="ru-RU" sz="3600" b="1" i="1">
                <a:latin typeface="Verdana" pitchFamily="34" charset="0"/>
              </a:rPr>
              <a:t>Воспринимаем</a:t>
            </a:r>
          </a:p>
          <a:p>
            <a:pPr algn="ctr">
              <a:spcBef>
                <a:spcPct val="20000"/>
              </a:spcBef>
              <a:buClr>
                <a:schemeClr val="tx2"/>
              </a:buClr>
              <a:buSzPct val="70000"/>
              <a:buFont typeface="Wingdings" pitchFamily="2" charset="2"/>
              <a:buNone/>
            </a:pPr>
            <a:r>
              <a:rPr kumimoji="1" lang="ru-RU" sz="3600" b="1" i="1">
                <a:latin typeface="Verdana" pitchFamily="34" charset="0"/>
              </a:rPr>
              <a:t> информацию</a:t>
            </a:r>
          </a:p>
          <a:p>
            <a:pPr algn="ctr"/>
            <a:endParaRPr lang="ru-RU" sz="3600" b="1" i="1">
              <a:latin typeface="Verdana" pitchFamily="34" charset="0"/>
            </a:endParaRPr>
          </a:p>
        </p:txBody>
      </p:sp>
      <p:sp>
        <p:nvSpPr>
          <p:cNvPr id="11267" name="Rectangle 6"/>
          <p:cNvSpPr>
            <a:spLocks noChangeArrowheads="1"/>
          </p:cNvSpPr>
          <p:nvPr/>
        </p:nvSpPr>
        <p:spPr bwMode="auto">
          <a:xfrm>
            <a:off x="468313" y="2833688"/>
            <a:ext cx="8064500" cy="2530475"/>
          </a:xfrm>
          <a:prstGeom prst="rect">
            <a:avLst/>
          </a:prstGeom>
          <a:noFill/>
          <a:ln w="9525">
            <a:noFill/>
            <a:miter lim="800000"/>
            <a:headEnd/>
            <a:tailEnd/>
          </a:ln>
        </p:spPr>
        <p:txBody>
          <a:bodyPr>
            <a:spAutoFit/>
          </a:bodyPr>
          <a:lstStyle/>
          <a:p>
            <a:r>
              <a:rPr kumimoji="1" lang="ru-RU" sz="4000" b="1" u="sng"/>
              <a:t>Приемы:</a:t>
            </a:r>
          </a:p>
          <a:p>
            <a:r>
              <a:rPr kumimoji="1" lang="ru-RU" sz="4000" b="1"/>
              <a:t>1.Знаю – хочу узнать – узнал.</a:t>
            </a:r>
          </a:p>
          <a:p>
            <a:r>
              <a:rPr kumimoji="1" lang="ru-RU" sz="4000" b="1"/>
              <a:t>2.Продвинутая лекция.</a:t>
            </a:r>
          </a:p>
          <a:p>
            <a:r>
              <a:rPr kumimoji="1" lang="ru-RU" sz="4000" b="1"/>
              <a:t>3.Зигзаг</a:t>
            </a:r>
          </a:p>
        </p:txBody>
      </p:sp>
      <p:pic>
        <p:nvPicPr>
          <p:cNvPr id="11268" name="Picture 14" descr="SDC10819"/>
          <p:cNvPicPr>
            <a:picLocks noChangeAspect="1" noChangeArrowheads="1"/>
          </p:cNvPicPr>
          <p:nvPr/>
        </p:nvPicPr>
        <p:blipFill>
          <a:blip r:embed="rId2" cstate="print"/>
          <a:srcRect/>
          <a:stretch>
            <a:fillRect/>
          </a:stretch>
        </p:blipFill>
        <p:spPr bwMode="auto">
          <a:xfrm>
            <a:off x="6011863" y="4724400"/>
            <a:ext cx="2930525" cy="1957388"/>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559</TotalTime>
  <Words>1255</Words>
  <Application>Microsoft Office PowerPoint</Application>
  <PresentationFormat>Экран (4:3)</PresentationFormat>
  <Paragraphs>291</Paragraphs>
  <Slides>39</Slides>
  <Notes>0</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39</vt:i4>
      </vt:variant>
    </vt:vector>
  </HeadingPairs>
  <TitlesOfParts>
    <vt:vector size="47" baseType="lpstr">
      <vt:lpstr>Arial</vt:lpstr>
      <vt:lpstr>Calibri</vt:lpstr>
      <vt:lpstr>Garamond</vt:lpstr>
      <vt:lpstr>Times New Roman</vt:lpstr>
      <vt:lpstr>Verdana</vt:lpstr>
      <vt:lpstr>Wingdings</vt:lpstr>
      <vt:lpstr>Оформление по умолчанию</vt:lpstr>
      <vt:lpstr>Диаграмма Microsoft Office Excel</vt:lpstr>
      <vt:lpstr>Слайд 1</vt:lpstr>
      <vt:lpstr>Технология  «Развитие критического мышления через чтение и письмо (РКМЧП)»</vt:lpstr>
      <vt:lpstr>Слайд 3</vt:lpstr>
      <vt:lpstr>Образовательные результаты РКМЧП:</vt:lpstr>
      <vt:lpstr>Слайд 5</vt:lpstr>
      <vt:lpstr>Слайд 6</vt:lpstr>
      <vt:lpstr>Слайд 7</vt:lpstr>
      <vt:lpstr>Слайд 8</vt:lpstr>
      <vt:lpstr>Слайд 9</vt:lpstr>
      <vt:lpstr>Слайд 10</vt:lpstr>
      <vt:lpstr>Прием «Знаю – хочу узнать - узнал»</vt:lpstr>
      <vt:lpstr>Слайд 12</vt:lpstr>
      <vt:lpstr>Продвинутая лекция</vt:lpstr>
      <vt:lpstr>Слайд 14</vt:lpstr>
      <vt:lpstr>Прием «Зигзаг»</vt:lpstr>
      <vt:lpstr>Слайд 16</vt:lpstr>
      <vt:lpstr>Слайд 17</vt:lpstr>
      <vt:lpstr>Слайд 18</vt:lpstr>
      <vt:lpstr>РАБОТАЕМ С ТЕКСТОМ</vt:lpstr>
      <vt:lpstr>Слайд 20</vt:lpstr>
      <vt:lpstr>Прием «Чтение с остановками». Примерные вопросы:</vt:lpstr>
      <vt:lpstr>Слайд 22</vt:lpstr>
      <vt:lpstr>Прием «Чтение с пометками INSERT»</vt:lpstr>
      <vt:lpstr>Слайд 24</vt:lpstr>
      <vt:lpstr>Прием «Двойной дневник»</vt:lpstr>
      <vt:lpstr>Слайд 26</vt:lpstr>
      <vt:lpstr>Слайд 27</vt:lpstr>
      <vt:lpstr>Слайд 28</vt:lpstr>
      <vt:lpstr>Слайд 29</vt:lpstr>
      <vt:lpstr>Слайд 30</vt:lpstr>
      <vt:lpstr>  ТВОРЧЕСКИ ИНТЕРПРЕТИРУЕМ  ИНФОРМАЦИЮ</vt:lpstr>
      <vt:lpstr>Слайд 32</vt:lpstr>
      <vt:lpstr>А. Платонов « Юшка»  7 класс</vt:lpstr>
      <vt:lpstr>Слайд 34</vt:lpstr>
      <vt:lpstr>Слайд 35</vt:lpstr>
      <vt:lpstr>Слайд 36</vt:lpstr>
      <vt:lpstr>Результаты формирования компетентностей </vt:lpstr>
      <vt:lpstr>Слайд 38</vt:lpstr>
      <vt:lpstr>Ресурсы Интернета</vt:lpstr>
    </vt:vector>
  </TitlesOfParts>
  <Company>MoBIL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53</cp:revision>
  <dcterms:created xsi:type="dcterms:W3CDTF">2009-04-03T05:07:04Z</dcterms:created>
  <dcterms:modified xsi:type="dcterms:W3CDTF">2012-09-23T15:07:01Z</dcterms:modified>
</cp:coreProperties>
</file>