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4" r:id="rId2"/>
    <p:sldId id="315" r:id="rId3"/>
    <p:sldId id="338" r:id="rId4"/>
    <p:sldId id="259" r:id="rId5"/>
    <p:sldId id="266" r:id="rId6"/>
    <p:sldId id="264" r:id="rId7"/>
    <p:sldId id="336" r:id="rId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4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AD6E672-5A93-43DF-A83E-55858D14421D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E966D5-FE82-412B-97CA-250E9D70C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14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BD054-C4CB-49BF-8431-0F7B01B9EFE8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4974-F7C1-4720-BEAB-F1A534C54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D28A-9F41-4679-A766-5DCA4044EC74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9E6DD-4808-42A2-85EC-BA8C9A9A9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DECF-CF32-4DA4-B030-459AF0170E52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6648E-C353-4593-A602-0F5205B10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3451-3FEB-4566-BA22-1CF0C91F808A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F7592-D976-4A60-9B91-71E6338E8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DE27C-DF0D-4B79-8732-77458EF044F8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A1E39-4230-4611-B0FB-981198206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58D-532D-4010-B254-A6535347F036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1D533-60DF-42B1-A7FD-EACFB8B0E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E5AB-38AD-4719-8B2B-D7732D4AF7B8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8794-48AC-4B9E-A5C0-F4988386F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5F99-AB66-4F67-BC3E-916776920D41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27CE-B537-4606-9123-90636FA84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39B02-82D0-4D68-BF16-A54ED45FA1B9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CA24B-6FF1-449D-9C41-7A7DE8C10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A560-C84D-49C3-AB97-5E7E3F6AB713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79F6A-04CC-498B-8664-CED9406C0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4473-2080-4142-A414-3BED9E043CB7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86626-4683-469C-9974-C8D795D45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5E2261-F2DA-436C-9609-70056D6842E8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391F85-02ED-427A-85BA-8732E29BC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12192000" cy="69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286377" y="1909763"/>
            <a:ext cx="401359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7462" y="554038"/>
            <a:ext cx="687228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943" y="1904410"/>
            <a:ext cx="28195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mbria" panose="02040503050406030204" pitchFamily="18" charset="0"/>
                <a:ea typeface="Calibri"/>
                <a:cs typeface="Cambria" panose="02040503050406030204" pitchFamily="18" charset="0"/>
              </a:rPr>
              <a:t>Цели и задачи урока:</a:t>
            </a:r>
            <a:endParaRPr lang="ru-RU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4343" name="Прямоугольник 8"/>
          <p:cNvSpPr>
            <a:spLocks noChangeArrowheads="1"/>
          </p:cNvSpPr>
          <p:nvPr/>
        </p:nvSpPr>
        <p:spPr bwMode="auto">
          <a:xfrm>
            <a:off x="5136356" y="19891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1491" y="542497"/>
            <a:ext cx="675761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ru-RU" sz="3200" b="1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Существительные </a:t>
            </a:r>
          </a:p>
          <a:p>
            <a:pPr indent="540385" algn="ctr">
              <a:spcAft>
                <a:spcPts val="0"/>
              </a:spcAft>
            </a:pPr>
            <a:r>
              <a:rPr lang="ru-RU" sz="3200" b="1" i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одушевлённые и неодушевлённые </a:t>
            </a:r>
            <a:endParaRPr lang="ru-RU" sz="3200" i="1" dirty="0">
              <a:solidFill>
                <a:schemeClr val="bg1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584" y="3861049"/>
            <a:ext cx="2243402" cy="243214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24680" y="2017501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bg1"/>
                </a:solidFill>
              </a:rPr>
              <a:t>учащиеся получают  </a:t>
            </a:r>
            <a:r>
              <a:rPr lang="ru-RU" b="1" i="1" dirty="0">
                <a:solidFill>
                  <a:schemeClr val="bg1"/>
                </a:solidFill>
              </a:rPr>
              <a:t>представление об основных различиях между одушевленными и неодушевленными </a:t>
            </a:r>
            <a:r>
              <a:rPr lang="ru-RU" b="1" i="1" dirty="0" smtClean="0">
                <a:solidFill>
                  <a:schemeClr val="bg1"/>
                </a:solidFill>
              </a:rPr>
              <a:t>существительными;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bg1"/>
                </a:solidFill>
              </a:rPr>
              <a:t>формируют </a:t>
            </a:r>
            <a:r>
              <a:rPr lang="ru-RU" b="1" i="1" dirty="0">
                <a:solidFill>
                  <a:schemeClr val="bg1"/>
                </a:solidFill>
              </a:rPr>
              <a:t>умение распознавать одушевленные и неодушевленные существительные.</a:t>
            </a:r>
          </a:p>
        </p:txBody>
      </p:sp>
    </p:spTree>
    <p:extLst>
      <p:ext uri="{BB962C8B-B14F-4D97-AF65-F5344CB8AC3E}">
        <p14:creationId xmlns:p14="http://schemas.microsoft.com/office/powerpoint/2010/main" val="29499120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/>
          <a:lstStyle/>
          <a:p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СЛОВАРНО-ОРФОГРАФИЧЕСКАЯ РАБОТА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79576" y="1661927"/>
            <a:ext cx="792088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latin typeface="Calibri" pitchFamily="34" charset="0"/>
              </a:rPr>
              <a:t>В</a:t>
            </a:r>
            <a:r>
              <a:rPr lang="ru-RU" sz="2000" b="1" i="1" u="sng" dirty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000" b="1" i="1" dirty="0">
                <a:latin typeface="Calibri" pitchFamily="34" charset="0"/>
              </a:rPr>
              <a:t>Л</a:t>
            </a:r>
            <a:r>
              <a:rPr lang="ru-RU" sz="2000" b="1" i="1" u="sng" dirty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2000" b="1" i="1" dirty="0">
                <a:latin typeface="Calibri" pitchFamily="34" charset="0"/>
              </a:rPr>
              <a:t>С</a:t>
            </a:r>
            <a:r>
              <a:rPr lang="ru-RU" sz="2000" b="1" i="1" u="sng" dirty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sz="2000" b="1" i="1" dirty="0">
                <a:latin typeface="Calibri" pitchFamily="34" charset="0"/>
              </a:rPr>
              <a:t>П</a:t>
            </a:r>
            <a:r>
              <a:rPr lang="ru-RU" sz="2400" b="1" i="1" u="sng" dirty="0">
                <a:latin typeface="Calibri" pitchFamily="34" charset="0"/>
              </a:rPr>
              <a:t>Е</a:t>
            </a:r>
            <a:r>
              <a:rPr lang="ru-RU" sz="2000" b="1" i="1" dirty="0">
                <a:latin typeface="Calibri" pitchFamily="34" charset="0"/>
              </a:rPr>
              <a:t>Д.  </a:t>
            </a:r>
            <a:r>
              <a:rPr lang="ru-RU" sz="2400" b="1" i="1" dirty="0" err="1">
                <a:latin typeface="Calibri" pitchFamily="34" charset="0"/>
              </a:rPr>
              <a:t>В</a:t>
            </a:r>
            <a:r>
              <a:rPr lang="ru-RU" sz="3200" b="1" i="1" dirty="0" err="1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400" b="1" i="1" dirty="0" err="1">
                <a:latin typeface="Calibri" pitchFamily="34" charset="0"/>
              </a:rPr>
              <a:t>лос</a:t>
            </a:r>
            <a:r>
              <a:rPr lang="ru-RU" sz="2400" b="1" i="1" dirty="0">
                <a:latin typeface="Calibri" pitchFamily="34" charset="0"/>
              </a:rPr>
              <a:t> – «быстрый», </a:t>
            </a:r>
            <a:r>
              <a:rPr lang="ru-RU" sz="2400" b="1" i="1" dirty="0" err="1">
                <a:latin typeface="Calibri" pitchFamily="34" charset="0"/>
              </a:rPr>
              <a:t>п</a:t>
            </a:r>
            <a:r>
              <a:rPr lang="ru-RU" sz="3200" b="1" i="1" dirty="0" err="1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400" b="1" i="1" dirty="0" err="1">
                <a:latin typeface="Calibri" pitchFamily="34" charset="0"/>
              </a:rPr>
              <a:t>дис</a:t>
            </a:r>
            <a:r>
              <a:rPr lang="ru-RU" sz="2400" b="1" i="1" dirty="0">
                <a:latin typeface="Calibri" pitchFamily="34" charset="0"/>
              </a:rPr>
              <a:t> – «нога» (лат.)</a:t>
            </a:r>
          </a:p>
          <a:p>
            <a:r>
              <a:rPr lang="ru-RU" sz="2400" b="1" i="1" dirty="0">
                <a:latin typeface="Calibri" pitchFamily="34" charset="0"/>
              </a:rPr>
              <a:t>В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400" b="1" i="1" dirty="0">
                <a:latin typeface="Calibri" pitchFamily="34" charset="0"/>
              </a:rPr>
              <a:t>л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2400" b="1" i="1" dirty="0">
                <a:latin typeface="Calibri" pitchFamily="34" charset="0"/>
              </a:rPr>
              <a:t>с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sz="2400" b="1" i="1" dirty="0">
                <a:latin typeface="Calibri" pitchFamily="34" charset="0"/>
              </a:rPr>
              <a:t>п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400" b="1" i="1" dirty="0">
                <a:latin typeface="Calibri" pitchFamily="34" charset="0"/>
              </a:rPr>
              <a:t>д</a:t>
            </a:r>
            <a:r>
              <a:rPr lang="ru-RU" sz="2400" b="1" i="1" u="sng" dirty="0">
                <a:solidFill>
                  <a:srgbClr val="FF0000"/>
                </a:solidFill>
                <a:latin typeface="Calibri" pitchFamily="34" charset="0"/>
              </a:rPr>
              <a:t>ист</a:t>
            </a:r>
          </a:p>
          <a:p>
            <a:r>
              <a:rPr lang="ru-RU" sz="2400" b="1" i="1" dirty="0">
                <a:latin typeface="Calibri" pitchFamily="34" charset="0"/>
              </a:rPr>
              <a:t>В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400" b="1" i="1" dirty="0">
                <a:latin typeface="Calibri" pitchFamily="34" charset="0"/>
              </a:rPr>
              <a:t>л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2400" b="1" i="1" dirty="0">
                <a:latin typeface="Calibri" pitchFamily="34" charset="0"/>
              </a:rPr>
              <a:t>с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sz="2400" b="1" i="1" dirty="0">
                <a:latin typeface="Calibri" pitchFamily="34" charset="0"/>
              </a:rPr>
              <a:t>п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400" b="1" i="1" dirty="0">
                <a:latin typeface="Calibri" pitchFamily="34" charset="0"/>
              </a:rPr>
              <a:t>дист</a:t>
            </a:r>
            <a:r>
              <a:rPr lang="ru-RU" sz="2400" b="1" i="1" u="sng" dirty="0">
                <a:solidFill>
                  <a:srgbClr val="FF0000"/>
                </a:solidFill>
                <a:latin typeface="Calibri" pitchFamily="34" charset="0"/>
              </a:rPr>
              <a:t>к</a:t>
            </a:r>
            <a:r>
              <a:rPr lang="ru-RU" sz="2400" b="1" i="1" dirty="0">
                <a:latin typeface="Calibri" pitchFamily="34" charset="0"/>
              </a:rPr>
              <a:t>а</a:t>
            </a:r>
          </a:p>
          <a:p>
            <a:r>
              <a:rPr lang="ru-RU" sz="2400" b="1" i="1" dirty="0">
                <a:latin typeface="Calibri" pitchFamily="34" charset="0"/>
              </a:rPr>
              <a:t>В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400" b="1" i="1" dirty="0">
                <a:latin typeface="Calibri" pitchFamily="34" charset="0"/>
              </a:rPr>
              <a:t>л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о</a:t>
            </a:r>
            <a:r>
              <a:rPr lang="ru-RU" sz="2400" b="1" i="1" dirty="0">
                <a:latin typeface="Calibri" pitchFamily="34" charset="0"/>
              </a:rPr>
              <a:t>с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и</a:t>
            </a:r>
            <a:r>
              <a:rPr lang="ru-RU" sz="2400" b="1" i="1" dirty="0">
                <a:latin typeface="Calibri" pitchFamily="34" charset="0"/>
              </a:rPr>
              <a:t>п</a:t>
            </a:r>
            <a:r>
              <a:rPr lang="ru-RU" sz="2800" b="1" i="1" dirty="0">
                <a:solidFill>
                  <a:srgbClr val="FF0000"/>
                </a:solidFill>
                <a:latin typeface="Calibri" pitchFamily="34" charset="0"/>
              </a:rPr>
              <a:t>е</a:t>
            </a:r>
            <a:r>
              <a:rPr lang="ru-RU" sz="2400" b="1" i="1" dirty="0">
                <a:latin typeface="Calibri" pitchFamily="34" charset="0"/>
              </a:rPr>
              <a:t>д</a:t>
            </a:r>
            <a:r>
              <a:rPr lang="ru-RU" sz="2400" b="1" i="1" u="sng" dirty="0">
                <a:solidFill>
                  <a:srgbClr val="FF0000"/>
                </a:solidFill>
                <a:latin typeface="Calibri" pitchFamily="34" charset="0"/>
              </a:rPr>
              <a:t>н</a:t>
            </a:r>
            <a:r>
              <a:rPr lang="ru-RU" sz="2400" b="1" i="1" dirty="0">
                <a:latin typeface="Calibri" pitchFamily="34" charset="0"/>
              </a:rPr>
              <a:t>ый</a:t>
            </a:r>
          </a:p>
        </p:txBody>
      </p:sp>
    </p:spTree>
    <p:extLst>
      <p:ext uri="{BB962C8B-B14F-4D97-AF65-F5344CB8AC3E}">
        <p14:creationId xmlns:p14="http://schemas.microsoft.com/office/powerpoint/2010/main" val="8265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Наблюдения по таблице.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727895"/>
              </p:ext>
            </p:extLst>
          </p:nvPr>
        </p:nvGraphicFramePr>
        <p:xfrm>
          <a:off x="1775517" y="1196752"/>
          <a:ext cx="8712970" cy="46329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356485"/>
                <a:gridCol w="435648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ИМЕНА СУЩЕСТВИТЕЛЬНЫЕ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ОДУШЕВЛЁННЫЕ</a:t>
                      </a:r>
                      <a:endParaRPr lang="ru-RU" sz="3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2060"/>
                          </a:solidFill>
                        </a:rPr>
                        <a:t>НЕОДУШЕВЛЁННЫЕ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МНОЖ.</a:t>
                      </a:r>
                      <a:r>
                        <a:rPr lang="ru-RU" sz="3200" b="1" baseline="0" dirty="0" smtClean="0"/>
                        <a:t> Ч</a:t>
                      </a:r>
                      <a:endParaRPr lang="ru-RU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И. п. </a:t>
                      </a:r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братья, сёстры</a:t>
                      </a:r>
                    </a:p>
                    <a:p>
                      <a:pPr algn="l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Р. п.  </a:t>
                      </a:r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брать</a:t>
                      </a:r>
                      <a:r>
                        <a:rPr lang="ru-RU" sz="3600" b="1" u="sng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ев</a:t>
                      </a:r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ru-RU" sz="3200" b="1" baseline="0" dirty="0" smtClean="0">
                          <a:latin typeface="Arial Narrow" panose="020B0606020202030204" pitchFamily="34" charset="0"/>
                        </a:rPr>
                        <a:t> сестёр</a:t>
                      </a:r>
                      <a:r>
                        <a:rPr lang="ru-RU" sz="3200" b="1" u="sng" baseline="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_</a:t>
                      </a:r>
                      <a:endParaRPr lang="ru-RU" sz="3200" b="1" u="sng" baseline="0" dirty="0" smtClean="0">
                        <a:solidFill>
                          <a:srgbClr val="C00000"/>
                        </a:solidFill>
                        <a:uFill>
                          <a:solidFill>
                            <a:srgbClr val="C00000"/>
                          </a:solidFill>
                        </a:uFill>
                        <a:latin typeface="Arial Narrow" panose="020B0606020202030204" pitchFamily="34" charset="0"/>
                      </a:endParaRPr>
                    </a:p>
                    <a:p>
                      <a:pPr algn="l"/>
                      <a:r>
                        <a:rPr lang="ru-RU" sz="3200" b="1" baseline="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В .п. </a:t>
                      </a:r>
                      <a:r>
                        <a:rPr lang="ru-RU" sz="3200" b="1" baseline="0" dirty="0" smtClean="0">
                          <a:latin typeface="Arial Narrow" panose="020B0606020202030204" pitchFamily="34" charset="0"/>
                        </a:rPr>
                        <a:t>брать</a:t>
                      </a:r>
                      <a:r>
                        <a:rPr lang="ru-RU" sz="3600" b="1" u="sng" baseline="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ев</a:t>
                      </a:r>
                      <a:r>
                        <a:rPr lang="ru-RU" sz="3200" b="1" baseline="0" dirty="0" smtClean="0">
                          <a:latin typeface="Arial Narrow" panose="020B0606020202030204" pitchFamily="34" charset="0"/>
                        </a:rPr>
                        <a:t>, сестёр</a:t>
                      </a:r>
                      <a:r>
                        <a:rPr lang="ru-RU" sz="3200" b="1" u="sng" baseline="0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_</a:t>
                      </a:r>
                      <a:endParaRPr lang="ru-RU" sz="3200" b="1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камн</a:t>
                      </a:r>
                      <a:r>
                        <a:rPr lang="ru-RU" sz="3600" b="1" u="sng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и</a:t>
                      </a:r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, доск</a:t>
                      </a:r>
                      <a:r>
                        <a:rPr lang="ru-RU" sz="3600" b="1" u="sng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и</a:t>
                      </a:r>
                    </a:p>
                    <a:p>
                      <a:pPr algn="l"/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камн</a:t>
                      </a:r>
                      <a:r>
                        <a:rPr lang="ru-RU" sz="3600" b="1" u="sng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ей</a:t>
                      </a:r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, досок</a:t>
                      </a:r>
                    </a:p>
                    <a:p>
                      <a:pPr algn="l"/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камн</a:t>
                      </a:r>
                      <a:r>
                        <a:rPr lang="ru-RU" sz="3600" b="1" u="sng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и</a:t>
                      </a:r>
                      <a:r>
                        <a:rPr lang="ru-RU" sz="3200" b="1" dirty="0" smtClean="0">
                          <a:latin typeface="Arial Narrow" panose="020B0606020202030204" pitchFamily="34" charset="0"/>
                        </a:rPr>
                        <a:t>, доск</a:t>
                      </a:r>
                      <a:r>
                        <a:rPr lang="ru-RU" sz="3600" b="1" u="sng" dirty="0" smtClean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В. п.= Р. п.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b="1" dirty="0" smtClean="0">
                          <a:solidFill>
                            <a:srgbClr val="C00000"/>
                          </a:solidFill>
                        </a:rPr>
                        <a:t>В. п. = И. п.</a:t>
                      </a:r>
                      <a:endParaRPr lang="ru-RU" sz="6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57494" y="4797152"/>
            <a:ext cx="4238506" cy="9076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40016" y="4797152"/>
            <a:ext cx="4176464" cy="9076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2050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4" t="21211" r="18784" b="30215"/>
          <a:stretch>
            <a:fillRect/>
          </a:stretch>
        </p:blipFill>
        <p:spPr bwMode="auto">
          <a:xfrm>
            <a:off x="0" y="0"/>
            <a:ext cx="12763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2" t="26624" r="25368" b="28525"/>
          <a:stretch>
            <a:fillRect/>
          </a:stretch>
        </p:blipFill>
        <p:spPr bwMode="auto">
          <a:xfrm>
            <a:off x="0" y="0"/>
            <a:ext cx="11049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02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052736"/>
            <a:ext cx="9144000" cy="122413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flat" dir="tl">
              <a:rot lat="0" lon="0" rev="6600000"/>
            </a:lightRig>
          </a:scene3d>
          <a:sp3d>
            <a:bevelT w="139700" prst="cross"/>
          </a:sp3d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spc="600" dirty="0">
                <a:ln w="11430"/>
                <a:solidFill>
                  <a:schemeClr val="accent6">
                    <a:lumMod val="50000"/>
                  </a:schemeClr>
                </a:solidFill>
              </a:rPr>
              <a:t>УПОТРЕБИТЕ    СУЩЕСТВИТЕЛЬНОЕ   В    ФОРМЕ ВИНИТЕЛЬНОГО  ПАДЕЖА </a:t>
            </a:r>
            <a:br>
              <a:rPr lang="ru-RU" sz="2000" b="1" spc="600" dirty="0">
                <a:ln w="11430"/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spc="600" dirty="0">
                <a:ln w="11430"/>
                <a:solidFill>
                  <a:schemeClr val="accent6">
                    <a:lumMod val="50000"/>
                  </a:schemeClr>
                </a:solidFill>
              </a:rPr>
              <a:t>МНОЖЕСТВЕННОГО ЧИСЛА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60725" y="2767135"/>
            <a:ext cx="9038037" cy="67710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0070C0"/>
                </a:solidFill>
              </a:rPr>
              <a:t>СОВПАДАЕТ  ЛИ  ЭТА  ФОРМА С ФОРМОЙ  РОДИТЕЛЬНОГО  ПАДЕЖА?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1430"/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7289" y="4086225"/>
            <a:ext cx="446087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</a:rPr>
              <a:t>НЕ  СОВПАДАЕТ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</a:rPr>
              <a:t>НЕОДУШЕВЛЁННОЕ  СУЩЕСТВИТЕЛЬНОЕ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11430"/>
                <a:solidFill>
                  <a:srgbClr val="002060"/>
                </a:solidFill>
              </a:rPr>
              <a:t>В.п</a:t>
            </a:r>
            <a:r>
              <a:rPr lang="ru-RU" b="1" dirty="0">
                <a:ln w="11430"/>
                <a:solidFill>
                  <a:srgbClr val="002060"/>
                </a:solidFill>
              </a:rPr>
              <a:t>. КАРТИН</a:t>
            </a:r>
            <a:r>
              <a:rPr lang="ru-RU" b="1" u="sng" dirty="0">
                <a:ln w="11430"/>
                <a:solidFill>
                  <a:srgbClr val="C00000"/>
                </a:solidFill>
              </a:rPr>
              <a:t>Ы</a:t>
            </a:r>
            <a:r>
              <a:rPr lang="ru-RU" b="1" dirty="0">
                <a:ln w="11430"/>
                <a:solidFill>
                  <a:srgbClr val="002060"/>
                </a:solidFill>
              </a:rPr>
              <a:t>= Им. п. КАРТИН</a:t>
            </a:r>
            <a:r>
              <a:rPr lang="ru-RU" b="1" u="sng" dirty="0">
                <a:ln w="11430"/>
                <a:solidFill>
                  <a:srgbClr val="C00000"/>
                </a:solidFill>
              </a:rPr>
              <a:t>Ы</a:t>
            </a:r>
            <a:r>
              <a:rPr lang="ru-RU" b="1" dirty="0">
                <a:ln w="11430"/>
                <a:solidFill>
                  <a:srgbClr val="002060"/>
                </a:solidFill>
              </a:rPr>
              <a:t> </a:t>
            </a:r>
            <a:r>
              <a:rPr lang="ru-RU" sz="2400" b="1" dirty="0">
                <a:ln w="11430"/>
                <a:solidFill>
                  <a:srgbClr val="002060"/>
                </a:solidFill>
              </a:rPr>
              <a:t>=</a:t>
            </a:r>
            <a:r>
              <a:rPr lang="ru-RU" b="1" dirty="0">
                <a:ln w="11430"/>
                <a:solidFill>
                  <a:srgbClr val="002060"/>
                </a:solidFill>
              </a:rPr>
              <a:t> Р. п. </a:t>
            </a:r>
            <a:r>
              <a:rPr lang="ru-RU" b="1" dirty="0" smtClean="0">
                <a:ln w="11430"/>
                <a:solidFill>
                  <a:srgbClr val="002060"/>
                </a:solidFill>
              </a:rPr>
              <a:t>КАРТИН</a:t>
            </a:r>
            <a:r>
              <a:rPr lang="ru-RU" b="1" dirty="0" smtClean="0">
                <a:ln w="11430"/>
                <a:solidFill>
                  <a:srgbClr val="C00000"/>
                </a:solidFill>
              </a:rPr>
              <a:t>_</a:t>
            </a:r>
            <a:endParaRPr lang="ru-RU" b="1" u="sng" dirty="0">
              <a:ln w="11430"/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24000" y="4081463"/>
            <a:ext cx="4064000" cy="12926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</a:rPr>
              <a:t>СОВПАДАЕТ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1430"/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1430"/>
                <a:solidFill>
                  <a:srgbClr val="FF0000"/>
                </a:solidFill>
              </a:rPr>
              <a:t>ОДУШЕВЛЁННОЕ СУЩЕСТВИТЕЛЬНОЕ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11430"/>
                <a:solidFill>
                  <a:srgbClr val="002060"/>
                </a:solidFill>
              </a:rPr>
              <a:t>В.п</a:t>
            </a:r>
            <a:r>
              <a:rPr lang="ru-RU" b="1" dirty="0">
                <a:ln w="11430"/>
                <a:solidFill>
                  <a:srgbClr val="002060"/>
                </a:solidFill>
              </a:rPr>
              <a:t>. ВИЖУ  КУКОЛ  </a:t>
            </a:r>
            <a:r>
              <a:rPr lang="ru-RU" sz="2400" b="1" dirty="0">
                <a:ln w="11430"/>
                <a:solidFill>
                  <a:srgbClr val="002060"/>
                </a:solidFill>
              </a:rPr>
              <a:t>= </a:t>
            </a:r>
            <a:r>
              <a:rPr lang="ru-RU" b="1" dirty="0">
                <a:ln w="11430"/>
                <a:solidFill>
                  <a:srgbClr val="002060"/>
                </a:solidFill>
              </a:rPr>
              <a:t> </a:t>
            </a:r>
            <a:r>
              <a:rPr lang="ru-RU" b="1" dirty="0" err="1">
                <a:ln w="11430"/>
                <a:solidFill>
                  <a:srgbClr val="002060"/>
                </a:solidFill>
              </a:rPr>
              <a:t>Р.п</a:t>
            </a:r>
            <a:r>
              <a:rPr lang="ru-RU" b="1" dirty="0">
                <a:ln w="11430"/>
                <a:solidFill>
                  <a:srgbClr val="002060"/>
                </a:solidFill>
              </a:rPr>
              <a:t>. НЕТ КУКОЛ</a:t>
            </a:r>
          </a:p>
        </p:txBody>
      </p:sp>
      <p:sp>
        <p:nvSpPr>
          <p:cNvPr id="12" name="Стрелка вверх 11"/>
          <p:cNvSpPr/>
          <p:nvPr/>
        </p:nvSpPr>
        <p:spPr>
          <a:xfrm rot="14017499">
            <a:off x="4506119" y="3298031"/>
            <a:ext cx="158750" cy="960438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91544" y="20891"/>
            <a:ext cx="8136904" cy="954107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ОДУШЕВЛЁННЫЕ   И   НЕОДУШЕВЛЁННЫЕ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ИМЕНА   СУЩЕСТВИТЕЛЬНЫЕ</a:t>
            </a:r>
          </a:p>
        </p:txBody>
      </p:sp>
      <p:sp>
        <p:nvSpPr>
          <p:cNvPr id="16" name="Стрелка вверх 15"/>
          <p:cNvSpPr/>
          <p:nvPr/>
        </p:nvSpPr>
        <p:spPr>
          <a:xfrm rot="10800000">
            <a:off x="5664201" y="2293938"/>
            <a:ext cx="233363" cy="398462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503613" y="4375151"/>
            <a:ext cx="241300" cy="322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053389" y="4387851"/>
            <a:ext cx="242887" cy="322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7509089">
            <a:off x="7149307" y="3328195"/>
            <a:ext cx="195263" cy="97472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196514" y="5300664"/>
            <a:ext cx="185737" cy="26987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6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404814"/>
            <a:ext cx="10657184" cy="14176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Используя знания о грамматических различиях одушевлённых и неодушевлённых  существительных, определите, одушевлёнными или неодушевлёнными являются данные существительные. Докажите свою точку зрения.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1703512" y="2780928"/>
            <a:ext cx="871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Calibri" pitchFamily="34" charset="0"/>
              </a:rPr>
              <a:t>Муравей, очередь, букашка, демонстрация, робот.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49354" y="97677"/>
            <a:ext cx="11305255" cy="1143000"/>
          </a:xfrm>
        </p:spPr>
        <p:txBody>
          <a:bodyPr/>
          <a:lstStyle/>
          <a:p>
            <a:pPr algn="l"/>
            <a:r>
              <a:rPr lang="ru-RU" sz="2000" b="1" dirty="0"/>
              <a:t>     </a:t>
            </a:r>
            <a:r>
              <a:rPr lang="ru-RU" sz="2400" b="1" dirty="0">
                <a:solidFill>
                  <a:srgbClr val="002060"/>
                </a:solidFill>
              </a:rPr>
              <a:t>Образуйте от данных слов с помощью соответствующих суффиксов одушевлённые или  неодушевлённые существительные и запишите их,  выделяя суффикс.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305337" y="1052736"/>
            <a:ext cx="114492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Труба, сила, борода, ловкий – труб</a:t>
            </a:r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ач</a:t>
            </a:r>
            <a:r>
              <a:rPr lang="ru-RU" sz="2400" b="1" dirty="0">
                <a:latin typeface="Arial Narrow" panose="020B0606020202030204" pitchFamily="34" charset="0"/>
              </a:rPr>
              <a:t>,…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Контролировать, дирижировать, шахта, лифт- контрол</a:t>
            </a:r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ёр</a:t>
            </a:r>
            <a:r>
              <a:rPr lang="ru-RU" sz="2400" b="1" dirty="0">
                <a:latin typeface="Arial Narrow" panose="020B0606020202030204" pitchFamily="34" charset="0"/>
              </a:rPr>
              <a:t>, …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Футбол, шахматы, велосипед – футбол</a:t>
            </a:r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ист</a:t>
            </a:r>
            <a:r>
              <a:rPr lang="ru-RU" sz="2400" b="1" u="sng" dirty="0">
                <a:latin typeface="Arial Narrow" panose="020B0606020202030204" pitchFamily="34" charset="0"/>
              </a:rPr>
              <a:t>, </a:t>
            </a:r>
            <a:r>
              <a:rPr lang="ru-RU" sz="2400" b="1" dirty="0">
                <a:latin typeface="Arial Narrow" panose="020B0606020202030204" pitchFamily="34" charset="0"/>
              </a:rPr>
              <a:t>…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Молчать, лгать, плясать, скакать, грызть - грыз</a:t>
            </a:r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ун</a:t>
            </a:r>
            <a:r>
              <a:rPr lang="ru-RU" sz="2400" b="1" dirty="0">
                <a:latin typeface="Arial Narrow" panose="020B0606020202030204" pitchFamily="34" charset="0"/>
              </a:rPr>
              <a:t>,…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Строить, предложить, спасать, расти – стро</a:t>
            </a:r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ени</a:t>
            </a:r>
            <a:r>
              <a:rPr lang="ru-RU" sz="2400" b="1" dirty="0">
                <a:latin typeface="Arial Narrow" panose="020B0606020202030204" pitchFamily="34" charset="0"/>
              </a:rPr>
              <a:t>е, … 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Белый, новый, дорогой, кривой – бел</a:t>
            </a:r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изн</a:t>
            </a:r>
            <a:r>
              <a:rPr lang="ru-RU" sz="2400" b="1" dirty="0">
                <a:latin typeface="Arial Narrow" panose="020B0606020202030204" pitchFamily="34" charset="0"/>
              </a:rPr>
              <a:t>а, …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Чистый, пустой, дремать, ломать, зевать - чист</a:t>
            </a:r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от</a:t>
            </a:r>
            <a:r>
              <a:rPr lang="ru-RU" sz="2400" b="1" dirty="0">
                <a:latin typeface="Arial Narrow" panose="020B0606020202030204" pitchFamily="34" charset="0"/>
              </a:rPr>
              <a:t>а, …</a:t>
            </a:r>
          </a:p>
          <a:p>
            <a:endParaRPr lang="ru-RU" sz="2400" b="1" dirty="0">
              <a:latin typeface="Arial Narrow" panose="020B0606020202030204" pitchFamily="34" charset="0"/>
            </a:endParaRPr>
          </a:p>
          <a:p>
            <a:r>
              <a:rPr lang="ru-RU" sz="2400" b="1" dirty="0">
                <a:latin typeface="Arial Narrow" panose="020B0606020202030204" pitchFamily="34" charset="0"/>
              </a:rPr>
              <a:t>Чест­ный, верный, смелый, мягкий – верн</a:t>
            </a:r>
            <a:r>
              <a:rPr lang="ru-RU" sz="2400" b="1" u="sng" dirty="0">
                <a:solidFill>
                  <a:srgbClr val="FF0000"/>
                </a:solidFill>
                <a:latin typeface="Arial Narrow" panose="020B0606020202030204" pitchFamily="34" charset="0"/>
              </a:rPr>
              <a:t>ость</a:t>
            </a:r>
            <a:r>
              <a:rPr lang="ru-RU" sz="2400" b="1" u="sng" dirty="0">
                <a:latin typeface="Arial Narrow" panose="020B0606020202030204" pitchFamily="34" charset="0"/>
              </a:rPr>
              <a:t>,</a:t>
            </a:r>
            <a:r>
              <a:rPr lang="ru-RU" sz="2400" b="1" dirty="0">
                <a:latin typeface="Arial Narrow" panose="020B0606020202030204" pitchFamily="34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Picture 2" descr="http://portfoliobib.ucoz.ru/shablon/fon_v_linej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413"/>
            <a:ext cx="12192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79376" y="1902876"/>
            <a:ext cx="1110302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Маугли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вышел из волчьего логова и спустился к пашням, где жили люди, но не остался там — джунгли были слишком близко. Он побежал дальше, держась дороги по дну долины, пока не добрался до мест, которых еще не знал. Началась широкая равнина, усеянная скалами и изрезанная оврагами. На одном краю равнины стояла деревушка, у другого — густые джунгли подступали стеной. На равнине паслись коровы и буйволы, и мальчики, сторожившие стадо, увидев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Маугли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убежали с криком, а псы подняли лай.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Маугли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пошел дальше и, дойдя до деревенской околицы, увидел терновый куст, который в сумерки загораживал ворота.</a:t>
            </a:r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824663"/>
            <a:ext cx="1152128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раздаточным материалом (отрывок из сказки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Киплинга «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Маугли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»).</a:t>
            </a:r>
            <a:endParaRPr lang="ru-RU" sz="2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5745693"/>
            <a:ext cx="1124704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Подчеркнуть в тексте одушевленные существительные одной чертой, а неодушевленные — двумя. Выписать из текста по 2 существительных, которые могут употребляться только во множественном числе; только в единственном числе.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7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1258</TotalTime>
  <Words>464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Cambria</vt:lpstr>
      <vt:lpstr>Times New Roman</vt:lpstr>
      <vt:lpstr>Wingdings</vt:lpstr>
      <vt:lpstr>Тема Office</vt:lpstr>
      <vt:lpstr>Презентация PowerPoint</vt:lpstr>
      <vt:lpstr>СЛОВАРНО-ОРФОГРАФИЧЕСКАЯ РАБОТА</vt:lpstr>
      <vt:lpstr>Наблюдения по таблице.</vt:lpstr>
      <vt:lpstr>УПОТРЕБИТЕ    СУЩЕСТВИТЕЛЬНОЕ   В    ФОРМЕ ВИНИТЕЛЬНОГО  ПАДЕЖА  МНОЖЕСТВЕННОГО ЧИСЛА</vt:lpstr>
      <vt:lpstr>Используя знания о грамматических различиях одушевлённых и неодушевлённых  существительных, определите, одушевлёнными или неодушевлёнными являются данные существительные. Докажите свою точку зрения.</vt:lpstr>
      <vt:lpstr>     Образуйте от данных слов с помощью соответствующих суффиксов одушевлённые или  неодушевлённые существительные и запишите их,  выделяя суффикс.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Одуш. и неодуш. сущ..</dc:title>
  <dc:creator>User; Леонтьева В.А.</dc:creator>
  <cp:lastModifiedBy>DNA7 X64</cp:lastModifiedBy>
  <cp:revision>63</cp:revision>
  <dcterms:created xsi:type="dcterms:W3CDTF">2014-02-18T09:33:53Z</dcterms:created>
  <dcterms:modified xsi:type="dcterms:W3CDTF">2015-12-17T13:51:50Z</dcterms:modified>
</cp:coreProperties>
</file>