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57" r:id="rId3"/>
    <p:sldId id="279" r:id="rId4"/>
    <p:sldId id="259" r:id="rId5"/>
    <p:sldId id="289" r:id="rId6"/>
    <p:sldId id="309" r:id="rId7"/>
    <p:sldId id="291" r:id="rId8"/>
    <p:sldId id="290" r:id="rId9"/>
    <p:sldId id="263" r:id="rId10"/>
    <p:sldId id="311" r:id="rId11"/>
    <p:sldId id="264" r:id="rId12"/>
    <p:sldId id="265" r:id="rId13"/>
    <p:sldId id="312" r:id="rId14"/>
    <p:sldId id="314" r:id="rId15"/>
    <p:sldId id="298" r:id="rId16"/>
    <p:sldId id="280" r:id="rId17"/>
    <p:sldId id="315" r:id="rId18"/>
    <p:sldId id="267" r:id="rId19"/>
    <p:sldId id="301" r:id="rId20"/>
    <p:sldId id="270" r:id="rId21"/>
    <p:sldId id="272" r:id="rId22"/>
    <p:sldId id="306" r:id="rId23"/>
    <p:sldId id="316" r:id="rId24"/>
    <p:sldId id="28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F828"/>
    <a:srgbClr val="FFFFCC"/>
    <a:srgbClr val="000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832" autoAdjust="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929C14-F06E-46CE-B6DC-169211C01421}" type="datetimeFigureOut">
              <a:rPr lang="ru-RU" smtClean="0"/>
              <a:pPr>
                <a:defRPr/>
              </a:pPr>
              <a:t>18.01.2016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131DB9-B0E8-4ABE-80FC-5BBB5F6FFB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E2A5A2-D629-4D5E-99D5-A29D2A727E7A}" type="datetimeFigureOut">
              <a:rPr lang="ru-RU" smtClean="0"/>
              <a:pPr>
                <a:defRPr/>
              </a:pPr>
              <a:t>18.01.2016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03AAF-5FED-426B-B4CB-24D92D1F905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CBA7F8-FADE-4996-9750-23799F4EF50A}" type="datetimeFigureOut">
              <a:rPr lang="ru-RU" smtClean="0"/>
              <a:pPr>
                <a:defRPr/>
              </a:pPr>
              <a:t>18.01.2016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9E03B-D402-41BD-8A8A-6A4A5FC8D17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18.01.2016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18.01.2016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18.01.2016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18.01.2016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18.01.2016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18.01.2016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18.01.2016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18.01.2016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1E2525-E7E3-45FF-9EFB-3FD0B7521A07}" type="datetimeFigureOut">
              <a:rPr lang="ru-RU" smtClean="0"/>
              <a:pPr>
                <a:defRPr/>
              </a:pPr>
              <a:t>18.01.2016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CEF2E-811A-4214-A635-FB8ACE6252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18.01.2016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1979613" y="2060575"/>
            <a:ext cx="914400" cy="91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7662-70FF-4733-BDBF-7C47EE219870}" type="datetimeFigureOut">
              <a:rPr lang="ru-RU"/>
              <a:pPr>
                <a:defRPr/>
              </a:pPr>
              <a:t>18.01.2016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AFCF-2B67-4566-8924-15F2FA086F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D1677C-BD7D-4F28-825F-D95094CA8B6D}" type="datetimeFigureOut">
              <a:rPr lang="ru-RU" smtClean="0"/>
              <a:pPr>
                <a:defRPr/>
              </a:pPr>
              <a:t>18.01.2016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03B18934-41E1-4C79-B626-1F74F278EE7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F3EAB0-5FFA-4F13-A8A8-1E9028E468D2}" type="datetimeFigureOut">
              <a:rPr lang="ru-RU" smtClean="0"/>
              <a:pPr>
                <a:defRPr/>
              </a:pPr>
              <a:t>18.01.2016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404F86-87E9-4BB6-B572-8F4F08169E5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9A0D41-3C94-490E-BF00-A4F8E553E3F6}" type="datetimeFigureOut">
              <a:rPr lang="ru-RU" smtClean="0"/>
              <a:pPr>
                <a:defRPr/>
              </a:pPr>
              <a:t>18.01.2016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B0779B-4C2A-442F-9556-06B89FF7DE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32F156-47AC-4175-BB9E-0052F25E5A8D}" type="datetimeFigureOut">
              <a:rPr lang="ru-RU" smtClean="0"/>
              <a:pPr>
                <a:defRPr/>
              </a:pPr>
              <a:t>18.01.2016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0B0D91-D509-48D5-884C-AEF11C9740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A8F1ED-19FD-431E-92D3-E757F7F40E2D}" type="datetimeFigureOut">
              <a:rPr lang="ru-RU" smtClean="0"/>
              <a:pPr>
                <a:defRPr/>
              </a:pPr>
              <a:t>18.01.2016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7D5B2-2A3F-4776-9E40-86D4DA89859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B2F4B0-FA52-4FEC-A645-1FBE5B1E69FC}" type="datetimeFigureOut">
              <a:rPr lang="ru-RU" smtClean="0"/>
              <a:pPr>
                <a:defRPr/>
              </a:pPr>
              <a:t>18.01.2016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A624C-DC20-4215-974B-67C04DB87FE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8ED5D8-00AD-4882-86BC-E994F9036B32}" type="datetimeFigureOut">
              <a:rPr lang="ru-RU" smtClean="0"/>
              <a:pPr>
                <a:defRPr/>
              </a:pPr>
              <a:t>18.01.2016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372B0A27-C38D-43BE-A6CC-3E24994BD1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pull dir="ru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71E2525-E7E3-45FF-9EFB-3FD0B7521A07}" type="datetimeFigureOut">
              <a:rPr lang="ru-RU" smtClean="0"/>
              <a:pPr>
                <a:defRPr/>
              </a:pPr>
              <a:t>18.01.2016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88CEF2E-811A-4214-A635-FB8ACE62523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9" r:id="rId12"/>
    <p:sldLayoutId id="2147483840" r:id="rId13"/>
    <p:sldLayoutId id="2147483842" r:id="rId14"/>
    <p:sldLayoutId id="2147483843" r:id="rId15"/>
    <p:sldLayoutId id="2147483844" r:id="rId16"/>
    <p:sldLayoutId id="2147483845" r:id="rId17"/>
    <p:sldLayoutId id="2147483847" r:id="rId18"/>
    <p:sldLayoutId id="2147483848" r:id="rId19"/>
    <p:sldLayoutId id="2147483849" r:id="rId20"/>
    <p:sldLayoutId id="2147483850" r:id="rId21"/>
  </p:sldLayoutIdLst>
  <p:transition>
    <p:pull dir="ru"/>
    <p:sndAc>
      <p:stSnd>
        <p:snd r:embed="rId2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shka-i.narod.ru/photo48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ushkin.niv.ru/images/pushkin/pushkin_24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9144000" cy="27957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63F828"/>
                </a:solidFill>
                <a:effectLst/>
              </a:rPr>
              <a:t>Жизнь и творчество</a:t>
            </a:r>
            <a:br>
              <a:rPr lang="ru-RU" sz="4400" b="1" dirty="0" smtClean="0">
                <a:solidFill>
                  <a:srgbClr val="63F828"/>
                </a:solidFill>
                <a:effectLst/>
              </a:rPr>
            </a:br>
            <a:r>
              <a:rPr lang="ru-RU" sz="4400" b="1" dirty="0" smtClean="0">
                <a:solidFill>
                  <a:srgbClr val="63F828"/>
                </a:solidFill>
                <a:effectLst/>
              </a:rPr>
              <a:t>Александра Сергеевича Пушкина</a:t>
            </a:r>
            <a:endParaRPr lang="ru-RU" sz="4400" b="1" dirty="0">
              <a:solidFill>
                <a:srgbClr val="63F828"/>
              </a:solidFill>
              <a:effectLst/>
            </a:endParaRPr>
          </a:p>
        </p:txBody>
      </p:sp>
      <p:pic>
        <p:nvPicPr>
          <p:cNvPr id="5" name="Picture 6" descr="i?id=29166816&amp;tov=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931" y="3183839"/>
            <a:ext cx="2664296" cy="34855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6012160" y="4725144"/>
            <a:ext cx="2880320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3F828"/>
                </a:solidFill>
              </a:rPr>
              <a:t>Подготовила учитель литературы Православной классической гимназии </a:t>
            </a:r>
            <a:r>
              <a:rPr lang="ru-RU" b="1" dirty="0" err="1" smtClean="0">
                <a:solidFill>
                  <a:srgbClr val="63F828"/>
                </a:solidFill>
              </a:rPr>
              <a:t>г.о.Тольятти</a:t>
            </a:r>
            <a:r>
              <a:rPr lang="ru-RU" b="1" dirty="0" smtClean="0">
                <a:solidFill>
                  <a:srgbClr val="63F828"/>
                </a:solidFill>
              </a:rPr>
              <a:t> Рыбакова О.В.</a:t>
            </a:r>
            <a:endParaRPr lang="ru-RU" b="1" dirty="0">
              <a:solidFill>
                <a:srgbClr val="63F828"/>
              </a:solidFill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1785926"/>
            <a:ext cx="71551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Идеи гражданской свободы нашли отражение и в стихах, и в поведении юного Пушкина.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"Пушкина надобно сослать в Сибирь: он наводнил Россию возмутительными стихами; вся молодежь наизусть их читает" - таково было решение царя Александра I. Хлопотами друзей вместо Сибири Пушкина сослали на юг.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5" descr="img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267" r="6517"/>
          <a:stretch>
            <a:fillRect/>
          </a:stretch>
        </p:blipFill>
        <p:spPr>
          <a:xfrm>
            <a:off x="5004048" y="1340768"/>
            <a:ext cx="3816424" cy="3672408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144016"/>
            <a:ext cx="7992888" cy="126876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Южная ссылка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(1820-1824 гг.)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251520" y="1386731"/>
            <a:ext cx="446405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/>
              <a:t>Пушкина </a:t>
            </a:r>
            <a:r>
              <a:rPr lang="ru-RU" b="1" dirty="0"/>
              <a:t>отправляют служить на юг России.</a:t>
            </a:r>
          </a:p>
          <a:p>
            <a:r>
              <a:rPr lang="ru-RU" b="1" dirty="0"/>
              <a:t>В этот период Пушкиным  созданы великолепные образцы романтической и политической лирики:</a:t>
            </a:r>
          </a:p>
          <a:p>
            <a:r>
              <a:rPr lang="ru-RU" b="1" dirty="0"/>
              <a:t>“Погасло дневное светило”, поэмы “Кавказский пленник”, “Бахчисарайский фонтан”, “Братья-разбойники”, “Песнь о вещем Олеге” и начинает роман «Евгений Онегин</a:t>
            </a:r>
            <a:r>
              <a:rPr lang="ru-RU" b="1" dirty="0" smtClean="0"/>
              <a:t>».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5688632" cy="52292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Пушкин подал прошение об отставке с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Государственной службы, и ему объявили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об увольнении и сослали в псковскую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губернию, в имение его  матери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Михайловское, под надзор местных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властей.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Именно здесь, в деревенском уединении,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Пушкин осознал себя  профессиональным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писателем, для  которого литература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самое  серьёзное дело жизни.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За два года были написаны: “Борис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Годунов”,  “Граф Нулин”, “Я помню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чудное мгновенье…”, 4 главы “Евгения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Онегина”.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800" b="1" dirty="0" smtClean="0">
                <a:latin typeface="Arial" pitchFamily="34" charset="0"/>
              </a:rPr>
              <a:t>Всего около 100  произведений.</a:t>
            </a:r>
            <a:endParaRPr lang="ru-RU" sz="18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0"/>
            <a:ext cx="8460432" cy="14176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i="1" dirty="0" smtClean="0">
                <a:solidFill>
                  <a:srgbClr val="63F828"/>
                </a:solidFill>
                <a:latin typeface="Arial" charset="0"/>
              </a:rPr>
              <a:t/>
            </a:r>
            <a:br>
              <a:rPr lang="ru-RU" sz="3600" i="1" dirty="0" smtClean="0">
                <a:solidFill>
                  <a:srgbClr val="63F828"/>
                </a:solidFill>
                <a:latin typeface="Arial" charset="0"/>
              </a:rPr>
            </a:br>
            <a:r>
              <a:rPr lang="ru-RU" sz="3600" i="1" dirty="0" smtClean="0">
                <a:solidFill>
                  <a:srgbClr val="63F828"/>
                </a:solidFill>
                <a:latin typeface="Arial" charset="0"/>
              </a:rPr>
              <a:t/>
            </a:r>
            <a:br>
              <a:rPr lang="ru-RU" sz="3600" i="1" dirty="0" smtClean="0">
                <a:solidFill>
                  <a:srgbClr val="63F828"/>
                </a:solidFill>
                <a:latin typeface="Arial" charset="0"/>
              </a:rPr>
            </a:br>
            <a:r>
              <a:rPr lang="ru-RU" sz="3600" i="1" dirty="0" smtClean="0">
                <a:solidFill>
                  <a:srgbClr val="63F828"/>
                </a:solidFill>
                <a:latin typeface="Arial" charset="0"/>
              </a:rPr>
              <a:t/>
            </a:r>
            <a:br>
              <a:rPr lang="ru-RU" sz="3600" i="1" dirty="0" smtClean="0">
                <a:solidFill>
                  <a:srgbClr val="63F828"/>
                </a:solidFill>
                <a:latin typeface="Arial" charset="0"/>
              </a:rPr>
            </a:br>
            <a:r>
              <a:rPr lang="ru-RU" sz="4400" i="1" dirty="0" smtClean="0">
                <a:solidFill>
                  <a:srgbClr val="63F828"/>
                </a:solidFill>
                <a:latin typeface="Arial" charset="0"/>
              </a:rPr>
              <a:t/>
            </a:r>
            <a:br>
              <a:rPr lang="ru-RU" sz="4400" i="1" dirty="0" smtClean="0">
                <a:solidFill>
                  <a:srgbClr val="63F828"/>
                </a:solidFill>
                <a:latin typeface="Arial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«Приветствую тебя, пустынный    уголок…» </a:t>
            </a:r>
            <a:r>
              <a:rPr lang="ru-RU" i="1" dirty="0" smtClean="0">
                <a:solidFill>
                  <a:srgbClr val="63F828"/>
                </a:solidFill>
                <a:latin typeface="Arial" charset="0"/>
              </a:rPr>
              <a:t> </a:t>
            </a:r>
            <a:endParaRPr lang="ru-RU" dirty="0"/>
          </a:p>
        </p:txBody>
      </p:sp>
      <p:pic>
        <p:nvPicPr>
          <p:cNvPr id="12292" name="Picture 5" descr="img6"/>
          <p:cNvPicPr>
            <a:picLocks noChangeAspect="1" noChangeArrowheads="1"/>
          </p:cNvPicPr>
          <p:nvPr/>
        </p:nvPicPr>
        <p:blipFill>
          <a:blip r:embed="rId3" cstate="print"/>
          <a:srcRect l="12739" r="8250"/>
          <a:stretch>
            <a:fillRect/>
          </a:stretch>
        </p:blipFill>
        <p:spPr bwMode="auto">
          <a:xfrm>
            <a:off x="5292080" y="1772816"/>
            <a:ext cx="370407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10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1000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1000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1000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1000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55976" y="404664"/>
            <a:ext cx="43924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вашу сень,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Михайловские рощи,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Являлся я –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когда вы в первый раз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Увидели меня, тогда я был –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Веселым юношей,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беспечно, жадно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приступал лишь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только к жизни; - годы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Промчалися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и вы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во мне прияли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Усталого пришельца.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Картинка 19 из 132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764704"/>
            <a:ext cx="410445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4869160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Утром и днем Пушкин обычно работал, потом уезжал верхом или уходил в  село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Тригорское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где жили соседи, с которыми он был хорошо знаком.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вечерами, когда за окном выла вьюга, он снова, как в детстве, слушал нянины сказки и песни.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71625"/>
            <a:ext cx="3238500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Забота и любовь Арины Родионовны скрашивали поэту ссылку.  Пушкин по-настоящему крепко любил свою няню и написал несколько трогательных стихотворений, к ней обращенных.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196752"/>
            <a:ext cx="48245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…Наша ветхая лачужка</a:t>
            </a:r>
          </a:p>
          <a:p>
            <a:r>
              <a:rPr lang="ru-RU" b="1" i="1" dirty="0" smtClean="0">
                <a:latin typeface="Bookman Old Style" pitchFamily="18" charset="0"/>
              </a:rPr>
              <a:t>И печальна и темна.</a:t>
            </a:r>
          </a:p>
          <a:p>
            <a:r>
              <a:rPr lang="ru-RU" b="1" i="1" dirty="0" smtClean="0">
                <a:latin typeface="Bookman Old Style" pitchFamily="18" charset="0"/>
              </a:rPr>
              <a:t>Что же ты, моя старушка,</a:t>
            </a:r>
          </a:p>
          <a:p>
            <a:r>
              <a:rPr lang="ru-RU" b="1" i="1" dirty="0" smtClean="0">
                <a:latin typeface="Bookman Old Style" pitchFamily="18" charset="0"/>
              </a:rPr>
              <a:t>Приумолкла у окна?</a:t>
            </a:r>
          </a:p>
          <a:p>
            <a:r>
              <a:rPr lang="ru-RU" b="1" i="1" dirty="0" smtClean="0">
                <a:latin typeface="Bookman Old Style" pitchFamily="18" charset="0"/>
              </a:rPr>
              <a:t>Или бури завываньем</a:t>
            </a:r>
          </a:p>
          <a:p>
            <a:r>
              <a:rPr lang="ru-RU" b="1" i="1" dirty="0" smtClean="0">
                <a:latin typeface="Bookman Old Style" pitchFamily="18" charset="0"/>
              </a:rPr>
              <a:t>Ты, мой друг, утомлена,</a:t>
            </a:r>
          </a:p>
          <a:p>
            <a:r>
              <a:rPr lang="ru-RU" b="1" i="1" dirty="0" smtClean="0">
                <a:latin typeface="Bookman Old Style" pitchFamily="18" charset="0"/>
              </a:rPr>
              <a:t>Или дремлешь под жужжаньем</a:t>
            </a:r>
          </a:p>
          <a:p>
            <a:r>
              <a:rPr lang="ru-RU" b="1" i="1" dirty="0" smtClean="0">
                <a:latin typeface="Bookman Old Style" pitchFamily="18" charset="0"/>
              </a:rPr>
              <a:t>Своего веретена?</a:t>
            </a:r>
          </a:p>
          <a:p>
            <a:r>
              <a:rPr lang="ru-RU" b="1" i="1" dirty="0" smtClean="0">
                <a:latin typeface="Bookman Old Style" pitchFamily="18" charset="0"/>
              </a:rPr>
              <a:t>Выпьем, добрая подружка </a:t>
            </a:r>
          </a:p>
          <a:p>
            <a:r>
              <a:rPr lang="ru-RU" b="1" i="1" dirty="0" smtClean="0">
                <a:latin typeface="Bookman Old Style" pitchFamily="18" charset="0"/>
              </a:rPr>
              <a:t>Бедной юности моей, </a:t>
            </a:r>
          </a:p>
          <a:p>
            <a:r>
              <a:rPr lang="ru-RU" b="1" i="1" dirty="0" smtClean="0">
                <a:latin typeface="Bookman Old Style" pitchFamily="18" charset="0"/>
              </a:rPr>
              <a:t>Выпьем с горя; где же кружка? </a:t>
            </a:r>
          </a:p>
          <a:p>
            <a:r>
              <a:rPr lang="ru-RU" b="1" i="1" dirty="0" smtClean="0">
                <a:latin typeface="Bookman Old Style" pitchFamily="18" charset="0"/>
              </a:rPr>
              <a:t>Сердцу будет веселей. </a:t>
            </a:r>
          </a:p>
          <a:p>
            <a:r>
              <a:rPr lang="ru-RU" b="1" i="1" dirty="0" smtClean="0">
                <a:latin typeface="Bookman Old Style" pitchFamily="18" charset="0"/>
              </a:rPr>
              <a:t>Спой мне песню, как синица </a:t>
            </a:r>
          </a:p>
          <a:p>
            <a:r>
              <a:rPr lang="ru-RU" b="1" i="1" dirty="0" smtClean="0">
                <a:latin typeface="Bookman Old Style" pitchFamily="18" charset="0"/>
              </a:rPr>
              <a:t>Тихо за морем жила; </a:t>
            </a:r>
          </a:p>
          <a:p>
            <a:r>
              <a:rPr lang="ru-RU" b="1" i="1" dirty="0" smtClean="0">
                <a:latin typeface="Bookman Old Style" pitchFamily="18" charset="0"/>
              </a:rPr>
              <a:t>Спой мне песню, как девица </a:t>
            </a:r>
          </a:p>
          <a:p>
            <a:r>
              <a:rPr lang="ru-RU" b="1" i="1" dirty="0" smtClean="0">
                <a:latin typeface="Bookman Old Style" pitchFamily="18" charset="0"/>
              </a:rPr>
              <a:t>За водой поутру шла…</a:t>
            </a:r>
          </a:p>
          <a:p>
            <a:endParaRPr lang="ru-RU" b="1" i="1" dirty="0" smtClean="0">
              <a:latin typeface="Bookman Old Style" pitchFamily="18" charset="0"/>
            </a:endParaRPr>
          </a:p>
          <a:p>
            <a:r>
              <a:rPr lang="ru-RU" b="1" i="1" dirty="0" smtClean="0">
                <a:latin typeface="Bookman Old Style" pitchFamily="18" charset="0"/>
              </a:rPr>
              <a:t>                  </a:t>
            </a:r>
            <a:r>
              <a:rPr lang="ru-RU" i="1" dirty="0" smtClean="0">
                <a:latin typeface="Bookman Old Style" pitchFamily="18" charset="0"/>
              </a:rPr>
              <a:t>А.С.Пушкин «Зимний вечер»</a:t>
            </a:r>
            <a:endParaRPr lang="ru-RU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5112568" cy="551723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1400" b="1" dirty="0" smtClean="0">
                <a:latin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</a:rPr>
              <a:t>3 сентября внезапно прибыл курьер 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передал  поэту приказ немедленно явиться в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Псков.  Губернатор отправил Пушкина в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Москву, где короновался на царство Николай I,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который отзывался о  поэте, как  одном из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«умнейших людей России».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8 сентября 1826 года Пушкин вернулся на свою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родину после долгих лет ссылки и  скитаний.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А в мае 1827 году поэт получил разрешение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жить в Петербурге.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Пушкин был на свободе, среди друзей, он был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на  вершине славы.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Эти годы – расцвет пушкинского творчества.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Созданы многие из его лирических шедевров –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философские размышления о жизни и смерти,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о вдохновении, о назначении поэта,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возвышенные и страстные любовные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признания: “Я вас любил…”, “На холмах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Грузии лежит ночная мгла…”, “Арион”, “Поэт”,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b="1" dirty="0" smtClean="0">
                <a:latin typeface="Arial" pitchFamily="34" charset="0"/>
              </a:rPr>
              <a:t>“Анчар” и другие.</a:t>
            </a:r>
          </a:p>
        </p:txBody>
      </p:sp>
      <p:pic>
        <p:nvPicPr>
          <p:cNvPr id="13316" name="Picture 5" descr="img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248786"/>
            <a:ext cx="3960440" cy="340435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</a:rPr>
              <a:t>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Возвращение в Москву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10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10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13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1000"/>
                                        <p:tgtEl>
                                          <p:spTgt spid="13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1000"/>
                                        <p:tgtEl>
                                          <p:spTgt spid="13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1000"/>
                                        <p:tgtEl>
                                          <p:spTgt spid="133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1000"/>
                                        <p:tgtEl>
                                          <p:spTgt spid="133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133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1000"/>
                                        <p:tgtEl>
                                          <p:spTgt spid="133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1000"/>
                                        <p:tgtEl>
                                          <p:spTgt spid="133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9" name="Rectangle 5"/>
          <p:cNvSpPr>
            <a:spLocks noChangeArrowheads="1"/>
          </p:cNvSpPr>
          <p:nvPr/>
        </p:nvSpPr>
        <p:spPr bwMode="auto">
          <a:xfrm>
            <a:off x="498475" y="304800"/>
            <a:ext cx="8069263" cy="1485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Натали Гончарова – жена А. С. </a:t>
            </a:r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lfaen" pitchFamily="18" charset="0"/>
              </a:rPr>
              <a:t>Пушкина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ylfaen" pitchFamily="18" charset="0"/>
            </a:endParaRPr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395536" y="1052736"/>
            <a:ext cx="424847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/>
              <a:t>Зимой 1829 года на одном из московском балу Пушкин познакомился с Натальей Николаевной Гончаровой.</a:t>
            </a:r>
          </a:p>
          <a:p>
            <a:r>
              <a:rPr lang="ru-RU" sz="2000" b="1" dirty="0" smtClean="0"/>
              <a:t>Ей </a:t>
            </a:r>
            <a:r>
              <a:rPr lang="ru-RU" sz="2000" b="1" dirty="0"/>
              <a:t>было тогда 16 лет. Её необыкновенная красота, юность взволновали поэта.</a:t>
            </a:r>
          </a:p>
          <a:p>
            <a:endParaRPr lang="ru-RU" sz="2000" b="1" dirty="0"/>
          </a:p>
          <a:p>
            <a:r>
              <a:rPr lang="ru-RU" sz="2000" b="1" dirty="0"/>
              <a:t> </a:t>
            </a: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395536" y="3573016"/>
            <a:ext cx="496887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Весной 1829 года Александр Сергеевич сделал первое  предложение</a:t>
            </a:r>
            <a:r>
              <a:rPr lang="ru-RU" b="1" dirty="0"/>
              <a:t>. </a:t>
            </a:r>
          </a:p>
          <a:p>
            <a:endParaRPr lang="ru-RU" dirty="0">
              <a:latin typeface="Times New Roman" pitchFamily="18" charset="0"/>
            </a:endParaRPr>
          </a:p>
        </p:txBody>
      </p:sp>
      <p:sp>
        <p:nvSpPr>
          <p:cNvPr id="14342" name="Прямоугольник 8"/>
          <p:cNvSpPr>
            <a:spLocks noChangeArrowheads="1"/>
          </p:cNvSpPr>
          <p:nvPr/>
        </p:nvSpPr>
        <p:spPr bwMode="auto">
          <a:xfrm>
            <a:off x="395536" y="4653136"/>
            <a:ext cx="4319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Только </a:t>
            </a:r>
            <a:r>
              <a:rPr lang="ru-RU" sz="2000" b="1" dirty="0"/>
              <a:t>с 4 раза  предложение Пушкина было принято, и 6 мая 1830 года состоялась помолвка</a:t>
            </a:r>
            <a:r>
              <a:rPr lang="ru-RU" sz="2000" b="1" dirty="0" smtClean="0"/>
              <a:t>.</a:t>
            </a:r>
            <a:endParaRPr lang="ru-RU" dirty="0">
              <a:latin typeface="Times New Roman" pitchFamily="18" charset="0"/>
            </a:endParaRPr>
          </a:p>
        </p:txBody>
      </p:sp>
      <p:pic>
        <p:nvPicPr>
          <p:cNvPr id="14343" name="Picture 2" descr="H:\i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484784"/>
            <a:ext cx="3105572" cy="367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9" grpId="0"/>
      <p:bldP spid="14340" grpId="0"/>
      <p:bldP spid="14341" grpId="0"/>
      <p:bldP spid="143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Пушкин\pushkina_n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85750"/>
            <a:ext cx="4810125" cy="591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20072" y="332656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 февраля 1831 г. в церкви Вознесения Господня состоялось его венчание с Н.Н.Гончаровой. Первые месяцы семейной жизни он провел с женой в Москве, сняв квартиру на Арбате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Москва. Арбат, 35. Мемориальный отдел Государственного музея Пушкина - Квартира А.С. Пушкина на Арбате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780928"/>
            <a:ext cx="35814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20072" y="5301208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Bookman Old Style" pitchFamily="18" charset="0"/>
              </a:rPr>
              <a:t>Квартира Пушкина  </a:t>
            </a:r>
          </a:p>
          <a:p>
            <a:r>
              <a:rPr lang="ru-RU" b="1" i="1" dirty="0" smtClean="0">
                <a:latin typeface="Bookman Old Style" pitchFamily="18" charset="0"/>
              </a:rPr>
              <a:t>в Москве на Арбате</a:t>
            </a:r>
            <a:endParaRPr lang="ru-RU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8" descr="Картинка 21 из 1627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076056" y="1844824"/>
            <a:ext cx="3456384" cy="4320088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99592" y="0"/>
            <a:ext cx="6840760" cy="134076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 Петербурге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(1831 – 1833 гг.)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    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6388" name="Прямоугольник 5"/>
          <p:cNvSpPr>
            <a:spLocks noChangeArrowheads="1"/>
          </p:cNvSpPr>
          <p:nvPr/>
        </p:nvSpPr>
        <p:spPr bwMode="auto">
          <a:xfrm>
            <a:off x="395536" y="3513202"/>
            <a:ext cx="41047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 Вскоре </a:t>
            </a:r>
            <a:r>
              <a:rPr lang="ru-RU" sz="2000" b="1" dirty="0">
                <a:latin typeface="+mn-lt"/>
              </a:rPr>
              <a:t>вместе с женой </a:t>
            </a:r>
            <a:r>
              <a:rPr lang="ru-RU" sz="2000" b="1" dirty="0" smtClean="0">
                <a:latin typeface="+mn-lt"/>
              </a:rPr>
              <a:t>Пушкин </a:t>
            </a:r>
            <a:r>
              <a:rPr lang="ru-RU" sz="2000" b="1" dirty="0">
                <a:latin typeface="+mn-lt"/>
              </a:rPr>
              <a:t>переехал в Петербург</a:t>
            </a:r>
            <a:r>
              <a:rPr lang="ru-RU" sz="2000" b="1" dirty="0"/>
              <a:t>. </a:t>
            </a:r>
            <a:r>
              <a:rPr lang="ru-RU" sz="2000" b="1" dirty="0" smtClean="0"/>
              <a:t> 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16389" name="Прямоугольник 6"/>
          <p:cNvSpPr>
            <a:spLocks noChangeArrowheads="1"/>
          </p:cNvSpPr>
          <p:nvPr/>
        </p:nvSpPr>
        <p:spPr bwMode="auto">
          <a:xfrm>
            <a:off x="394767" y="4278575"/>
            <a:ext cx="460928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latin typeface="+mn-lt"/>
              </a:rPr>
              <a:t>Поэт полон поэтических замыслов</a:t>
            </a:r>
          </a:p>
          <a:p>
            <a:r>
              <a:rPr lang="ru-RU" sz="2000" b="1" dirty="0">
                <a:latin typeface="+mn-lt"/>
              </a:rPr>
              <a:t> </a:t>
            </a:r>
            <a:r>
              <a:rPr lang="ru-RU" sz="2000" b="1" dirty="0" smtClean="0">
                <a:latin typeface="+mn-lt"/>
              </a:rPr>
              <a:t>и </a:t>
            </a:r>
            <a:r>
              <a:rPr lang="ru-RU" sz="2000" b="1" dirty="0">
                <a:latin typeface="+mn-lt"/>
              </a:rPr>
              <a:t>свершений.  Особое место в творчестве занимает историческая тема  (“История Пугачёва”,</a:t>
            </a:r>
          </a:p>
          <a:p>
            <a:r>
              <a:rPr lang="ru-RU" sz="2000" b="1" dirty="0">
                <a:latin typeface="+mn-lt"/>
              </a:rPr>
              <a:t>“Капитанская дочка”).</a:t>
            </a:r>
          </a:p>
          <a:p>
            <a:r>
              <a:rPr lang="ru-RU" sz="2000" b="1" dirty="0">
                <a:latin typeface="+mn-lt"/>
              </a:rPr>
              <a:t>Были написаны “Пиковая дама”, “Дубровский”, “Медный всадник”.</a:t>
            </a:r>
          </a:p>
        </p:txBody>
      </p:sp>
      <p:pic>
        <p:nvPicPr>
          <p:cNvPr id="7" name="Picture 5" descr="Последняя квартира А.С. Пушкина на Набережной Мойки, 12, в Петербурге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96752"/>
            <a:ext cx="35401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8" grpId="0"/>
      <p:bldP spid="163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27" y="260648"/>
            <a:ext cx="4248497" cy="7032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Жена и дети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3545" y="4581525"/>
            <a:ext cx="1908175" cy="18716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Старшая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дочь  Мария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Александровна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Пушкина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/>
              <a:t>(1832-1919 г.)</a:t>
            </a:r>
            <a:r>
              <a:rPr lang="ru-RU" sz="1800" dirty="0" smtClean="0"/>
              <a:t> </a:t>
            </a:r>
          </a:p>
        </p:txBody>
      </p:sp>
      <p:pic>
        <p:nvPicPr>
          <p:cNvPr id="15364" name="Picture 4" descr="М.А. Пушк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708920"/>
            <a:ext cx="1435100" cy="165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А.А. Пушк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4652963"/>
            <a:ext cx="15875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Г.А. Пушки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7900" y="2636838"/>
            <a:ext cx="16510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Н.А. Пушки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4292600"/>
            <a:ext cx="15795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908175" y="3095625"/>
            <a:ext cx="22320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Старший сын, Александр Александрович Пушкин </a:t>
            </a:r>
            <a:br>
              <a:rPr lang="ru-RU" b="1" dirty="0">
                <a:latin typeface="Times New Roman" pitchFamily="18" charset="0"/>
              </a:rPr>
            </a:br>
            <a:r>
              <a:rPr lang="ru-RU" b="1" dirty="0">
                <a:latin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</a:rPr>
              <a:t>1833-1914 г</a:t>
            </a:r>
            <a:r>
              <a:rPr lang="ru-RU" b="1" dirty="0">
                <a:latin typeface="Times New Roman" pitchFamily="18" charset="0"/>
              </a:rPr>
              <a:t>.)</a:t>
            </a:r>
            <a:r>
              <a:rPr lang="ru-RU" dirty="0">
                <a:latin typeface="Times New Roman" pitchFamily="18" charset="0"/>
              </a:rPr>
              <a:t> 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427984" y="4653136"/>
            <a:ext cx="194468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</a:rPr>
              <a:t>Младший сын, Григорий Александрович Пушкин </a:t>
            </a:r>
            <a:br>
              <a:rPr lang="ru-RU" b="1" dirty="0">
                <a:latin typeface="Times New Roman" pitchFamily="18" charset="0"/>
              </a:rPr>
            </a:br>
            <a:r>
              <a:rPr lang="ru-RU" b="1" dirty="0">
                <a:latin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</a:rPr>
              <a:t>1835-1913 г</a:t>
            </a:r>
            <a:r>
              <a:rPr lang="ru-RU" b="1" dirty="0">
                <a:latin typeface="Times New Roman" pitchFamily="18" charset="0"/>
              </a:rPr>
              <a:t>.)</a:t>
            </a:r>
            <a:r>
              <a:rPr lang="ru-RU" dirty="0">
                <a:latin typeface="Times New Roman" pitchFamily="18" charset="0"/>
              </a:rPr>
              <a:t> 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7019925" y="2732405"/>
            <a:ext cx="18732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Младшая дочь, Наталья Александровна Пушкина 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1836-1913 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Picture 4" descr="Н.Н. Пушкин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8175" y="1052513"/>
            <a:ext cx="16954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708400" y="1125538"/>
            <a:ext cx="3149600" cy="10144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Натали Гончарова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-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жена А. С. Пушкина.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и мать  его  4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детей.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  <p:bldP spid="15368" grpId="0"/>
      <p:bldP spid="15369" grpId="0"/>
      <p:bldP spid="1537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C:\Users\кал\Pictures\работа\литература\писатели\ПИСАТЕЛИ 19 В\ПУШКИН\ПУШКИН  1801-1802 Г.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1556792"/>
            <a:ext cx="3744912" cy="4708525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effectLst/>
              </a:rPr>
              <a:t>                           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Рождение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sp>
        <p:nvSpPr>
          <p:cNvPr id="3076" name="Прямоугольник 6"/>
          <p:cNvSpPr>
            <a:spLocks noChangeArrowheads="1"/>
          </p:cNvSpPr>
          <p:nvPr/>
        </p:nvSpPr>
        <p:spPr bwMode="auto">
          <a:xfrm>
            <a:off x="4283968" y="1700808"/>
            <a:ext cx="43195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dirty="0">
                <a:latin typeface="Times New Roman" pitchFamily="18" charset="0"/>
              </a:rPr>
              <a:t>    </a:t>
            </a:r>
            <a:r>
              <a:rPr lang="ru-RU" sz="3600" b="1" dirty="0">
                <a:latin typeface="Times New Roman" pitchFamily="18" charset="0"/>
              </a:rPr>
              <a:t>Александр Сергеевич Пушкин</a:t>
            </a:r>
            <a:r>
              <a:rPr lang="ru-RU" sz="3600" dirty="0">
                <a:latin typeface="Times New Roman" pitchFamily="18" charset="0"/>
              </a:rPr>
              <a:t> родился в Москве</a:t>
            </a:r>
          </a:p>
          <a:p>
            <a:pPr>
              <a:lnSpc>
                <a:spcPct val="80000"/>
              </a:lnSpc>
            </a:pPr>
            <a:r>
              <a:rPr lang="ru-RU" sz="3600" dirty="0">
                <a:latin typeface="Times New Roman" pitchFamily="18" charset="0"/>
              </a:rPr>
              <a:t>26 </a:t>
            </a:r>
            <a:r>
              <a:rPr lang="ru-RU" sz="3600" dirty="0" smtClean="0">
                <a:latin typeface="Times New Roman" pitchFamily="18" charset="0"/>
              </a:rPr>
              <a:t>мая (6 </a:t>
            </a:r>
            <a:r>
              <a:rPr lang="ru-RU" sz="3600" dirty="0">
                <a:latin typeface="Times New Roman" pitchFamily="18" charset="0"/>
              </a:rPr>
              <a:t>июня)          1799 года </a:t>
            </a:r>
          </a:p>
          <a:p>
            <a:pPr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</a:rPr>
              <a:t>в дворянской </a:t>
            </a:r>
            <a:r>
              <a:rPr lang="ru-RU" sz="3600" dirty="0">
                <a:latin typeface="Times New Roman" pitchFamily="18" charset="0"/>
              </a:rPr>
              <a:t>помещичьей  семье </a:t>
            </a:r>
          </a:p>
          <a:p>
            <a:pPr>
              <a:lnSpc>
                <a:spcPct val="80000"/>
              </a:lnSpc>
            </a:pPr>
            <a:r>
              <a:rPr lang="ru-RU" sz="3600" dirty="0" smtClean="0">
                <a:latin typeface="Times New Roman" pitchFamily="18" charset="0"/>
              </a:rPr>
              <a:t>В день праздника    Вознесения. </a:t>
            </a:r>
            <a:endParaRPr lang="ru-RU" sz="3600" dirty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36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700808"/>
            <a:ext cx="5185097" cy="4752528"/>
          </a:xfrm>
        </p:spPr>
        <p:txBody>
          <a:bodyPr>
            <a:normAutofit fontScale="85000" lnSpcReduction="10000"/>
          </a:bodyPr>
          <a:lstStyle/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Последние годы жизни Пушкина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– годы напряжённой работы и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высоких замыслов, отмечены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враждебностью окружающего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его общества, литературным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одиночеством, материальными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трудностями.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Но именно в эти годы появились многие произведения, такие как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стихотворения “Вновь я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посетил…” и  “Я памятник себе</a:t>
            </a:r>
          </a:p>
          <a:p>
            <a:pPr marL="182563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>
                <a:latin typeface="Arial" charset="0"/>
              </a:rPr>
              <a:t>воздвиг нерукотворный…”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88640"/>
            <a:ext cx="7992888" cy="129614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Последние годы жизни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(1834 – 1837 гг.)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460" name="Picture 6" descr="Image390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8639">
            <a:off x="5732463" y="2028825"/>
            <a:ext cx="30067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5163" cy="4708525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 ноябре 1836 года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Александр Сергеевич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получает от Дантеса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по почте письмо,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содержание которого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оскорбляет его и честь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его жены. 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Пушкин вызывает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Дантеса на дуэль.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540568" y="-315416"/>
            <a:ext cx="10153128" cy="136815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Вызов 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484" name="Picture 5" descr="dantessml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9513">
            <a:off x="6141693" y="3423573"/>
            <a:ext cx="2447925" cy="2897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485" name="Picture 6" descr="i?id=29166816&amp;tov=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49471">
            <a:off x="4976390" y="1364943"/>
            <a:ext cx="2216099" cy="28991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67544" y="2348879"/>
            <a:ext cx="8219256" cy="3744417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sz="2800" b="1" i="1" dirty="0" smtClean="0"/>
              <a:t>27 января 1837 года,</a:t>
            </a:r>
            <a:r>
              <a:rPr lang="ru-RU" sz="2800" b="1" dirty="0" smtClean="0"/>
              <a:t> в 5-м часу вечера, на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Чёрной речке в предместье  Петербурга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состоялась роковая дуэль А. С. Пушкина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с Дантесом,  на  которой  Пушкин  был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смертельно ранен в живот. Прожив два дня,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dirty="0" smtClean="0"/>
              <a:t>в страшных мучениях,  Пушкин  умер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b="1" i="1" dirty="0" smtClean="0"/>
              <a:t>29 января (ныне 10 февраля)  1937 года.  </a:t>
            </a:r>
            <a:r>
              <a:rPr lang="ru-RU" b="1" i="1" dirty="0" smtClean="0"/>
              <a:t>                                                            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2657"/>
            <a:ext cx="9144000" cy="172819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«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Sylfaen" pitchFamily="18" charset="0"/>
              </a:rPr>
              <a:t>Погиб поэт, невольник чести!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Sylfae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Sylfaen" pitchFamily="18" charset="0"/>
              </a:rPr>
              <a:t>Пал оклеветанный молвой…»</a:t>
            </a:r>
            <a:r>
              <a:rPr lang="ru-RU" b="1" dirty="0" smtClean="0">
                <a:solidFill>
                  <a:srgbClr val="002060"/>
                </a:solidFill>
                <a:effectLst/>
                <a:latin typeface="Sylfae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/>
                <a:latin typeface="Sylfae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/>
                <a:latin typeface="Sylfaen" pitchFamily="18" charset="0"/>
              </a:rPr>
              <a:t>                                                           </a:t>
            </a:r>
            <a:r>
              <a:rPr lang="ru-RU" sz="2800" b="1" i="1" dirty="0" smtClean="0">
                <a:solidFill>
                  <a:srgbClr val="002060"/>
                </a:solidFill>
                <a:effectLst/>
                <a:latin typeface="Sylfaen" pitchFamily="18" charset="0"/>
              </a:rPr>
              <a:t>М. Ю. Лермонтов</a:t>
            </a:r>
            <a:endParaRPr lang="ru-RU" sz="3600" dirty="0"/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\Рабочий стол\пушкин1\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57188"/>
            <a:ext cx="5067300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36096" y="404664"/>
            <a:ext cx="34563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"Солнце русской поэзии закатилось",- написал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В. Жуковский.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2967335"/>
            <a:ext cx="33843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Смерть поэта стала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началом его бессмертной славы на земле.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467544" y="260648"/>
            <a:ext cx="8101781" cy="189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А. С. Пушкин похоронен в Святогорском монастыре,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Sylfaen" pitchFamily="18" charset="0"/>
              </a:rPr>
              <a:t>в Псковской области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Sylfaen" pitchFamily="18" charset="0"/>
            </a:endParaRPr>
          </a:p>
        </p:txBody>
      </p:sp>
      <p:pic>
        <p:nvPicPr>
          <p:cNvPr id="23555" name="Picture 5" descr="gravesml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838" y="1412776"/>
            <a:ext cx="2566987" cy="36004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23556" name="Picture 6" descr="bio_4_3_h26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388280"/>
            <a:ext cx="2686125" cy="3624896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1115616" y="5184576"/>
            <a:ext cx="2952327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latin typeface="+mn-lt"/>
              </a:rPr>
              <a:t>Могила А. С. Пушкина после смерти </a:t>
            </a:r>
            <a:r>
              <a:rPr lang="ru-RU" sz="2000" b="1" dirty="0" smtClean="0">
                <a:latin typeface="+mn-lt"/>
              </a:rPr>
              <a:t>поэта</a:t>
            </a:r>
            <a:endParaRPr lang="ru-RU" sz="2000" b="1" dirty="0">
              <a:latin typeface="+mn-lt"/>
            </a:endParaRP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5292080" y="5157192"/>
            <a:ext cx="29733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dirty="0">
                <a:latin typeface="+mn-lt"/>
              </a:rPr>
              <a:t>Могила А. С. Пушкина в </a:t>
            </a:r>
            <a:r>
              <a:rPr lang="ru-RU" sz="2000" b="1" dirty="0" smtClean="0">
                <a:latin typeface="+mn-lt"/>
              </a:rPr>
              <a:t>наше время</a:t>
            </a:r>
            <a:endParaRPr lang="ru-RU" sz="2000" b="1" dirty="0">
              <a:latin typeface="+mn-lt"/>
            </a:endParaRPr>
          </a:p>
          <a:p>
            <a:endParaRPr lang="ru-RU" sz="2000" b="1" dirty="0">
              <a:solidFill>
                <a:srgbClr val="FF0000"/>
              </a:solidFill>
              <a:latin typeface="Sylfaen" pitchFamily="18" charset="0"/>
            </a:endParaRPr>
          </a:p>
        </p:txBody>
      </p:sp>
      <p:pic>
        <p:nvPicPr>
          <p:cNvPr id="23559" name="Picture 9" descr="5[2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200" y="5053013"/>
            <a:ext cx="10001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277813"/>
            <a:ext cx="2016125" cy="91893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2060"/>
                </a:solidFill>
              </a:rPr>
              <a:t> </a:t>
            </a: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Семья</a:t>
            </a:r>
            <a:r>
              <a:rPr lang="ru-RU" sz="4400" b="1" dirty="0" smtClean="0">
                <a:solidFill>
                  <a:srgbClr val="002060"/>
                </a:solidFill>
              </a:rPr>
              <a:t> 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2852738"/>
            <a:ext cx="2555875" cy="3600450"/>
          </a:xfrm>
        </p:spPr>
        <p:txBody>
          <a:bodyPr>
            <a:normAutofit fontScale="92500" lnSpcReduction="10000"/>
          </a:bodyPr>
          <a:lstStyle/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Отец , Сергей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   Львович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000" b="1" dirty="0" smtClean="0"/>
              <a:t> (1770-1838г.),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принадлежал к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     древнему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дворянскому роду,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упоминаемому 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в Летописях со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времен  Ивана</a:t>
            </a:r>
          </a:p>
          <a:p>
            <a:pPr marL="548640" indent="-41148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2400" b="1" dirty="0" smtClean="0"/>
              <a:t>Грозного</a:t>
            </a:r>
          </a:p>
        </p:txBody>
      </p:sp>
      <p:pic>
        <p:nvPicPr>
          <p:cNvPr id="11268" name="Picture 4" descr="Сергей Львович Пушк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3" y="476250"/>
            <a:ext cx="19050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Н.О. Пушки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3025" y="404813"/>
            <a:ext cx="2036763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443663" y="2911475"/>
            <a:ext cx="2376487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Мать, Надежда Осиповна Пушкина </a:t>
            </a:r>
            <a:endParaRPr lang="ru-RU" sz="2000" b="1" dirty="0">
              <a:latin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</a:rPr>
              <a:t>(1775-1836г.) , </a:t>
            </a:r>
            <a:r>
              <a:rPr lang="ru-RU" sz="2400" b="1" dirty="0">
                <a:latin typeface="Times New Roman" pitchFamily="18" charset="0"/>
              </a:rPr>
              <a:t>была внучкой Ибрагима Ганнибала – «арапа Петра Великого»</a:t>
            </a:r>
          </a:p>
        </p:txBody>
      </p:sp>
      <p:pic>
        <p:nvPicPr>
          <p:cNvPr id="11271" name="Picture 7" descr="О.С. Павлище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2420938"/>
            <a:ext cx="1584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Л.С. Пушки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2852738"/>
            <a:ext cx="1385887" cy="172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700338" y="4368800"/>
            <a:ext cx="1655762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Сестра, Ольга Сергеевна </a:t>
            </a:r>
            <a:r>
              <a:rPr lang="ru-RU" sz="2000" b="1" dirty="0">
                <a:latin typeface="Times New Roman" pitchFamily="18" charset="0"/>
              </a:rPr>
              <a:t>Павлищева</a:t>
            </a:r>
            <a:r>
              <a:rPr lang="ru-RU" sz="2400" b="1" dirty="0">
                <a:latin typeface="Times New Roman" pitchFamily="18" charset="0"/>
              </a:rPr>
              <a:t> </a:t>
            </a:r>
          </a:p>
          <a:p>
            <a:pPr algn="ctr"/>
            <a:r>
              <a:rPr lang="ru-RU" sz="2000" b="1" dirty="0">
                <a:latin typeface="Times New Roman" pitchFamily="18" charset="0"/>
              </a:rPr>
              <a:t>(1797-1868г.) 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643438" y="4697413"/>
            <a:ext cx="180022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</a:rPr>
              <a:t>Брат, Лев Сергеевич Пушкин </a:t>
            </a:r>
          </a:p>
          <a:p>
            <a:pPr algn="ctr"/>
            <a:r>
              <a:rPr lang="ru-RU" sz="2000" b="1" dirty="0">
                <a:latin typeface="Times New Roman" pitchFamily="18" charset="0"/>
              </a:rPr>
              <a:t>(1805-1852г.) </a:t>
            </a: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  <p:bldP spid="11270" grpId="0"/>
      <p:bldP spid="11273" grpId="0"/>
      <p:bldP spid="112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4" descr="arin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24128" y="1124744"/>
            <a:ext cx="2900321" cy="4320480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16632"/>
            <a:ext cx="7920880" cy="7920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Детство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95536" y="908720"/>
            <a:ext cx="4176713" cy="2305050"/>
            <a:chOff x="490" y="149"/>
            <a:chExt cx="2017" cy="1118"/>
          </a:xfrm>
        </p:grpSpPr>
        <p:pic>
          <p:nvPicPr>
            <p:cNvPr id="5128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0" y="149"/>
              <a:ext cx="937" cy="11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9" name="Rectangle 17"/>
            <p:cNvSpPr>
              <a:spLocks noChangeArrowheads="1"/>
            </p:cNvSpPr>
            <p:nvPr/>
          </p:nvSpPr>
          <p:spPr bwMode="auto">
            <a:xfrm>
              <a:off x="1625" y="253"/>
              <a:ext cx="882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2000" b="1" dirty="0">
                <a:solidFill>
                  <a:srgbClr val="FF0066"/>
                </a:solidFill>
                <a:latin typeface="Times New Roman" pitchFamily="18" charset="0"/>
              </a:endParaRPr>
            </a:p>
          </p:txBody>
        </p:sp>
      </p:grpSp>
      <p:sp>
        <p:nvSpPr>
          <p:cNvPr id="5125" name="Прямоугольник 7"/>
          <p:cNvSpPr>
            <a:spLocks noChangeArrowheads="1"/>
          </p:cNvSpPr>
          <p:nvPr/>
        </p:nvSpPr>
        <p:spPr bwMode="auto">
          <a:xfrm>
            <a:off x="2699792" y="980728"/>
            <a:ext cx="295170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Corbel" pitchFamily="34" charset="0"/>
              </a:rPr>
              <a:t> </a:t>
            </a:r>
            <a:r>
              <a:rPr lang="ru-RU" sz="2400" b="1" dirty="0">
                <a:latin typeface="+mn-lt"/>
              </a:rPr>
              <a:t> Маленького Сашу растила </a:t>
            </a:r>
            <a:r>
              <a:rPr lang="ru-RU" sz="2000" b="1" i="1" dirty="0">
                <a:latin typeface="+mn-lt"/>
              </a:rPr>
              <a:t> НЯНЯ  АРИНА  РОДИОНОВНА ЯКОВЛЕВА, </a:t>
            </a:r>
            <a:r>
              <a:rPr lang="ru-RU" sz="2000" b="1" dirty="0" smtClean="0">
                <a:latin typeface="+mn-lt"/>
              </a:rPr>
              <a:t>которая была неграмотной, но знала много и говорила складно.</a:t>
            </a:r>
            <a:endParaRPr lang="ru-RU" sz="2000" b="1" dirty="0">
              <a:latin typeface="Corbel" pitchFamily="34" charset="0"/>
            </a:endParaRPr>
          </a:p>
        </p:txBody>
      </p:sp>
      <p:sp>
        <p:nvSpPr>
          <p:cNvPr id="5126" name="Прямоугольник 8"/>
          <p:cNvSpPr>
            <a:spLocks noChangeArrowheads="1"/>
          </p:cNvSpPr>
          <p:nvPr/>
        </p:nvSpPr>
        <p:spPr bwMode="auto">
          <a:xfrm>
            <a:off x="323528" y="3645024"/>
            <a:ext cx="5112643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n-lt"/>
              </a:rPr>
              <a:t>именно  у своей няни Пушкин   получил   первые уроки литературного мастерства.</a:t>
            </a:r>
            <a:endParaRPr lang="ru-RU" sz="2000" b="1" dirty="0">
              <a:latin typeface="+mn-lt"/>
            </a:endParaRPr>
          </a:p>
          <a:p>
            <a:r>
              <a:rPr lang="ru-RU" sz="2000" b="1" i="1" dirty="0">
                <a:latin typeface="Corbel" pitchFamily="34" charset="0"/>
              </a:rPr>
              <a:t>         </a:t>
            </a:r>
            <a:r>
              <a:rPr lang="ru-RU" sz="2400" b="1" i="1" dirty="0">
                <a:latin typeface="Corbel" pitchFamily="34" charset="0"/>
              </a:rPr>
              <a:t>После  он напишет:</a:t>
            </a:r>
          </a:p>
          <a:p>
            <a:endParaRPr lang="ru-RU" sz="2000" b="1" i="1" dirty="0">
              <a:solidFill>
                <a:srgbClr val="002060"/>
              </a:solidFill>
              <a:latin typeface="Corbel" pitchFamily="34" charset="0"/>
            </a:endParaRPr>
          </a:p>
          <a:p>
            <a:endParaRPr lang="ru-RU" sz="2000" dirty="0"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941168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Franklin Gothic Medium"/>
              </a:rPr>
              <a:t>Но я плоды своих мечтаний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Franklin Gothic Medium"/>
              </a:rPr>
              <a:t>И гармонических затей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Franklin Gothic Medium"/>
              </a:rPr>
              <a:t>Читаю только старой няне,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0" dirty="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Franklin Gothic Medium"/>
              </a:rPr>
              <a:t>Подруге юности моей.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8104" y="566124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Няня Арина Родионовна</a:t>
            </a:r>
            <a:endParaRPr lang="ru-RU" dirty="0"/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16024"/>
            <a:ext cx="3754438" cy="6206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Лицейские годы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836712"/>
            <a:ext cx="4572000" cy="5832648"/>
          </a:xfrm>
        </p:spPr>
        <p:txBody>
          <a:bodyPr>
            <a:normAutofit fontScale="25000" lnSpcReduction="20000"/>
          </a:bodyPr>
          <a:lstStyle/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b="1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В 12 лет, получив зачатки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домашнего  образования и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воспитания, Александр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был отвезен учиться в новое,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только что открывшееся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19октября 1811 г.  учебное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заведение- Царскосельский лицей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под Петербургом, место, где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располагалась летняя резиденция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9600" b="1" dirty="0" smtClean="0"/>
              <a:t>русских императоров.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9600" b="1" dirty="0" smtClean="0"/>
              <a:t>19 октября 1811 г. Пушкин 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9600" b="1" dirty="0" smtClean="0"/>
              <a:t>в числе 30 воспитанников  был принят в этот лицей,  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9600" b="1" dirty="0" smtClean="0"/>
              <a:t>где преподавателями были самые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9600" b="1" dirty="0" smtClean="0"/>
              <a:t>передовые светила науки и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ru-RU" sz="9600" b="1" dirty="0" smtClean="0"/>
              <a:t>педагогики того времени.</a:t>
            </a:r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72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600" dirty="0" smtClean="0"/>
          </a:p>
          <a:p>
            <a:pPr marL="548640" indent="-41148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600" dirty="0" smtClean="0"/>
              <a:t> </a:t>
            </a:r>
          </a:p>
        </p:txBody>
      </p:sp>
      <p:pic>
        <p:nvPicPr>
          <p:cNvPr id="12292" name="Picture 4" descr="Царскосельский Лиц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71678"/>
            <a:ext cx="4031556" cy="259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32"/>
          <p:cNvSpPr>
            <a:spLocks noChangeArrowheads="1"/>
          </p:cNvSpPr>
          <p:nvPr/>
        </p:nvSpPr>
        <p:spPr bwMode="auto">
          <a:xfrm>
            <a:off x="5580063" y="6308725"/>
            <a:ext cx="29527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22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22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22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229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229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  <p:bldP spid="12291" grpId="1" uiExpand="1" build="p"/>
      <p:bldP spid="71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7772400" cy="72494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4" name="Picture 11" descr="slide0018_image06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3485072" cy="436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slide0018_image0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628800"/>
            <a:ext cx="371475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47860" y="188640"/>
            <a:ext cx="42482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Комната Александра Пушкина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4509120"/>
            <a:ext cx="45365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каждой комнате – железная кровать, комод, конторка, зеркало, стул, стол для умывания, вместе и ночной. На конторке чернильница и подсвечник со щипцами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4581128"/>
            <a:ext cx="8534722" cy="1988841"/>
          </a:xfrm>
        </p:spPr>
        <p:txBody>
          <a:bodyPr>
            <a:normAutofit fontScale="25000" lnSpcReduction="20000"/>
          </a:bodyPr>
          <a:lstStyle/>
          <a:p>
            <a:pPr marL="282575" indent="-7938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4 и 8 января 1815 г.  в лицее  происходило  первое публичное испытание, на которое приехали из Петербурга важные государственные люди. </a:t>
            </a:r>
          </a:p>
          <a:p>
            <a:pPr marL="282575" indent="-7938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Пушкин читал только что сочиненное им стихотворение «Воспоминание о Царском селе».  </a:t>
            </a:r>
          </a:p>
          <a:p>
            <a:pPr marL="282575" indent="-7938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Державин  был сражен:  «ЕМУ  ЛИРУ  ПЕРЕДАЮ . 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ТЕПЕРЬ  И    УМЕРЕТЬ  МОЖНО!»</a:t>
            </a:r>
          </a:p>
          <a:p>
            <a:pPr marL="365760" indent="-283464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400" dirty="0" smtClean="0"/>
          </a:p>
          <a:p>
            <a:pPr marL="365760" indent="-283464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endParaRPr lang="ru-RU" sz="4400" dirty="0"/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395536" y="0"/>
            <a:ext cx="87484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Franklin Gothic Demi Cond" pitchFamily="34" charset="0"/>
              </a:rPr>
              <a:t>                          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«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ПУШКИН  НА  ЭКЗАМЕНЕ  В  ЦАРСКОМ  СЕЛЕ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8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ЯНВАРЯ 1815 ГОДА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»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tx2">
                  <a:lumMod val="50000"/>
                </a:schemeClr>
              </a:solidFill>
              <a:latin typeface="Franklin Gothic Demi Cond" pitchFamily="34" charset="0"/>
            </a:endParaRPr>
          </a:p>
        </p:txBody>
      </p:sp>
      <p:pic>
        <p:nvPicPr>
          <p:cNvPr id="5" name="Picture 1" descr="C:\Documents and Settings\Admin\Рабочий стол\Пушкин\pushkin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045350"/>
            <a:ext cx="6264696" cy="354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3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345511" cy="8367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            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Михайловском </a:t>
            </a:r>
            <a:endParaRPr lang="ru-RU" sz="4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04049" y="1124744"/>
            <a:ext cx="3671640" cy="5257006"/>
          </a:xfrm>
        </p:spPr>
        <p:txBody>
          <a:bodyPr>
            <a:normAutofit fontScale="85000" lnSpcReduction="20000"/>
          </a:bodyPr>
          <a:lstStyle/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2000" dirty="0" smtClean="0"/>
              <a:t> </a:t>
            </a:r>
            <a:r>
              <a:rPr lang="ru-RU" sz="3000" b="1" dirty="0" smtClean="0"/>
              <a:t> После тяжелой болезни Пушкин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приезжал в имение матери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село Михайловское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Псковской губернии. 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В первые годы по окончании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Лицея им были написаны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стихотворения 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"Деревня," 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"Домовому", 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"Чаадаеву", 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ода "Вольность", </a:t>
            </a:r>
          </a:p>
          <a:p>
            <a:pPr marL="180975" indent="1588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3000" b="1" dirty="0" smtClean="0"/>
              <a:t>поэма "Руслан и Людмила". </a:t>
            </a:r>
          </a:p>
        </p:txBody>
      </p:sp>
      <p:pic>
        <p:nvPicPr>
          <p:cNvPr id="13317" name="Picture 5" descr="Кабинет Пушки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666" y="3717032"/>
            <a:ext cx="4159333" cy="292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mhtml:file://C:\Documents%20and%20Settings\Admin\Рабочий%20стол\пушкин1\Яндекс.Картинки_%20михайловское3.mht!http://eshka-i.narod.ru/photo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788624"/>
            <a:ext cx="4214440" cy="2807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395536" y="1103841"/>
            <a:ext cx="8291264" cy="5754159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/>
              <a:t>Ещё в лицее в 1814 году стало известно имя А.Пушкина после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/>
              <a:t>опубликования в журнале «Вестник Европы» его стихотворения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/>
              <a:t> «К другу стихотворцу».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dirty="0" smtClean="0"/>
              <a:t>В 1820 году в печати появилась поэма «Руслан и Людмила», которая  принесла славу поэту.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7920880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/>
              </a:rPr>
              <a:t>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Известность и слава Пушкина</a:t>
            </a:r>
            <a:r>
              <a:rPr lang="ru-RU" b="1" dirty="0" smtClean="0">
                <a:solidFill>
                  <a:srgbClr val="002060"/>
                </a:solidFill>
                <a:effectLst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4" name="Рисунок 4" descr="Н.ГЕ ПУШКИН В МИХАЙЛОВСК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068960"/>
            <a:ext cx="532923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1071</TotalTime>
  <Words>1356</Words>
  <Application>Microsoft Office PowerPoint</Application>
  <PresentationFormat>Экран (4:3)</PresentationFormat>
  <Paragraphs>229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Справедливость</vt:lpstr>
      <vt:lpstr>Жизнь и творчество Александра Сергеевича Пушкина</vt:lpstr>
      <vt:lpstr>                            Рождение</vt:lpstr>
      <vt:lpstr>  Семья  </vt:lpstr>
      <vt:lpstr>Детство     </vt:lpstr>
      <vt:lpstr>Лицейские годы</vt:lpstr>
      <vt:lpstr>  </vt:lpstr>
      <vt:lpstr>Слайд 7</vt:lpstr>
      <vt:lpstr>              В Михайловском </vt:lpstr>
      <vt:lpstr>       Известность и слава Пушкина </vt:lpstr>
      <vt:lpstr>Слайд 10</vt:lpstr>
      <vt:lpstr>Южная ссылка (1820-1824 гг.)</vt:lpstr>
      <vt:lpstr>    «Приветствую тебя, пустынный    уголок…»  </vt:lpstr>
      <vt:lpstr>Слайд 13</vt:lpstr>
      <vt:lpstr>Слайд 14</vt:lpstr>
      <vt:lpstr>            Возвращение в Москву </vt:lpstr>
      <vt:lpstr>Слайд 16</vt:lpstr>
      <vt:lpstr>Слайд 17</vt:lpstr>
      <vt:lpstr>В  Петербурге (1831 – 1833 гг.)        </vt:lpstr>
      <vt:lpstr>Жена и дети </vt:lpstr>
      <vt:lpstr>Последние годы жизни (1834 – 1837 гг.)</vt:lpstr>
      <vt:lpstr>Вызов </vt:lpstr>
      <vt:lpstr>«Погиб поэт, невольник чести! Пал оклеветанный молвой…»                                                            М. Ю. Лермонтов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Фризена</dc:creator>
  <cp:lastModifiedBy>XTreme.ws</cp:lastModifiedBy>
  <cp:revision>159</cp:revision>
  <dcterms:created xsi:type="dcterms:W3CDTF">2011-10-08T16:43:37Z</dcterms:created>
  <dcterms:modified xsi:type="dcterms:W3CDTF">2016-01-18T16:34:36Z</dcterms:modified>
</cp:coreProperties>
</file>