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104" y="115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DejaVu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9055" y="0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DejaVu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DejaVu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9055" y="10157659"/>
            <a:ext cx="3280498" cy="53410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D01B7DA-E8ED-4180-BABD-E10241713B41}" type="slidenum">
              <a:t>‹#›</a:t>
            </a:fld>
            <a:endParaRPr lang="ru-RU" sz="1400" b="0" i="0" u="none" strike="noStrike" kern="1200">
              <a:ln>
                <a:noFill/>
              </a:ln>
              <a:latin typeface="DejaVu Sans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7002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ru-RU" sz="1400" kern="1200">
                <a:latin typeface="DejaVu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ru-RU" sz="1400" kern="1200">
                <a:latin typeface="DejaVu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ru-RU" sz="1400" kern="1200">
                <a:latin typeface="DejaVu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ru-RU" sz="1400" kern="1200">
                <a:latin typeface="DejaVu Sans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5F1B4F5-C897-4E52-9D78-23DB64EC6EC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70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buNone/>
      <a:tabLst/>
      <a:defRPr lang="ru-RU" sz="2000" b="0" i="0" u="none" strike="noStrike" kern="1200">
        <a:ln>
          <a:noFill/>
        </a:ln>
        <a:latin typeface="DejaVu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21574" y="0"/>
            <a:ext cx="10949706" cy="7559675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028453" y="-23712"/>
            <a:ext cx="4055970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25305" y="-23711"/>
            <a:ext cx="3864240" cy="25495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8207" y="2985593"/>
            <a:ext cx="3652744" cy="187631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8207" y="4873423"/>
            <a:ext cx="3648828" cy="138961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2424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24136" y="1672023"/>
            <a:ext cx="2352146" cy="827817"/>
          </a:xfrm>
        </p:spPr>
        <p:txBody>
          <a:bodyPr anchor="b"/>
          <a:lstStyle>
            <a:lvl1pPr algn="l">
              <a:defRPr sz="2600"/>
            </a:lvl1pPr>
          </a:lstStyle>
          <a:p>
            <a:pPr lvl="0"/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6762" y="6305204"/>
            <a:ext cx="3121634" cy="40248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25306" y="6305204"/>
            <a:ext cx="709597" cy="40248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fld id="{FDDF7BE4-E309-4D23-89F5-C9766DDA5FF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19C87-60D7-4AB7-9946-203D35B043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1135546"/>
            <a:ext cx="1636506" cy="52694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1186" y="1135546"/>
            <a:ext cx="5979257" cy="52694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02D2D8-D938-4D8D-BB7F-027B31CA82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8B16A4-E617-45A1-922D-978268C17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568" y="3197628"/>
            <a:ext cx="7317348" cy="1501435"/>
          </a:xfrm>
        </p:spPr>
        <p:txBody>
          <a:bodyPr anchor="b"/>
          <a:lstStyle>
            <a:lvl1pPr algn="l">
              <a:defRPr sz="44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569" y="4703798"/>
            <a:ext cx="7317346" cy="1675974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C57D07-B700-4F8D-9D41-1821DFA533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82FEE1-CBB2-4757-A460-DB43BE1189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9191" y="2550131"/>
            <a:ext cx="3770154" cy="385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2550129"/>
            <a:ext cx="3770154" cy="385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6754" y="2552971"/>
            <a:ext cx="3370293" cy="705219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425" y="3279050"/>
            <a:ext cx="3770154" cy="312594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5203" y="2552972"/>
            <a:ext cx="3368716" cy="705219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957" y="3279050"/>
            <a:ext cx="3770154" cy="312594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1AC831-3314-4832-AF84-650E8626E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32C8A4-6739-4305-A015-FB79D33C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842365-1128-4031-8078-01F71C288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21574" y="0"/>
            <a:ext cx="10949706" cy="755967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028453" y="-23712"/>
            <a:ext cx="4055970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125305" y="-23711"/>
            <a:ext cx="3864240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56566A-6C44-4670-833F-86C851EF874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98330" y="663465"/>
            <a:ext cx="3927141" cy="62263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269" y="944163"/>
            <a:ext cx="3406995" cy="56777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6874" y="6310571"/>
            <a:ext cx="3851522" cy="402483"/>
          </a:xfrm>
        </p:spPr>
        <p:txBody>
          <a:bodyPr>
            <a:normAutofit/>
          </a:bodyPr>
          <a:lstStyle/>
          <a:p>
            <a:pPr lvl="0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337" y="2929330"/>
            <a:ext cx="3643061" cy="1612855"/>
          </a:xfrm>
        </p:spPr>
        <p:txBody>
          <a:bodyPr anchor="b">
            <a:normAutofit/>
          </a:bodyPr>
          <a:lstStyle>
            <a:lvl1pPr algn="l">
              <a:defRPr sz="31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1764" y="4560270"/>
            <a:ext cx="3636680" cy="16732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21574" y="0"/>
            <a:ext cx="10949706" cy="755967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028453" y="-23712"/>
            <a:ext cx="4055970" cy="691354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125305" y="-23711"/>
            <a:ext cx="3864240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98330" y="663465"/>
            <a:ext cx="3927141" cy="622636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127282" y="6711206"/>
            <a:ext cx="3864240" cy="90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73" y="2933154"/>
            <a:ext cx="3639106" cy="1612731"/>
          </a:xfrm>
        </p:spPr>
        <p:txBody>
          <a:bodyPr anchor="b">
            <a:normAutofit/>
          </a:bodyPr>
          <a:lstStyle>
            <a:lvl1pPr algn="l">
              <a:defRPr sz="31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08173" y="764780"/>
            <a:ext cx="3703751" cy="6027581"/>
          </a:xfrm>
        </p:spPr>
        <p:txBody>
          <a:bodyPr/>
          <a:lstStyle>
            <a:lvl1pPr marL="0" indent="0">
              <a:buNone/>
              <a:defRPr sz="3500">
                <a:solidFill>
                  <a:schemeClr val="accent1"/>
                </a:solidFill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9601" y="4555964"/>
            <a:ext cx="3638653" cy="16750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2424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16874" y="6310571"/>
            <a:ext cx="3851522" cy="402483"/>
          </a:xfrm>
        </p:spPr>
        <p:txBody>
          <a:bodyPr>
            <a:normAutofit/>
          </a:bodyPr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C4C718-026D-4627-948D-EA607F04C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36021" y="0"/>
            <a:ext cx="10949706" cy="7559675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504031" y="367608"/>
            <a:ext cx="9072563" cy="681853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028453" y="-23712"/>
            <a:ext cx="4055970" cy="770787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125305" y="-23711"/>
            <a:ext cx="3864240" cy="687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375" y="1132809"/>
            <a:ext cx="7744292" cy="1259946"/>
          </a:xfrm>
          <a:prstGeom prst="rect">
            <a:avLst/>
          </a:prstGeom>
        </p:spPr>
        <p:txBody>
          <a:bodyPr vert="horz" lIns="100794" tIns="50397" rIns="100794" bIns="50397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378" y="2561397"/>
            <a:ext cx="7471521" cy="3867997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1704" y="24746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rgbClr val="FEFEFE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6874" y="6450923"/>
            <a:ext cx="3860879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accent1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5306" y="247460"/>
            <a:ext cx="1468609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rgbClr val="FEFEFE"/>
                </a:solidFill>
              </a:defRPr>
            </a:lvl1pPr>
          </a:lstStyle>
          <a:p>
            <a:pPr lvl="0"/>
            <a:fld id="{DB4B22B8-8B7A-4EC1-A667-E2426D0393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02383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05560" indent="-302383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7943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239770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518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73186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894933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116681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338428" indent="-251986" algn="l" defTabSz="1007943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9792" y="748447"/>
            <a:ext cx="9072563" cy="1455995"/>
          </a:xfrm>
        </p:spPr>
        <p:txBody>
          <a:bodyPr>
            <a:spAutoFit/>
          </a:bodyPr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родителям пятиклассников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46158" y="3543190"/>
            <a:ext cx="9072563" cy="4989513"/>
          </a:xfrm>
        </p:spPr>
        <p:txBody>
          <a:bodyPr anchor="ctr">
            <a:spAutoFit/>
          </a:bodyPr>
          <a:lstStyle/>
          <a:p>
            <a:pPr marL="0" lvl="0" indent="0" algn="ctr">
              <a:buNone/>
            </a:pPr>
            <a:r>
              <a:rPr lang="ru-RU" dirty="0"/>
              <a:t>Приложение  к родительскому собранию «Адаптация 5-классников  в  основной  школе»</a:t>
            </a:r>
          </a:p>
        </p:txBody>
      </p:sp>
      <p:pic>
        <p:nvPicPr>
          <p:cNvPr id="2050" name="Picture 2" descr="http://i99.mindmix.ru/sekretrisunka.ru/wp-content/uploads/2014/04/02-e13971134324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8" y="2267669"/>
            <a:ext cx="4762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431800" y="971525"/>
            <a:ext cx="9072563" cy="7062787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ru-RU" sz="2800" dirty="0"/>
              <a:t>- Не дразни никого, не выпрашивай ничего. Два раза ни у кого ничего не проси.</a:t>
            </a:r>
          </a:p>
          <a:p>
            <a:pPr lvl="0"/>
            <a:r>
              <a:rPr lang="ru-RU" sz="2800" dirty="0"/>
              <a:t>- Будь внимателен везде, где нужно проявить внимательность.</a:t>
            </a:r>
          </a:p>
          <a:p>
            <a:pPr lvl="0"/>
            <a:r>
              <a:rPr lang="ru-RU" sz="2800" dirty="0"/>
              <a:t>- Из-за отметок не плачь, будь гордым.</a:t>
            </a:r>
          </a:p>
          <a:p>
            <a:pPr lvl="0"/>
            <a:r>
              <a:rPr lang="ru-RU" sz="2800" dirty="0"/>
              <a:t>- С учителем из-за отметок не спорь и на учителя за отметки не обижайся.</a:t>
            </a:r>
          </a:p>
          <a:p>
            <a:pPr lvl="0"/>
            <a:r>
              <a:rPr lang="ru-RU" sz="2800" dirty="0"/>
              <a:t>- Старайся все делать вовремя и думай о хороших результатах они обязательно у тебя будут.</a:t>
            </a:r>
          </a:p>
          <a:p>
            <a:pPr lvl="0"/>
            <a:r>
              <a:rPr lang="ru-RU" sz="2800" dirty="0"/>
              <a:t>- Не ябедничай и не наговаривай ни на кого.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3240000" y="720725"/>
            <a:ext cx="6840625" cy="6175236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ru-RU" dirty="0"/>
              <a:t>- Старайся быть аккуратным.</a:t>
            </a:r>
          </a:p>
          <a:p>
            <a:pPr lvl="0"/>
            <a:r>
              <a:rPr lang="ru-RU" dirty="0"/>
              <a:t>- Почаще говори: давай дружить, давай играть, давай вместе пойдем домой.</a:t>
            </a:r>
          </a:p>
          <a:p>
            <a:pPr lvl="0"/>
            <a:r>
              <a:rPr lang="ru-RU" dirty="0"/>
              <a:t>- Помни! Ты не лучше всех, ты не хуже всех!</a:t>
            </a:r>
          </a:p>
          <a:p>
            <a:pPr lvl="0" algn="l"/>
            <a:r>
              <a:rPr lang="ru-RU" dirty="0"/>
              <a:t>- Ты - неповторимый для самого </a:t>
            </a:r>
            <a:r>
              <a:rPr lang="ru-RU" dirty="0" err="1"/>
              <a:t>себя,родителей</a:t>
            </a:r>
            <a:r>
              <a:rPr lang="ru-RU" dirty="0"/>
              <a:t>, учителей, </a:t>
            </a:r>
            <a:r>
              <a:rPr lang="ru-RU" dirty="0" smtClean="0"/>
              <a:t>друзей!</a:t>
            </a:r>
          </a:p>
          <a:p>
            <a:pPr marL="108000" lvl="0" indent="0" algn="l">
              <a:buNone/>
            </a:pP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       Симон </a:t>
            </a:r>
            <a:r>
              <a:rPr lang="ru-RU" sz="2800" b="1" dirty="0">
                <a:solidFill>
                  <a:srgbClr val="00B050"/>
                </a:solidFill>
              </a:rPr>
              <a:t>Львович Соловейчик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2700000"/>
            <a:ext cx="2700000" cy="27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182" y="1892673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http://img-fotki.yandex.ru/get/6747/16969765.242/0_92279_cfc3696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3491805"/>
            <a:ext cx="5776032" cy="35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9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808" y="755501"/>
            <a:ext cx="9072563" cy="717331"/>
          </a:xfrm>
        </p:spPr>
        <p:txBody>
          <a:bodyPr>
            <a:spAutoFit/>
          </a:bodyPr>
          <a:lstStyle/>
          <a:p>
            <a:pPr lvl="0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успешной адаптации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1800" y="1547589"/>
            <a:ext cx="6048672" cy="5811034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lvl="0" algn="just"/>
            <a:r>
              <a:rPr lang="ru-RU" sz="2400" dirty="0"/>
              <a:t>удовлетворенность ребенка процессом обучения;</a:t>
            </a:r>
          </a:p>
          <a:p>
            <a:pPr marL="457200" lvl="0" indent="-228600" algn="just"/>
            <a:r>
              <a:rPr lang="ru-RU" sz="2400" dirty="0"/>
              <a:t>ребенок легко справляется с программой;</a:t>
            </a:r>
          </a:p>
          <a:p>
            <a:pPr marL="457200" lvl="0" indent="-228600" algn="just"/>
            <a:r>
              <a:rPr lang="ru-RU" sz="2400" dirty="0"/>
              <a:t>степень самостоятельности ребенка при выполнении им учебных заданий, готовность прибегнуть к помощи взрослого лишь ПОСЛЕ попыток выполнить задание самому;</a:t>
            </a:r>
          </a:p>
          <a:p>
            <a:pPr marL="457200" lvl="0" indent="-228600" algn="just"/>
            <a:r>
              <a:rPr lang="ru-RU" sz="2400" dirty="0"/>
              <a:t>удовлетворенность межличностными отношениями – с одноклассниками и учителем.</a:t>
            </a:r>
          </a:p>
        </p:txBody>
      </p:sp>
      <p:pic>
        <p:nvPicPr>
          <p:cNvPr id="3074" name="Picture 2" descr="http://noemia.ru/pics-plus/26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1691605"/>
            <a:ext cx="2520280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r-sily.ru/theme/upload/27c9ae2ad3ea1168945b8e612169ee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97" y="3635821"/>
            <a:ext cx="2278909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ortenzija.com/wp-content/uploads/2014/01/%D0%94%D0%B5%D1%82%D1%81%D0%BA%D0%B0%D1%8F-%D0%B4%D1%80%D1%83%D0%B6%D0%B1%D0%B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57" y="5580037"/>
            <a:ext cx="2381249" cy="158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1840" y="395461"/>
            <a:ext cx="9072563" cy="1173163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дезадаптации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03809" y="1659235"/>
            <a:ext cx="6048672" cy="5297537"/>
          </a:xfrm>
        </p:spPr>
        <p:txBody>
          <a:bodyPr>
            <a:normAutofit fontScale="775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marL="457200" lvl="0" indent="-228600" algn="just">
              <a:buClr>
                <a:srgbClr val="000000"/>
              </a:buClr>
            </a:pPr>
            <a:r>
              <a:rPr lang="ru-RU" sz="2200" dirty="0"/>
              <a:t>усталый, утомлённый внешний вид ребёнка.</a:t>
            </a:r>
          </a:p>
          <a:p>
            <a:pPr marL="457200" lvl="0" indent="-228600" algn="just">
              <a:buClr>
                <a:srgbClr val="000000"/>
              </a:buClr>
            </a:pPr>
            <a:r>
              <a:rPr lang="ru-RU" sz="2200" dirty="0"/>
              <a:t>нежелание ребёнка делиться своими впечатлениями о проведённом дне.</a:t>
            </a:r>
          </a:p>
          <a:p>
            <a:pPr marL="457200" lvl="0" indent="-228600" algn="just">
              <a:buClr>
                <a:srgbClr val="000000"/>
              </a:buClr>
            </a:pPr>
            <a:r>
              <a:rPr lang="ru-RU" sz="2200" dirty="0"/>
              <a:t>стремление отвлечь взрослого от школьных событий, переключить внимание на другие темы.</a:t>
            </a:r>
          </a:p>
          <a:p>
            <a:pPr marL="457200" lvl="0" indent="-228600" algn="just">
              <a:buClr>
                <a:srgbClr val="000000"/>
              </a:buClr>
            </a:pPr>
            <a:r>
              <a:rPr lang="ru-RU" sz="2200" dirty="0"/>
              <a:t>нежелания выполнять домашние задания.</a:t>
            </a:r>
          </a:p>
          <a:p>
            <a:pPr marL="457200" lvl="0" indent="-228600" algn="just">
              <a:buClr>
                <a:srgbClr val="000000"/>
              </a:buClr>
            </a:pPr>
            <a:r>
              <a:rPr lang="ru-RU" sz="2200" dirty="0"/>
              <a:t>негативные характеристики в адрес школы, учителей, одноклассников.</a:t>
            </a:r>
          </a:p>
          <a:p>
            <a:pPr marL="457200" lvl="0" indent="-228600" algn="just">
              <a:buClr>
                <a:srgbClr val="000000"/>
              </a:buClr>
            </a:pPr>
            <a:r>
              <a:rPr lang="ru-RU" sz="2200" dirty="0"/>
              <a:t>жалобы на те или иные события, связанные со школой.</a:t>
            </a:r>
          </a:p>
          <a:p>
            <a:pPr marL="457200" lvl="0" indent="-228600" algn="just">
              <a:buClr>
                <a:srgbClr val="000000"/>
              </a:buClr>
            </a:pPr>
            <a:r>
              <a:rPr lang="ru-RU" sz="2200" dirty="0"/>
              <a:t>беспокойный сон.</a:t>
            </a:r>
          </a:p>
          <a:p>
            <a:pPr marL="457200" lvl="0" indent="-228600" algn="just">
              <a:buClr>
                <a:srgbClr val="000000"/>
              </a:buClr>
            </a:pPr>
            <a:r>
              <a:rPr lang="ru-RU" sz="2200" dirty="0"/>
              <a:t>трудности утреннего пробуждения, вялость.</a:t>
            </a:r>
          </a:p>
          <a:p>
            <a:pPr marL="457200" lvl="0" indent="-228600" algn="just">
              <a:buClr>
                <a:srgbClr val="000000"/>
              </a:buClr>
            </a:pPr>
            <a:r>
              <a:rPr lang="ru-RU" sz="2200" dirty="0"/>
              <a:t>постоянные жалобы на плохое самочувствие.</a:t>
            </a:r>
          </a:p>
        </p:txBody>
      </p:sp>
      <p:pic>
        <p:nvPicPr>
          <p:cNvPr id="1026" name="Picture 2" descr="http://www.ya-roditel.ru/upload/iblock/65a/65ae6a0dbe75af986220723ec9c3a3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1547589"/>
            <a:ext cx="237626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znaysebia.com/wp-content/uploads/2013/11/esli-shkola-stala-nenavistno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4" y="3634578"/>
            <a:ext cx="2201229" cy="1452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omanadvice.ru/sites/default/files/imagecache/width_250/prichiny_shkolnoy_dezadaptac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09" y="5508029"/>
            <a:ext cx="2088630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51880" y="179437"/>
            <a:ext cx="9072563" cy="1173163"/>
          </a:xfrm>
        </p:spPr>
        <p:txBody>
          <a:bodyPr/>
          <a:lstStyle/>
          <a:p>
            <a:pPr marL="432000" lvl="0" indent="-3240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можно помочь ?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1800" y="1331565"/>
            <a:ext cx="9072563" cy="611981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lvl="0" algn="just"/>
            <a:r>
              <a:rPr lang="ru-RU" sz="1400" dirty="0"/>
              <a:t>Первое условие школьного успеха пятиклассника — </a:t>
            </a:r>
            <a:r>
              <a:rPr lang="ru-RU" sz="1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безусловное принятие ребенка</a:t>
            </a:r>
            <a:r>
              <a:rPr lang="ru-RU" sz="1400" dirty="0"/>
              <a:t>, несмотря на те неудачи, с которыми он уже столкнулся или может столкнуться.</a:t>
            </a:r>
          </a:p>
          <a:p>
            <a:pPr marL="457200" lvl="0" indent="-228600" algn="just"/>
            <a:r>
              <a:rPr lang="ru-RU" sz="1400" dirty="0"/>
              <a:t>Создавайте </a:t>
            </a:r>
            <a:r>
              <a:rPr lang="ru-RU" sz="1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развития самостоятельности </a:t>
            </a:r>
            <a:r>
              <a:rPr lang="ru-RU" sz="1400" dirty="0"/>
              <a:t>в поведении ребенка. У пятиклассника непременно должны быть домашние обязанности, за выполнение которых он несет ответственность.</a:t>
            </a:r>
          </a:p>
          <a:p>
            <a:pPr marL="457200" lvl="0" indent="-228600" algn="just"/>
            <a:r>
              <a:rPr lang="ru-RU" sz="1400" dirty="0"/>
              <a:t>Несмотря на кажущуюся взрослость, </a:t>
            </a:r>
            <a:r>
              <a:rPr lang="ru-RU" sz="1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пятиклассник нуждается в ненавязчивом контроле</a:t>
            </a:r>
            <a:r>
              <a:rPr lang="ru-RU" sz="1400" dirty="0"/>
              <a:t> со стороны родителей, поскольку не всегда может сам сориентироваться в новых требованиях школьной жизни.</a:t>
            </a:r>
          </a:p>
          <a:p>
            <a:pPr marL="457200" lvl="0" indent="-228600" algn="just"/>
            <a:r>
              <a:rPr lang="ru-RU" sz="1400" dirty="0"/>
              <a:t>Для пятиклассника учитель – уже не такой непререкаемый авторитет, как раньше, в адрес учителей могут звучать критические замечания. </a:t>
            </a:r>
            <a:r>
              <a:rPr lang="ru-RU" sz="1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обсудить с ребенком причины его недовольства, поддерживая при этом авторитет учителя</a:t>
            </a:r>
            <a:r>
              <a:rPr lang="ru-RU" sz="1400" dirty="0"/>
              <a:t>.</a:t>
            </a:r>
          </a:p>
          <a:p>
            <a:pPr marL="457200" lvl="0" indent="-228600" algn="just"/>
            <a:r>
              <a:rPr lang="ru-RU" sz="1400" dirty="0"/>
              <a:t>Пятикласснику уже не так интересна учеба сама по себе, многим в школе интересно бывать потому, что там много друзей. </a:t>
            </a:r>
            <a:r>
              <a:rPr lang="ru-RU" sz="1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Важно, чтобы у ребенка была возможность обсудить свои школьные дела, учебу и отношения с друзьями в семье, с родителями</a:t>
            </a:r>
            <a:r>
              <a:rPr lang="ru-RU" sz="1400" dirty="0"/>
              <a:t>.</a:t>
            </a:r>
          </a:p>
          <a:p>
            <a:pPr marL="457200" lvl="0" indent="-228600" algn="just"/>
            <a:r>
              <a:rPr lang="ru-RU" sz="1400" dirty="0" smtClean="0"/>
              <a:t>Если </a:t>
            </a:r>
            <a:r>
              <a:rPr lang="ru-RU" sz="1400" dirty="0"/>
              <a:t>вас, что-то беспокоит в поведении ребенка, постарайтесь, как можно скорее </a:t>
            </a:r>
            <a:r>
              <a:rPr lang="ru-RU" sz="1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встретиться и обсудить это с классным руководителем или психологом.</a:t>
            </a:r>
          </a:p>
          <a:p>
            <a:pPr marL="457200" lvl="0" indent="-228600" algn="just"/>
            <a:r>
              <a:rPr lang="ru-RU" sz="1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помощниками родителей в сложных ситуациях являются терпение, внимание и понимание. </a:t>
            </a:r>
            <a:r>
              <a:rPr lang="ru-RU" sz="1400" dirty="0"/>
              <a:t>Постарайтесь создать благоприятный климат в семье для ребенка. </a:t>
            </a:r>
            <a:r>
              <a:rPr lang="ru-RU" sz="1400" i="1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1840" y="395461"/>
            <a:ext cx="9072563" cy="1173163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относиться  к  отметкам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7784" y="1835621"/>
            <a:ext cx="9072563" cy="48990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lvl="0" algn="just">
              <a:tabLst>
                <a:tab pos="1013760" algn="l"/>
                <a:tab pos="1595160" algn="l"/>
                <a:tab pos="2176919" algn="l"/>
                <a:tab pos="2758680" algn="l"/>
                <a:tab pos="3340440" algn="l"/>
                <a:tab pos="3921839" algn="l"/>
                <a:tab pos="4503600" algn="l"/>
                <a:tab pos="5085360" algn="l"/>
                <a:tab pos="5667120" algn="l"/>
                <a:tab pos="6248520" algn="l"/>
                <a:tab pos="6830280" algn="l"/>
                <a:tab pos="7412040" algn="l"/>
                <a:tab pos="7993440" algn="l"/>
                <a:tab pos="8575200" algn="l"/>
                <a:tab pos="9156960" algn="l"/>
                <a:tab pos="9738720" algn="l"/>
              </a:tabLst>
            </a:pPr>
            <a:r>
              <a:rPr lang="ru-RU" sz="2000" dirty="0">
                <a:latin typeface="DejaVu Sans Mono" pitchFamily="33"/>
              </a:rPr>
              <a:t> </a:t>
            </a:r>
            <a:r>
              <a:rPr lang="ru-RU" sz="2000" b="1" u="sng" dirty="0">
                <a:latin typeface="DejaVu Sans Mono" pitchFamily="33"/>
              </a:rPr>
              <a:t>Не ругайте своего ребенка за плохую отметку. </a:t>
            </a:r>
            <a:r>
              <a:rPr lang="ru-RU" sz="2000" dirty="0">
                <a:latin typeface="DejaVu Sans Mono" pitchFamily="33"/>
              </a:rPr>
              <a:t>Ему очень хочется быть в ваших глазах хорошим. Если быть хорошим не получается, ребенок начинает врать и изворачиваться, чтобы быть в ваших глазах хорошим.</a:t>
            </a:r>
          </a:p>
          <a:p>
            <a:pPr lvl="0" algn="just">
              <a:tabLst>
                <a:tab pos="432000" algn="l"/>
                <a:tab pos="775080" algn="l"/>
                <a:tab pos="2176919" algn="l"/>
                <a:tab pos="2758680" algn="l"/>
                <a:tab pos="3340440" algn="l"/>
                <a:tab pos="3921839" algn="l"/>
                <a:tab pos="4503600" algn="l"/>
                <a:tab pos="5085360" algn="l"/>
                <a:tab pos="5667120" algn="l"/>
                <a:tab pos="6248520" algn="l"/>
                <a:tab pos="6830280" algn="l"/>
                <a:tab pos="7412040" algn="l"/>
                <a:tab pos="7993440" algn="l"/>
                <a:tab pos="8575200" algn="l"/>
                <a:tab pos="9156960" algn="l"/>
                <a:tab pos="9738720" algn="l"/>
              </a:tabLst>
            </a:pPr>
            <a:r>
              <a:rPr lang="ru-RU" sz="2000" dirty="0">
                <a:latin typeface="DejaVu Sans Mono" pitchFamily="33"/>
              </a:rPr>
              <a:t> </a:t>
            </a:r>
            <a:r>
              <a:rPr lang="ru-RU" sz="2000" b="1" u="sng" dirty="0">
                <a:latin typeface="DejaVu Sans Mono" pitchFamily="33"/>
              </a:rPr>
              <a:t>Сочувствуйте своему ребенку</a:t>
            </a:r>
            <a:r>
              <a:rPr lang="ru-RU" sz="2000" dirty="0">
                <a:solidFill>
                  <a:schemeClr val="tx1"/>
                </a:solidFill>
                <a:latin typeface="DejaVu Sans Mono" pitchFamily="33"/>
              </a:rPr>
              <a:t>, если он долго трудился, но результат его труда невысок. Объясните </a:t>
            </a:r>
            <a:r>
              <a:rPr lang="ru-RU" sz="2000" dirty="0">
                <a:latin typeface="DejaVu Sans Mono" pitchFamily="33"/>
              </a:rPr>
              <a:t>ему, что важен не только высокий результат. Больше важны знания, которые он сможет приобрести в результате ежедневного, упорного труда.</a:t>
            </a:r>
          </a:p>
          <a:p>
            <a:pPr lvl="0" algn="just"/>
            <a:r>
              <a:rPr lang="ru-RU" sz="2000" b="1" u="sng" dirty="0">
                <a:latin typeface="DejaVu Sans Mono" pitchFamily="33"/>
              </a:rPr>
              <a:t> Не заставляйте своего ребенка вымаливать себе оценку в конце четверти ради вашего душевного спокойствия</a:t>
            </a:r>
            <a:r>
              <a:rPr lang="ru-RU" sz="2000" dirty="0">
                <a:latin typeface="DejaVu Sans Mono" pitchFamily="33"/>
              </a:rPr>
              <a:t>.</a:t>
            </a:r>
          </a:p>
          <a:p>
            <a:pPr lvl="0" algn="just"/>
            <a:r>
              <a:rPr lang="ru-RU" sz="2000" dirty="0">
                <a:latin typeface="DejaVu Sans Mono" pitchFamily="33"/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latin typeface="DejaVu Sans Mono" pitchFamily="33"/>
              </a:rPr>
              <a:t>Не учите своего ребенка ловчить, унижаться и приспосабливаться ради положительного результата в виде высокой отметки.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12677" y="694522"/>
            <a:ext cx="9072563" cy="840442"/>
          </a:xfr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которые поддерживают и которые разрушают веру в себя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520032" y="1547589"/>
            <a:ext cx="7235949" cy="5569942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lvl="0" algn="ctr"/>
            <a:r>
              <a:rPr lang="ru-RU" sz="1200" b="1" u="sng" dirty="0">
                <a:solidFill>
                  <a:srgbClr val="B80047"/>
                </a:solidFill>
              </a:rPr>
              <a:t>Слова поддержки</a:t>
            </a:r>
          </a:p>
          <a:p>
            <a:pPr marL="457200" lvl="0" indent="-228600" algn="just"/>
            <a:r>
              <a:rPr lang="ru-RU" sz="1200" dirty="0"/>
              <a:t>Зная тебя, я уверен, что вы все сделали, хорошо.</a:t>
            </a:r>
          </a:p>
          <a:p>
            <a:pPr marL="457200" lvl="0" indent="-228600" algn="just"/>
            <a:r>
              <a:rPr lang="ru-RU" sz="1200" dirty="0"/>
              <a:t>Ты делаешь это очень хорошо.</a:t>
            </a:r>
          </a:p>
          <a:p>
            <a:pPr marL="457200" lvl="0" indent="-228600" algn="just"/>
            <a:r>
              <a:rPr lang="ru-RU" sz="1200" dirty="0"/>
              <a:t>У тебя есть некоторые соображения по этому поводу? Готов ли ты начать?</a:t>
            </a:r>
          </a:p>
          <a:p>
            <a:pPr marL="457200" lvl="0" indent="-228600" algn="just"/>
            <a:r>
              <a:rPr lang="ru-RU" sz="1200" dirty="0"/>
              <a:t>Это серьезный вызов. Но я уверен. Что ты готов к нему</a:t>
            </a:r>
            <a:r>
              <a:rPr lang="ru-RU" sz="1200" dirty="0" smtClean="0"/>
              <a:t>.</a:t>
            </a:r>
            <a:r>
              <a:rPr lang="ru-RU" sz="1200" b="1" dirty="0">
                <a:solidFill>
                  <a:srgbClr val="B80047"/>
                </a:solidFill>
              </a:rPr>
              <a:t> </a:t>
            </a:r>
            <a:endParaRPr lang="ru-RU" sz="1200" b="1" dirty="0" smtClean="0">
              <a:solidFill>
                <a:srgbClr val="B80047"/>
              </a:solidFill>
            </a:endParaRPr>
          </a:p>
          <a:p>
            <a:pPr marL="457200" lvl="0" indent="-228600" algn="just"/>
            <a:r>
              <a:rPr lang="ru-RU" sz="1200" b="1" u="sng" dirty="0" smtClean="0">
                <a:solidFill>
                  <a:srgbClr val="B80047"/>
                </a:solidFill>
              </a:rPr>
              <a:t>Поддерживать </a:t>
            </a:r>
            <a:r>
              <a:rPr lang="ru-RU" sz="1200" b="1" u="sng" dirty="0">
                <a:solidFill>
                  <a:srgbClr val="B80047"/>
                </a:solidFill>
              </a:rPr>
              <a:t>можно посредством:</a:t>
            </a:r>
          </a:p>
          <a:p>
            <a:pPr marL="457200" lvl="0" indent="-228600" algn="just"/>
            <a:r>
              <a:rPr lang="ru-RU" sz="1200" dirty="0"/>
              <a:t>отдельных слов (красиво, прекрасно, здорово).</a:t>
            </a:r>
          </a:p>
          <a:p>
            <a:pPr marL="457200" lvl="0" indent="-228600" algn="just"/>
            <a:r>
              <a:rPr lang="ru-RU" sz="1200" dirty="0"/>
              <a:t>высказываний («Я горжусь тобой», «Спасибо», «Все идет хорошо» и т.д.).</a:t>
            </a:r>
          </a:p>
          <a:p>
            <a:pPr marL="457200" lvl="0" indent="-228600" algn="just"/>
            <a:r>
              <a:rPr lang="ru-RU" sz="1200" dirty="0"/>
              <a:t>прикосновений (дотронуться до руки, обнять его и т.д.).</a:t>
            </a:r>
          </a:p>
          <a:p>
            <a:pPr marL="457200" lvl="0" indent="-228600" algn="just"/>
            <a:r>
              <a:rPr lang="ru-RU" sz="1200" dirty="0"/>
              <a:t>совместных действий (сидеть, стоять рядом и т.д.).</a:t>
            </a:r>
          </a:p>
          <a:p>
            <a:pPr marL="457200" lvl="0" indent="-228600" algn="just"/>
            <a:r>
              <a:rPr lang="ru-RU" sz="1200" dirty="0"/>
              <a:t>выражение лица (улыбка, кивок, смех).</a:t>
            </a:r>
          </a:p>
          <a:p>
            <a:pPr marL="457200" lvl="0" indent="-228600" algn="ctr"/>
            <a:r>
              <a:rPr lang="ru-RU" sz="1200" b="1" u="sng" dirty="0" smtClean="0">
                <a:solidFill>
                  <a:srgbClr val="B80047"/>
                </a:solidFill>
              </a:rPr>
              <a:t>Слова </a:t>
            </a:r>
            <a:r>
              <a:rPr lang="ru-RU" sz="1200" b="1" u="sng" dirty="0">
                <a:solidFill>
                  <a:srgbClr val="B80047"/>
                </a:solidFill>
              </a:rPr>
              <a:t>разочарования:</a:t>
            </a:r>
          </a:p>
          <a:p>
            <a:pPr marL="457200" lvl="0" indent="-228600" algn="just"/>
            <a:r>
              <a:rPr lang="ru-RU" sz="1200" dirty="0"/>
              <a:t>Зная тебя и твои способности. Я думаю. Ты смог бы сделать это гораздо лучше.</a:t>
            </a:r>
          </a:p>
          <a:p>
            <a:pPr marL="457200" lvl="0" indent="-228600" algn="just"/>
            <a:r>
              <a:rPr lang="ru-RU" sz="1200" dirty="0"/>
              <a:t>Эта идея никогда не сможет быть реализована.</a:t>
            </a:r>
          </a:p>
          <a:p>
            <a:pPr marL="457200" lvl="0" indent="-228600" algn="just"/>
            <a:r>
              <a:rPr lang="ru-RU" sz="1200" dirty="0"/>
              <a:t>Это для тебя слишком трудно, поэтому я сам это сделаю.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7784" y="2195661"/>
            <a:ext cx="2340000" cy="32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9832" y="683493"/>
            <a:ext cx="9072562" cy="532666"/>
          </a:xfrm>
        </p:spPr>
        <p:txBody>
          <a:bodyPr>
            <a:spAutoFit/>
          </a:bodyPr>
          <a:lstStyle/>
          <a:p>
            <a:pPr lvl="0" indent="114480" algn="ctr"/>
            <a:r>
              <a:rPr lang="ru-RU" sz="2800" b="1" i="1" dirty="0">
                <a:solidFill>
                  <a:srgbClr val="000000"/>
                </a:solidFill>
                <a:cs typeface="Verdana" pitchFamily="34"/>
              </a:rPr>
              <a:t>Кодекс истинного родителя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19647" y="1331565"/>
            <a:ext cx="7488832" cy="4759464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marL="0" lvl="0" indent="114480" algn="just"/>
            <a:r>
              <a:rPr lang="ru-RU" sz="1600" dirty="0"/>
              <a:t>Если родители требуют от ребенка, чтобы он много и с удовольствием читал, они читают </a:t>
            </a:r>
            <a:r>
              <a:rPr lang="ru-RU" sz="1600" b="1" u="sng" dirty="0">
                <a:solidFill>
                  <a:srgbClr val="B80047"/>
                </a:solidFill>
              </a:rPr>
              <a:t>сами</a:t>
            </a:r>
            <a:r>
              <a:rPr lang="ru-RU" sz="1600" dirty="0"/>
              <a:t> много и с удовольствием, несмотря на недостаток времени.</a:t>
            </a:r>
          </a:p>
          <a:p>
            <a:pPr marL="0" lvl="0" indent="228600" algn="just"/>
            <a:r>
              <a:rPr lang="ru-RU" sz="1600" dirty="0"/>
              <a:t>Если родители требуют, чтобы ребенок не лгал, они не лгут сами ни себе, ни другим, ни собственному ребенку.</a:t>
            </a:r>
          </a:p>
          <a:p>
            <a:pPr marL="0" lvl="0" indent="228600" algn="just"/>
            <a:r>
              <a:rPr lang="ru-RU" sz="1600" dirty="0"/>
              <a:t>Если родители требуют от ребенка проявления трудолюбия, они сами его проявляют и создают условия для формирования у ребенка умения трудиться.</a:t>
            </a:r>
          </a:p>
          <a:p>
            <a:pPr lvl="0" algn="just"/>
            <a:r>
              <a:rPr lang="ru-RU" sz="1600" dirty="0"/>
              <a:t>Если родители хотят, чтобы их ребенок не воровал, они сами не должны создавать подобных ситуаций в своей семье (пусть даже по мелочам).</a:t>
            </a:r>
          </a:p>
          <a:p>
            <a:pPr marL="179640" lvl="0" indent="228600" algn="just"/>
            <a:r>
              <a:rPr lang="ru-RU" sz="1600" dirty="0"/>
              <a:t>Если родители хотят, чтобы их ребенок не пристрастился с раннего детства к спиртным напиткам, они сами </a:t>
            </a:r>
            <a:r>
              <a:rPr lang="ru-RU" sz="1600" b="1" u="sng" dirty="0">
                <a:solidFill>
                  <a:srgbClr val="B80047"/>
                </a:solidFill>
              </a:rPr>
              <a:t>не должны создавать культ спиртных напитков в своей семье</a:t>
            </a:r>
            <a:r>
              <a:rPr lang="ru-RU" sz="1600" b="1" u="sng" dirty="0"/>
              <a:t>.</a:t>
            </a:r>
            <a:r>
              <a:rPr lang="ru-RU" sz="1600" dirty="0"/>
              <a:t> Культ спиртных напитков проявляется в том, что даже в детские праздники родители не могут обойтись без них.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80672" y="4355901"/>
            <a:ext cx="195516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431800" y="899517"/>
            <a:ext cx="9072563" cy="603726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marL="0" lvl="0" indent="228600" algn="just">
              <a:buClr>
                <a:srgbClr val="000000"/>
              </a:buClr>
            </a:pPr>
            <a:r>
              <a:rPr lang="ru-RU" sz="2000" dirty="0"/>
              <a:t>Если родители хотят, чтобы их ребенок бережно и уважительно относился к дедушкам и бабушам, они начинают с себя и сами уважительно и бережно относятся к своим родителям.</a:t>
            </a:r>
          </a:p>
          <a:p>
            <a:pPr lvl="0" algn="just"/>
            <a:r>
              <a:rPr lang="ru-RU" sz="2000" dirty="0"/>
              <a:t>Если родители хотят, чтобы их ребенок не страдал от одиночества, они дают ему возможность иметь друзей, приводить их в свой дом. Это возможно только в том случае, если сами родители имеют настоящих друзей и ребенок встречается  с ними в своем доме.</a:t>
            </a:r>
          </a:p>
          <a:p>
            <a:pPr lvl="0" algn="just"/>
            <a:r>
              <a:rPr lang="ru-RU" sz="2000" dirty="0"/>
              <a:t>Если родители хотят, чтобы ребенок не относился к школе и учению с предубеждением, они сами вспоминают о школьных днях с удовольствием и с самыми теплыми чувствами.</a:t>
            </a:r>
          </a:p>
          <a:p>
            <a:pPr lvl="0" algn="just"/>
            <a:endParaRPr lang="ru-RU" sz="2000" dirty="0"/>
          </a:p>
          <a:p>
            <a:pPr lvl="0" algn="just"/>
            <a:r>
              <a:rPr lang="ru-RU" sz="2600" b="1" dirty="0">
                <a:solidFill>
                  <a:srgbClr val="B80047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Т</a:t>
            </a:r>
            <a:r>
              <a:rPr lang="ru-RU" sz="2600" b="1" i="1" dirty="0">
                <a:solidFill>
                  <a:srgbClr val="B80047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олько добрый пример отца и матери может дать добрые всходы!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63848" y="827509"/>
            <a:ext cx="8424491" cy="2520280"/>
          </a:xfrm>
        </p:spPr>
        <p:txBody>
          <a:bodyPr>
            <a:normAutofit/>
          </a:bodyPr>
          <a:lstStyle/>
          <a:p>
            <a:pPr lvl="0" indent="720000" algn="just">
              <a:spcBef>
                <a:spcPts val="1001"/>
              </a:spcBef>
              <a:spcAft>
                <a:spcPts val="1001"/>
              </a:spcAft>
            </a:pPr>
            <a:r>
              <a:rPr lang="en-US" sz="2400" i="1" dirty="0">
                <a:solidFill>
                  <a:srgbClr val="B80047"/>
                </a:solidFill>
              </a:rPr>
              <a:t> 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Правила</a:t>
            </a:r>
            <a:r>
              <a:rPr lang="en-US" sz="2400" b="1" i="1" u="sng" dirty="0">
                <a:solidFill>
                  <a:srgbClr val="B80047"/>
                </a:solidFill>
              </a:rPr>
              <a:t>, </a:t>
            </a:r>
            <a:r>
              <a:rPr lang="en-US" sz="2400" b="1" i="1" u="sng" dirty="0" err="1">
                <a:solidFill>
                  <a:srgbClr val="B80047"/>
                </a:solidFill>
              </a:rPr>
              <a:t>которые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могут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помочь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родителям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подготовить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ребенка</a:t>
            </a:r>
            <a:r>
              <a:rPr lang="en-US" sz="2400" b="1" i="1" u="sng" dirty="0">
                <a:solidFill>
                  <a:srgbClr val="B80047"/>
                </a:solidFill>
              </a:rPr>
              <a:t> к </a:t>
            </a:r>
            <a:r>
              <a:rPr lang="en-US" sz="2400" b="1" i="1" u="sng" dirty="0" err="1">
                <a:solidFill>
                  <a:srgbClr val="B80047"/>
                </a:solidFill>
              </a:rPr>
              <a:t>самостоятельной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жизни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среди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своих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одноклассников</a:t>
            </a:r>
            <a:r>
              <a:rPr lang="en-US" sz="2400" b="1" i="1" u="sng" dirty="0">
                <a:solidFill>
                  <a:srgbClr val="B80047"/>
                </a:solidFill>
              </a:rPr>
              <a:t> в </a:t>
            </a:r>
            <a:r>
              <a:rPr lang="en-US" sz="2400" b="1" i="1" u="sng" dirty="0" err="1">
                <a:solidFill>
                  <a:srgbClr val="B80047"/>
                </a:solidFill>
              </a:rPr>
              <a:t>школе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во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время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адаптационного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периода</a:t>
            </a:r>
            <a:r>
              <a:rPr lang="en-US" sz="2400" i="1" dirty="0">
                <a:solidFill>
                  <a:srgbClr val="B80047"/>
                </a:solidFill>
              </a:rPr>
              <a:t>. </a:t>
            </a:r>
            <a:r>
              <a:rPr lang="en-US" sz="2400" i="1" dirty="0" err="1">
                <a:solidFill>
                  <a:srgbClr val="B80047"/>
                </a:solidFill>
              </a:rPr>
              <a:t>Родителям</a:t>
            </a:r>
            <a:r>
              <a:rPr lang="en-US" sz="2400" i="1" dirty="0">
                <a:solidFill>
                  <a:srgbClr val="B80047"/>
                </a:solidFill>
              </a:rPr>
              <a:t> </a:t>
            </a:r>
            <a:r>
              <a:rPr lang="en-US" sz="2400" i="1" dirty="0" err="1">
                <a:solidFill>
                  <a:srgbClr val="B80047"/>
                </a:solidFill>
              </a:rPr>
              <a:t>необходимо</a:t>
            </a:r>
            <a:r>
              <a:rPr lang="en-US" sz="2400" i="1" dirty="0">
                <a:solidFill>
                  <a:srgbClr val="B80047"/>
                </a:solidFill>
              </a:rPr>
              <a:t> </a:t>
            </a:r>
            <a:r>
              <a:rPr lang="en-US" sz="2400" i="1" dirty="0" err="1">
                <a:solidFill>
                  <a:srgbClr val="B80047"/>
                </a:solidFill>
              </a:rPr>
              <a:t>объяснить</a:t>
            </a:r>
            <a:r>
              <a:rPr lang="en-US" sz="2400" i="1" dirty="0">
                <a:solidFill>
                  <a:srgbClr val="B80047"/>
                </a:solidFill>
              </a:rPr>
              <a:t> </a:t>
            </a:r>
            <a:r>
              <a:rPr lang="en-US" sz="2400" i="1" dirty="0" err="1">
                <a:solidFill>
                  <a:srgbClr val="B80047"/>
                </a:solidFill>
              </a:rPr>
              <a:t>эти</a:t>
            </a:r>
            <a:r>
              <a:rPr lang="en-US" sz="2400" i="1" dirty="0">
                <a:solidFill>
                  <a:srgbClr val="B80047"/>
                </a:solidFill>
              </a:rPr>
              <a:t> </a:t>
            </a:r>
            <a:r>
              <a:rPr lang="en-US" sz="2400" i="1" dirty="0" err="1">
                <a:solidFill>
                  <a:srgbClr val="B80047"/>
                </a:solidFill>
              </a:rPr>
              <a:t>правила</a:t>
            </a:r>
            <a:r>
              <a:rPr lang="en-US" sz="2400" i="1" dirty="0">
                <a:solidFill>
                  <a:srgbClr val="B80047"/>
                </a:solidFill>
              </a:rPr>
              <a:t> </a:t>
            </a:r>
            <a:r>
              <a:rPr lang="en-US" sz="2400" i="1" dirty="0" err="1">
                <a:solidFill>
                  <a:srgbClr val="B80047"/>
                </a:solidFill>
              </a:rPr>
              <a:t>ребенку</a:t>
            </a:r>
            <a:r>
              <a:rPr lang="en-US" sz="2400" i="1" dirty="0">
                <a:solidFill>
                  <a:srgbClr val="B80047"/>
                </a:solidFill>
              </a:rPr>
              <a:t> и с </a:t>
            </a:r>
            <a:r>
              <a:rPr lang="en-US" sz="2400" i="1" dirty="0" err="1">
                <a:solidFill>
                  <a:srgbClr val="B80047"/>
                </a:solidFill>
              </a:rPr>
              <a:t>их</a:t>
            </a:r>
            <a:r>
              <a:rPr lang="en-US" sz="2400" i="1" dirty="0">
                <a:solidFill>
                  <a:srgbClr val="B80047"/>
                </a:solidFill>
              </a:rPr>
              <a:t> </a:t>
            </a:r>
            <a:r>
              <a:rPr lang="en-US" sz="2400" i="1" dirty="0" err="1">
                <a:solidFill>
                  <a:srgbClr val="B80047"/>
                </a:solidFill>
              </a:rPr>
              <a:t>помощью</a:t>
            </a:r>
            <a:r>
              <a:rPr lang="en-US" sz="2400" i="1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готовить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ребенка</a:t>
            </a:r>
            <a:r>
              <a:rPr lang="en-US" sz="2400" b="1" i="1" u="sng" dirty="0">
                <a:solidFill>
                  <a:srgbClr val="B80047"/>
                </a:solidFill>
              </a:rPr>
              <a:t> к </a:t>
            </a:r>
            <a:r>
              <a:rPr lang="en-US" sz="2400" b="1" i="1" u="sng" dirty="0" err="1">
                <a:solidFill>
                  <a:srgbClr val="B80047"/>
                </a:solidFill>
              </a:rPr>
              <a:t>взрослой</a:t>
            </a:r>
            <a:r>
              <a:rPr lang="en-US" sz="2400" b="1" i="1" u="sng" dirty="0">
                <a:solidFill>
                  <a:srgbClr val="B80047"/>
                </a:solidFill>
              </a:rPr>
              <a:t> </a:t>
            </a:r>
            <a:r>
              <a:rPr lang="en-US" sz="2400" b="1" i="1" u="sng" dirty="0" err="1">
                <a:solidFill>
                  <a:srgbClr val="B80047"/>
                </a:solidFill>
              </a:rPr>
              <a:t>жизни</a:t>
            </a:r>
            <a:r>
              <a:rPr lang="en-US" sz="2400" b="1" i="1" u="sng" dirty="0">
                <a:solidFill>
                  <a:srgbClr val="B80047"/>
                </a:solidFill>
              </a:rPr>
              <a:t>: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75816" y="3491805"/>
            <a:ext cx="9072563" cy="3168352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DejaVu Sans" pitchFamily="18"/>
                <a:ea typeface="DejaVu Sans" pitchFamily="2"/>
                <a:cs typeface="DejaVu Sans" pitchFamily="2"/>
              </a:defRPr>
            </a:lvl9pPr>
          </a:lstStyle>
          <a:p>
            <a:pPr marL="0" lvl="0" indent="720000"/>
            <a:r>
              <a:rPr lang="ru-RU" sz="2400" dirty="0" smtClean="0"/>
              <a:t>- Не отнимай чужого, но и свое не отдавай. Попросили - дай, пытаются отнять - старайся защищаться.</a:t>
            </a:r>
          </a:p>
          <a:p>
            <a:pPr lvl="0"/>
            <a:r>
              <a:rPr lang="ru-RU" sz="2400" dirty="0" smtClean="0"/>
              <a:t>- </a:t>
            </a:r>
            <a:r>
              <a:rPr lang="ru-RU" sz="2400" dirty="0"/>
              <a:t>Не дерись без причины.</a:t>
            </a:r>
          </a:p>
          <a:p>
            <a:pPr lvl="0"/>
            <a:r>
              <a:rPr lang="ru-RU" sz="2400" dirty="0"/>
              <a:t>- Зовут играть - иди, не зовут - спроси разрешения играть вместе, это не стыдно.</a:t>
            </a:r>
          </a:p>
          <a:p>
            <a:pPr lvl="0"/>
            <a:r>
              <a:rPr lang="ru-RU" sz="2400" dirty="0"/>
              <a:t>- Играй честно, не подводи своих товарищей.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</TotalTime>
  <Words>1097</Words>
  <Application>Microsoft Office PowerPoint</Application>
  <PresentationFormat>Произвольный</PresentationFormat>
  <Paragraphs>74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Советы родителям пятиклассников</vt:lpstr>
      <vt:lpstr>Признаки успешной адаптации</vt:lpstr>
      <vt:lpstr>Признаки дезадаптации</vt:lpstr>
      <vt:lpstr>Чем можно помочь ?</vt:lpstr>
      <vt:lpstr>Как относиться  к  отметкам</vt:lpstr>
      <vt:lpstr>Слова, которые поддерживают и которые разрушают веру в себя</vt:lpstr>
      <vt:lpstr>Кодекс истинного родителя</vt:lpstr>
      <vt:lpstr>Презентация PowerPoint</vt:lpstr>
      <vt:lpstr>  Правила, которые могут помочь родителям подготовить ребенка к самостоятельной жизни среди своих одноклассников в школе во время адаптационного периода. Родителям необходимо объяснить эти правила ребенку и с их помощью готовить ребенка к взрослой жизни: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родителям пятиклассников</dc:title>
  <dc:creator>Алексей Афоньшин</dc:creator>
  <cp:lastModifiedBy>Алексей Афоньшин</cp:lastModifiedBy>
  <cp:revision>23</cp:revision>
  <dcterms:created xsi:type="dcterms:W3CDTF">2010-11-16T09:28:28Z</dcterms:created>
  <dcterms:modified xsi:type="dcterms:W3CDTF">2015-10-25T16:24:02Z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