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7" r:id="rId11"/>
    <p:sldId id="262" r:id="rId12"/>
    <p:sldId id="263" r:id="rId13"/>
    <p:sldId id="266" r:id="rId14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CC0099"/>
    <a:srgbClr val="D60093"/>
    <a:srgbClr val="FF0066"/>
    <a:srgbClr val="CC0000"/>
    <a:srgbClr val="CC0066"/>
    <a:srgbClr val="6600CC"/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310" autoAdjust="0"/>
  </p:normalViewPr>
  <p:slideViewPr>
    <p:cSldViewPr>
      <p:cViewPr varScale="1">
        <p:scale>
          <a:sx n="97" d="100"/>
          <a:sy n="97" d="100"/>
        </p:scale>
        <p:origin x="-111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8920" name="Rectangle 7"/>
          <p:cNvSpPr>
            <a:spLocks noGrp="1" noChangeArrowheads="1"/>
          </p:cNvSpPr>
          <p:nvPr>
            <p:ph type="sldImg"/>
          </p:nvPr>
        </p:nvSpPr>
        <p:spPr bwMode="auto">
          <a:xfrm>
            <a:off x="1276350" y="1092200"/>
            <a:ext cx="4787900" cy="3922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80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1138238" y="5407025"/>
            <a:ext cx="5072062" cy="4354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54100" y="1092200"/>
            <a:ext cx="5243513" cy="3933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39" name="Rectangle 2"/>
          <p:cNvSpPr>
            <a:spLocks noChangeArrowheads="1"/>
          </p:cNvSpPr>
          <p:nvPr>
            <p:ph type="body" idx="1"/>
          </p:nvPr>
        </p:nvSpPr>
        <p:spPr>
          <a:xfrm>
            <a:off x="1138238" y="5407025"/>
            <a:ext cx="5073650" cy="43561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54100" y="1092200"/>
            <a:ext cx="5243513" cy="3933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5" name="Rectangle 2"/>
          <p:cNvSpPr>
            <a:spLocks noChangeArrowheads="1"/>
          </p:cNvSpPr>
          <p:nvPr>
            <p:ph type="body" idx="1"/>
          </p:nvPr>
        </p:nvSpPr>
        <p:spPr>
          <a:xfrm>
            <a:off x="1138238" y="5407025"/>
            <a:ext cx="5073650" cy="43561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54100" y="1092200"/>
            <a:ext cx="5243513" cy="3933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79" name="Rectangle 2"/>
          <p:cNvSpPr>
            <a:spLocks noChangeArrowheads="1"/>
          </p:cNvSpPr>
          <p:nvPr>
            <p:ph type="body" idx="1"/>
          </p:nvPr>
        </p:nvSpPr>
        <p:spPr>
          <a:xfrm>
            <a:off x="1138238" y="5407025"/>
            <a:ext cx="5073650" cy="43561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54100" y="1092200"/>
            <a:ext cx="5243513" cy="3933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03" name="Rectangle 3"/>
          <p:cNvSpPr>
            <a:spLocks noChangeArrowheads="1"/>
          </p:cNvSpPr>
          <p:nvPr>
            <p:ph type="body" idx="1"/>
          </p:nvPr>
        </p:nvSpPr>
        <p:spPr>
          <a:xfrm>
            <a:off x="1138238" y="5407025"/>
            <a:ext cx="5073650" cy="43561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54100" y="1092200"/>
            <a:ext cx="5243513" cy="3933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3" name="Rectangle 2"/>
          <p:cNvSpPr>
            <a:spLocks noChangeArrowheads="1"/>
          </p:cNvSpPr>
          <p:nvPr>
            <p:ph type="body" idx="1"/>
          </p:nvPr>
        </p:nvSpPr>
        <p:spPr>
          <a:xfrm>
            <a:off x="1138238" y="5407025"/>
            <a:ext cx="5073650" cy="43561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54100" y="1092200"/>
            <a:ext cx="5243513" cy="3933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>
            <a:spLocks noChangeArrowheads="1"/>
          </p:cNvSpPr>
          <p:nvPr>
            <p:ph type="body" idx="1"/>
          </p:nvPr>
        </p:nvSpPr>
        <p:spPr>
          <a:xfrm>
            <a:off x="1138238" y="5407025"/>
            <a:ext cx="5073650" cy="43561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54100" y="1092200"/>
            <a:ext cx="5243513" cy="3933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1" name="Rectangle 2"/>
          <p:cNvSpPr>
            <a:spLocks noChangeArrowheads="1"/>
          </p:cNvSpPr>
          <p:nvPr>
            <p:ph type="body" idx="1"/>
          </p:nvPr>
        </p:nvSpPr>
        <p:spPr>
          <a:xfrm>
            <a:off x="1138238" y="5407025"/>
            <a:ext cx="5073650" cy="43561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54100" y="1092200"/>
            <a:ext cx="5243513" cy="3933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5" name="Rectangle 2"/>
          <p:cNvSpPr>
            <a:spLocks noChangeArrowheads="1"/>
          </p:cNvSpPr>
          <p:nvPr>
            <p:ph type="body" idx="1"/>
          </p:nvPr>
        </p:nvSpPr>
        <p:spPr>
          <a:xfrm>
            <a:off x="1138238" y="5407025"/>
            <a:ext cx="5073650" cy="43561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54100" y="1092200"/>
            <a:ext cx="5243513" cy="3933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59" name="Rectangle 2"/>
          <p:cNvSpPr>
            <a:spLocks noChangeArrowheads="1"/>
          </p:cNvSpPr>
          <p:nvPr>
            <p:ph type="body" idx="1"/>
          </p:nvPr>
        </p:nvSpPr>
        <p:spPr>
          <a:xfrm>
            <a:off x="1138238" y="5407025"/>
            <a:ext cx="5073650" cy="43561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54100" y="1092200"/>
            <a:ext cx="5243513" cy="3933825"/>
          </a:xfrm>
        </p:spPr>
      </p:sp>
      <p:sp>
        <p:nvSpPr>
          <p:cNvPr id="46083" name="Rectangle 3"/>
          <p:cNvSpPr>
            <a:spLocks noChangeArrowheads="1"/>
          </p:cNvSpPr>
          <p:nvPr>
            <p:ph type="body" idx="1"/>
          </p:nvPr>
        </p:nvSpPr>
        <p:spPr>
          <a:xfrm>
            <a:off x="1138238" y="5407025"/>
            <a:ext cx="5073650" cy="43561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54100" y="1092200"/>
            <a:ext cx="5243513" cy="3933825"/>
          </a:xfrm>
        </p:spPr>
      </p:sp>
      <p:sp>
        <p:nvSpPr>
          <p:cNvPr id="47107" name="Rectangle 3"/>
          <p:cNvSpPr>
            <a:spLocks noChangeArrowheads="1"/>
          </p:cNvSpPr>
          <p:nvPr>
            <p:ph type="body" idx="1"/>
          </p:nvPr>
        </p:nvSpPr>
        <p:spPr>
          <a:xfrm>
            <a:off x="1138238" y="5407025"/>
            <a:ext cx="5073650" cy="43561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54100" y="1092200"/>
            <a:ext cx="5243513" cy="3933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1" name="Rectangle 2"/>
          <p:cNvSpPr>
            <a:spLocks noChangeArrowheads="1"/>
          </p:cNvSpPr>
          <p:nvPr>
            <p:ph type="body" idx="1"/>
          </p:nvPr>
        </p:nvSpPr>
        <p:spPr>
          <a:xfrm>
            <a:off x="1138238" y="5407025"/>
            <a:ext cx="5073650" cy="43561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C4386-1D8C-4CEB-9CE2-D7B12396A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E0166-E7B4-4509-870C-9CA115DBF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9325" y="301625"/>
            <a:ext cx="2263775" cy="6445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3687" cy="6445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4B3BA-9107-45BB-AF73-0DD7F585B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1363" y="2017713"/>
            <a:ext cx="4221162" cy="5534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4925" y="2017713"/>
            <a:ext cx="4222750" cy="5534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4ECF6-B056-4201-97C1-2F4A69401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9788" y="627063"/>
            <a:ext cx="2147887" cy="69246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627063"/>
            <a:ext cx="6296025" cy="6924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363" y="627063"/>
            <a:ext cx="8596312" cy="12509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741363" y="2017713"/>
            <a:ext cx="4221162" cy="55340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14925" y="2017713"/>
            <a:ext cx="4222750" cy="55340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4CEB1-45D4-4417-B666-D0F67DD72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2937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8575" y="1768475"/>
            <a:ext cx="4454525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420CE-6A32-4D3A-9EEB-44E6087EE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8A5E7-595F-4F0E-84C7-30BF86F6C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D1CB7-6A9C-4624-B23B-B3B0A2A63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85342-D612-44CD-8430-444AD7B40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55D89-609F-483E-8FE9-1495F2B21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459F2-733D-499A-BBEF-BEEF84DD1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59862" cy="1250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59862" cy="497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6800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4525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6800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E630EC9-829A-4227-B39F-5784D8B57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 spd="slow">
    <p:comb/>
  </p:transition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2047875"/>
            <a:ext cx="612775" cy="5511800"/>
          </a:xfrm>
          <a:prstGeom prst="roundRect">
            <a:avLst>
              <a:gd name="adj" fmla="val 255"/>
            </a:avLst>
          </a:prstGeom>
          <a:solidFill>
            <a:srgbClr val="DC23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717550" y="0"/>
            <a:ext cx="9363075" cy="1917700"/>
          </a:xfrm>
          <a:prstGeom prst="roundRect">
            <a:avLst>
              <a:gd name="adj" fmla="val 79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627063"/>
            <a:ext cx="8596312" cy="1250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2017713"/>
            <a:ext cx="8596312" cy="553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0" y="1905000"/>
            <a:ext cx="10080625" cy="195263"/>
          </a:xfrm>
          <a:prstGeom prst="roundRect">
            <a:avLst>
              <a:gd name="adj" fmla="val 819"/>
            </a:avLst>
          </a:prstGeom>
          <a:solidFill>
            <a:srgbClr val="9999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547688" y="0"/>
            <a:ext cx="182562" cy="7559675"/>
          </a:xfrm>
          <a:prstGeom prst="roundRect">
            <a:avLst>
              <a:gd name="adj" fmla="val 875"/>
            </a:avLst>
          </a:prstGeom>
          <a:solidFill>
            <a:srgbClr val="9999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ransition spd="slow">
    <p:comb/>
  </p:transition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1619250" y="2316163"/>
            <a:ext cx="7559675" cy="1577975"/>
          </a:xfrm>
        </p:spPr>
        <p:txBody>
          <a:bodyPr tIns="47520"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5400" b="1" i="1" smtClean="0">
                <a:solidFill>
                  <a:srgbClr val="FF0000"/>
                </a:solidFill>
              </a:rPr>
              <a:t>Сердце –  </a:t>
            </a:r>
            <a:br>
              <a:rPr lang="de-DE" sz="5400" b="1" i="1" smtClean="0">
                <a:solidFill>
                  <a:srgbClr val="FF0000"/>
                </a:solidFill>
              </a:rPr>
            </a:br>
            <a:r>
              <a:rPr lang="de-DE" sz="5400" b="1" i="1" smtClean="0">
                <a:solidFill>
                  <a:srgbClr val="FF0000"/>
                </a:solidFill>
              </a:rPr>
              <a:t>пламенный мотор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19700" y="2987675"/>
            <a:ext cx="4500563" cy="4392613"/>
          </a:xfrm>
        </p:spPr>
        <p:txBody>
          <a:bodyPr/>
          <a:lstStyle/>
          <a:p>
            <a:pPr algn="ctr" eaLnBrk="1">
              <a:lnSpc>
                <a:spcPct val="73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sz="2400" i="1" smtClean="0"/>
          </a:p>
          <a:p>
            <a:pPr algn="ctr" eaLnBrk="1">
              <a:lnSpc>
                <a:spcPct val="73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sz="2400" i="1" smtClean="0"/>
          </a:p>
          <a:p>
            <a:pPr algn="ctr" eaLnBrk="1">
              <a:lnSpc>
                <a:spcPct val="73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800" i="1" smtClean="0">
              <a:solidFill>
                <a:srgbClr val="800000"/>
              </a:solidFill>
            </a:endParaRPr>
          </a:p>
          <a:p>
            <a:pPr algn="ctr" eaLnBrk="1">
              <a:lnSpc>
                <a:spcPct val="73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800" i="1" smtClean="0">
                <a:solidFill>
                  <a:srgbClr val="800000"/>
                </a:solidFill>
              </a:rPr>
              <a:t>Руководители:</a:t>
            </a:r>
          </a:p>
          <a:p>
            <a:pPr algn="ctr" eaLnBrk="1">
              <a:lnSpc>
                <a:spcPct val="73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800" i="1" smtClean="0">
                <a:solidFill>
                  <a:srgbClr val="800000"/>
                </a:solidFill>
              </a:rPr>
              <a:t> Зенкова  </a:t>
            </a:r>
            <a:r>
              <a:rPr lang="ru-RU" sz="1800" i="1" smtClean="0">
                <a:solidFill>
                  <a:srgbClr val="800000"/>
                </a:solidFill>
              </a:rPr>
              <a:t>Наталья Валериевна, учитель биологии</a:t>
            </a:r>
          </a:p>
          <a:p>
            <a:pPr algn="ctr" eaLnBrk="1">
              <a:lnSpc>
                <a:spcPct val="73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i="1" smtClean="0">
                <a:solidFill>
                  <a:srgbClr val="800000"/>
                </a:solidFill>
              </a:rPr>
              <a:t>Овчинников Евгений Иванович, учитель информатики</a:t>
            </a:r>
          </a:p>
          <a:p>
            <a:pPr algn="ctr" eaLnBrk="1">
              <a:lnSpc>
                <a:spcPct val="73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800" i="1" smtClean="0">
              <a:solidFill>
                <a:srgbClr val="800000"/>
              </a:solidFill>
            </a:endParaRPr>
          </a:p>
          <a:p>
            <a:pPr algn="ctr" eaLnBrk="1">
              <a:lnSpc>
                <a:spcPct val="73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800" i="1" smtClean="0">
              <a:solidFill>
                <a:srgbClr val="800000"/>
              </a:solidFill>
            </a:endParaRPr>
          </a:p>
          <a:p>
            <a:pPr algn="ctr" eaLnBrk="1">
              <a:lnSpc>
                <a:spcPct val="73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i="1" smtClean="0">
                <a:solidFill>
                  <a:srgbClr val="800000"/>
                </a:solidFill>
              </a:rPr>
              <a:t>МОБУ «СОШ № 4 ЛГО»</a:t>
            </a:r>
          </a:p>
          <a:p>
            <a:pPr algn="ctr" eaLnBrk="1">
              <a:lnSpc>
                <a:spcPct val="73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i="1" smtClean="0">
                <a:solidFill>
                  <a:srgbClr val="800000"/>
                </a:solidFill>
              </a:rPr>
              <a:t>Лесозаводск 2010г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250" y="2125663"/>
            <a:ext cx="1219200" cy="1114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4"/>
          <a:srcRect t="21777" b="15758"/>
          <a:stretch>
            <a:fillRect/>
          </a:stretch>
        </p:blipFill>
        <p:spPr bwMode="auto">
          <a:xfrm>
            <a:off x="1260475" y="4140200"/>
            <a:ext cx="1800225" cy="2241550"/>
          </a:xfrm>
          <a:prstGeom prst="rect">
            <a:avLst/>
          </a:prstGeom>
          <a:noFill/>
          <a:ln w="36000">
            <a:solidFill>
              <a:srgbClr val="800000"/>
            </a:solidFill>
            <a:round/>
            <a:headEnd/>
            <a:tailEnd/>
          </a:ln>
        </p:spPr>
      </p:pic>
      <p:pic>
        <p:nvPicPr>
          <p:cNvPr id="2663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60700" y="4679950"/>
            <a:ext cx="1581150" cy="2339975"/>
          </a:xfrm>
          <a:prstGeom prst="rect">
            <a:avLst/>
          </a:prstGeom>
          <a:solidFill>
            <a:srgbClr val="FFC5ED"/>
          </a:solidFill>
          <a:ln w="36000">
            <a:solidFill>
              <a:srgbClr val="7E002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3611563" y="1277938"/>
            <a:ext cx="6108700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200" b="1" i="1">
                <a:solidFill>
                  <a:srgbClr val="FF0000"/>
                </a:solidFill>
              </a:rPr>
              <a:t>Сердце –  пламенный мотор</a:t>
            </a: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720725" y="2160588"/>
            <a:ext cx="9359900" cy="521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85680" rIns="90000" bIns="45000"/>
          <a:lstStyle/>
          <a:p>
            <a:pPr marL="422275" indent="-317500" algn="ctr"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</a:pPr>
            <a:r>
              <a:rPr lang="de-DE" sz="4600" b="1" i="1">
                <a:solidFill>
                  <a:srgbClr val="800000"/>
                </a:solidFill>
              </a:rPr>
              <a:t>Результаты исследования:</a:t>
            </a:r>
          </a:p>
          <a:p>
            <a:pPr marL="422275" indent="-317500" algn="ctr"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</a:pPr>
            <a:endParaRPr lang="de-DE" sz="900" b="1" i="1">
              <a:solidFill>
                <a:srgbClr val="800000"/>
              </a:solidFill>
            </a:endParaRPr>
          </a:p>
          <a:p>
            <a:pPr marL="422275" indent="-317500" algn="ctr"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</a:pPr>
            <a:endParaRPr lang="de-DE" sz="700" b="1" i="1">
              <a:solidFill>
                <a:srgbClr val="800000"/>
              </a:solidFill>
            </a:endParaRPr>
          </a:p>
          <a:p>
            <a:pPr marL="422275" indent="-317500" algn="ctr">
              <a:buClr>
                <a:srgbClr val="0000FF"/>
              </a:buClr>
              <a:buFont typeface="Wingdings" pitchFamily="2" charset="2"/>
              <a:buChar char="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</a:pPr>
            <a:r>
              <a:rPr lang="ru-RU" sz="2800" b="1" i="1">
                <a:solidFill>
                  <a:srgbClr val="B80047"/>
                </a:solidFill>
              </a:rPr>
              <a:t>Сайт </a:t>
            </a:r>
          </a:p>
          <a:p>
            <a:pPr marL="422275" indent="-317500" algn="ctr">
              <a:buClr>
                <a:srgbClr val="0000FF"/>
              </a:buClr>
              <a:buFont typeface="Wingdings" pitchFamily="2" charset="2"/>
              <a:buChar char="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</a:pPr>
            <a:r>
              <a:rPr lang="de-DE" sz="2800" b="1" i="1">
                <a:solidFill>
                  <a:srgbClr val="800080"/>
                </a:solidFill>
              </a:rPr>
              <a:t>Презентаци</a:t>
            </a:r>
            <a:r>
              <a:rPr lang="ru-RU" sz="2800" b="1" i="1">
                <a:solidFill>
                  <a:srgbClr val="800080"/>
                </a:solidFill>
              </a:rPr>
              <a:t>и</a:t>
            </a:r>
            <a:endParaRPr lang="de-DE" sz="2800" b="1" i="1">
              <a:solidFill>
                <a:srgbClr val="800080"/>
              </a:solidFill>
            </a:endParaRPr>
          </a:p>
          <a:p>
            <a:pPr marL="422275" indent="-317500" algn="ctr">
              <a:buClr>
                <a:srgbClr val="0000FF"/>
              </a:buClr>
              <a:buFont typeface="Wingdings" pitchFamily="2" charset="2"/>
              <a:buChar char="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</a:pPr>
            <a:r>
              <a:rPr lang="de-DE" sz="2800" b="1" i="1">
                <a:solidFill>
                  <a:srgbClr val="99284C"/>
                </a:solidFill>
              </a:rPr>
              <a:t>Буклеты</a:t>
            </a:r>
            <a:endParaRPr lang="ru-RU" sz="2800" b="1" i="1">
              <a:solidFill>
                <a:srgbClr val="99284C"/>
              </a:solidFill>
            </a:endParaRPr>
          </a:p>
          <a:p>
            <a:pPr marL="422275" indent="-317500" algn="ctr">
              <a:buClr>
                <a:srgbClr val="0000FF"/>
              </a:buClr>
              <a:buFont typeface="Wingdings" pitchFamily="2" charset="2"/>
              <a:buChar char="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</a:pPr>
            <a:r>
              <a:rPr lang="ru-RU" sz="2800" b="1" i="1">
                <a:solidFill>
                  <a:srgbClr val="CC0099"/>
                </a:solidFill>
              </a:rPr>
              <a:t>Листовки</a:t>
            </a:r>
          </a:p>
          <a:p>
            <a:pPr marL="422275" indent="-317500" algn="ctr">
              <a:buClr>
                <a:srgbClr val="0000FF"/>
              </a:buClr>
              <a:buFont typeface="Wingdings" pitchFamily="2" charset="2"/>
              <a:buChar char="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</a:pPr>
            <a:r>
              <a:rPr lang="ru-RU" sz="2800" b="1" i="1">
                <a:solidFill>
                  <a:srgbClr val="6600CC"/>
                </a:solidFill>
              </a:rPr>
              <a:t>Анализ интервью</a:t>
            </a:r>
          </a:p>
          <a:p>
            <a:pPr marL="422275" indent="-317500" algn="ctr">
              <a:buClr>
                <a:srgbClr val="0000FF"/>
              </a:buClr>
              <a:buFont typeface="Wingdings" pitchFamily="2" charset="2"/>
              <a:buChar char="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</a:pPr>
            <a:r>
              <a:rPr lang="ru-RU" sz="2800" b="1" i="1">
                <a:solidFill>
                  <a:srgbClr val="CC0066"/>
                </a:solidFill>
              </a:rPr>
              <a:t>Анализ анкеты</a:t>
            </a:r>
            <a:endParaRPr lang="de-DE" sz="2800" b="1" i="1">
              <a:solidFill>
                <a:srgbClr val="CC0066"/>
              </a:solidFill>
            </a:endParaRPr>
          </a:p>
          <a:p>
            <a:pPr marL="422275" indent="-317500" algn="ctr">
              <a:buClr>
                <a:srgbClr val="0000FF"/>
              </a:buClr>
              <a:buFont typeface="Wingdings" pitchFamily="2" charset="2"/>
              <a:buChar char="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</a:pPr>
            <a:r>
              <a:rPr lang="ru-RU" sz="2800" b="1" i="1">
                <a:solidFill>
                  <a:srgbClr val="94006B"/>
                </a:solidFill>
              </a:rPr>
              <a:t>Электронный доклад</a:t>
            </a:r>
            <a:r>
              <a:rPr lang="de-DE" sz="2800" b="1" i="1">
                <a:solidFill>
                  <a:srgbClr val="94006B"/>
                </a:solidFill>
              </a:rPr>
              <a:t> </a:t>
            </a:r>
            <a:endParaRPr lang="ru-RU" sz="2800" b="1" i="1">
              <a:solidFill>
                <a:srgbClr val="94006B"/>
              </a:solidFill>
            </a:endParaRPr>
          </a:p>
          <a:p>
            <a:pPr marL="422275" indent="-317500" algn="ctr">
              <a:buClr>
                <a:srgbClr val="0000FF"/>
              </a:buClr>
              <a:buFont typeface="Wingdings" pitchFamily="2" charset="2"/>
              <a:buChar char="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</a:pPr>
            <a:r>
              <a:rPr lang="ru-RU" sz="2800" b="1" i="1">
                <a:solidFill>
                  <a:srgbClr val="CC0000"/>
                </a:solidFill>
              </a:rPr>
              <a:t>Фотоальбом</a:t>
            </a:r>
            <a:endParaRPr lang="de-DE" sz="2800" b="1" i="1">
              <a:solidFill>
                <a:srgbClr val="CC0000"/>
              </a:solidFill>
            </a:endParaRPr>
          </a:p>
          <a:p>
            <a:pPr marL="422275" indent="-317500" algn="ctr">
              <a:buClrTx/>
              <a:buSzTx/>
              <a:buFontTx/>
              <a:buNone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</a:pPr>
            <a:endParaRPr lang="de-DE" sz="2800" b="1" i="1">
              <a:solidFill>
                <a:srgbClr val="CC0000"/>
              </a:solidFill>
            </a:endParaRPr>
          </a:p>
          <a:p>
            <a:pPr marL="422275" indent="-317500" algn="ctr">
              <a:buClrTx/>
              <a:buSzTx/>
              <a:buFontTx/>
              <a:buNone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</a:pPr>
            <a:endParaRPr lang="de-DE" sz="5000" b="1" i="1">
              <a:solidFill>
                <a:srgbClr val="944794"/>
              </a:solidFill>
            </a:endParaRPr>
          </a:p>
          <a:p>
            <a:pPr marL="422275" indent="-317500" algn="ctr">
              <a:buClrTx/>
              <a:buSzTx/>
              <a:buFontTx/>
              <a:buNone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</a:pPr>
            <a:endParaRPr lang="de-DE" sz="4600" b="1" i="1">
              <a:solidFill>
                <a:srgbClr val="944794"/>
              </a:solidFill>
            </a:endParaRP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8588" y="947738"/>
            <a:ext cx="931862" cy="852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3600" y="2916238"/>
            <a:ext cx="2286000" cy="1714500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6625" y="5508625"/>
            <a:ext cx="1998663" cy="1500188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68425" y="4067175"/>
            <a:ext cx="2089150" cy="1566863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77163" y="5364163"/>
            <a:ext cx="1998662" cy="1498600"/>
          </a:xfrm>
          <a:prstGeom prst="rect">
            <a:avLst/>
          </a:prstGeom>
          <a:noFill/>
          <a:ln w="9525">
            <a:solidFill>
              <a:srgbClr val="CC0066"/>
            </a:solidFill>
            <a:miter lim="800000"/>
            <a:headEnd/>
            <a:tailEnd/>
          </a:ln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32700" y="2916238"/>
            <a:ext cx="1925638" cy="144462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16800" y="3995738"/>
            <a:ext cx="1927225" cy="1444625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3611563" y="1277938"/>
            <a:ext cx="6108700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200" b="1" i="1">
                <a:solidFill>
                  <a:srgbClr val="FF0000"/>
                </a:solidFill>
              </a:rPr>
              <a:t>Сердце –  пламенный мотор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8588" y="947738"/>
            <a:ext cx="931862" cy="852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71" name="Picture 7" descr="SDC104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44688" y="2195513"/>
            <a:ext cx="6892925" cy="5170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611563" y="1277938"/>
            <a:ext cx="6108700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200" b="1" i="1">
                <a:solidFill>
                  <a:srgbClr val="FF0000"/>
                </a:solidFill>
              </a:rPr>
              <a:t>Сердце –  пламенный мотор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819150" y="2160588"/>
            <a:ext cx="9080500" cy="521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9252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5400" b="1" i="1">
                <a:solidFill>
                  <a:srgbClr val="FF0000"/>
                </a:solidFill>
              </a:rPr>
              <a:t>Успехов вам!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sz="5400" b="1" i="1">
              <a:solidFill>
                <a:srgbClr val="80000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sz="4000" b="1" i="1">
              <a:solidFill>
                <a:srgbClr val="DC230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sz="4000" b="1" i="1">
              <a:solidFill>
                <a:srgbClr val="DC2300"/>
              </a:solidFill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8588" y="947738"/>
            <a:ext cx="931862" cy="852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7893" name="Picture 5" descr="62669469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4188" y="3114675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3611563" y="1277938"/>
            <a:ext cx="6108700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200" b="1" i="1">
                <a:solidFill>
                  <a:srgbClr val="FF0000"/>
                </a:solidFill>
              </a:rPr>
              <a:t>Сердце –  пламенный мотор</a:t>
            </a: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900113" y="2339975"/>
            <a:ext cx="8999537" cy="2660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9252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sz="5400" b="1" i="1">
              <a:solidFill>
                <a:srgbClr val="80000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sz="5400" b="1" i="1">
              <a:solidFill>
                <a:srgbClr val="800000"/>
              </a:solidFill>
            </a:endParaRP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8588" y="947738"/>
            <a:ext cx="931862" cy="852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657225" y="2519363"/>
            <a:ext cx="8780463" cy="462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200" b="1" i="1">
                <a:solidFill>
                  <a:srgbClr val="800000"/>
                </a:solidFill>
              </a:rPr>
              <a:t>Что такое сердце?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200" b="1" i="1">
                <a:solidFill>
                  <a:srgbClr val="800000"/>
                </a:solidFill>
              </a:rPr>
              <a:t>Камень твёрдый?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200" b="1" i="1">
                <a:solidFill>
                  <a:srgbClr val="800000"/>
                </a:solidFill>
              </a:rPr>
              <a:t>Яблоко с багрово-красной кожей?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200" b="1" i="1">
                <a:solidFill>
                  <a:srgbClr val="800000"/>
                </a:solidFill>
              </a:rPr>
              <a:t>Может быть меж рёбер и аортой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200" b="1" i="1">
                <a:solidFill>
                  <a:srgbClr val="800000"/>
                </a:solidFill>
              </a:rPr>
              <a:t>Бьется шар, на шар земной похожий?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200" b="1" i="1">
                <a:solidFill>
                  <a:srgbClr val="800000"/>
                </a:solidFill>
              </a:rPr>
              <a:t>Так или иначе всё земное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200" b="1" i="1">
                <a:solidFill>
                  <a:srgbClr val="800000"/>
                </a:solidFill>
              </a:rPr>
              <a:t>Умещается в его пределы,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200" b="1" i="1">
                <a:solidFill>
                  <a:srgbClr val="800000"/>
                </a:solidFill>
              </a:rPr>
              <a:t>Потому что нет ему покоя,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200" b="1" i="1">
                <a:solidFill>
                  <a:srgbClr val="800000"/>
                </a:solidFill>
              </a:rPr>
              <a:t>До всего есть дело!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sz="3200" b="1" i="1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3611563" y="1277938"/>
            <a:ext cx="6108700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200" b="1" i="1">
                <a:solidFill>
                  <a:srgbClr val="FF0000"/>
                </a:solidFill>
              </a:rPr>
              <a:t>Сердце –  пламенный мотор</a:t>
            </a: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900113" y="2546350"/>
            <a:ext cx="8999537" cy="2454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9252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5400" b="1" i="1">
                <a:solidFill>
                  <a:srgbClr val="800000"/>
                </a:solidFill>
              </a:rPr>
              <a:t>Здоровое сердце –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5400" b="1" i="1">
                <a:solidFill>
                  <a:srgbClr val="800000"/>
                </a:solidFill>
              </a:rPr>
              <a:t>миф или реальность?</a:t>
            </a: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8588" y="947738"/>
            <a:ext cx="931862" cy="852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677" name="Picture 6" descr="1264294462-heart_attac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03688" y="4211638"/>
            <a:ext cx="2211387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3611563" y="1277938"/>
            <a:ext cx="6108700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200" b="1" i="1">
                <a:solidFill>
                  <a:srgbClr val="FF0000"/>
                </a:solidFill>
              </a:rPr>
              <a:t>Сердце –  пламенный мотор</a:t>
            </a: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819150" y="2160588"/>
            <a:ext cx="9080500" cy="521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92520" rIns="90000" bIns="45000"/>
          <a:lstStyle/>
          <a:p>
            <a:pPr marL="422275" indent="-317500" algn="ctr"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</a:pPr>
            <a:r>
              <a:rPr lang="de-DE" sz="5400" b="1" i="1">
                <a:solidFill>
                  <a:srgbClr val="800000"/>
                </a:solidFill>
              </a:rPr>
              <a:t>Давайте обсудим...</a:t>
            </a:r>
          </a:p>
          <a:p>
            <a:pPr marL="422275" indent="-317500" algn="ctr"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</a:pPr>
            <a:endParaRPr lang="de-DE" sz="1400" b="1" i="1">
              <a:solidFill>
                <a:srgbClr val="800000"/>
              </a:solidFill>
            </a:endParaRPr>
          </a:p>
          <a:p>
            <a:pPr marL="422275" indent="-317500" algn="ctr">
              <a:buClr>
                <a:srgbClr val="0000FF"/>
              </a:buClr>
              <a:buFont typeface="Wingdings" pitchFamily="2" charset="2"/>
              <a:buChar char="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</a:pPr>
            <a:r>
              <a:rPr lang="de-DE" sz="3600" b="1" i="1">
                <a:solidFill>
                  <a:srgbClr val="DC2300"/>
                </a:solidFill>
              </a:rPr>
              <a:t>Какие ассоциации у вас возникают при слове „сердце“?</a:t>
            </a:r>
          </a:p>
          <a:p>
            <a:pPr marL="422275" indent="-317500" algn="ctr">
              <a:buClr>
                <a:srgbClr val="0000FF"/>
              </a:buClr>
              <a:buFont typeface="Wingdings" pitchFamily="2" charset="2"/>
              <a:buChar char="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</a:pPr>
            <a:r>
              <a:rPr lang="de-DE" sz="3600" b="1" i="1">
                <a:solidFill>
                  <a:srgbClr val="DC2300"/>
                </a:solidFill>
              </a:rPr>
              <a:t>Что такое сердце?</a:t>
            </a:r>
          </a:p>
          <a:p>
            <a:pPr marL="422275" indent="-317500" algn="ctr">
              <a:buClr>
                <a:srgbClr val="0000FF"/>
              </a:buClr>
              <a:buFont typeface="Wingdings" pitchFamily="2" charset="2"/>
              <a:buChar char="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</a:pPr>
            <a:r>
              <a:rPr lang="de-DE" sz="3600" b="1" i="1">
                <a:solidFill>
                  <a:srgbClr val="DC2300"/>
                </a:solidFill>
              </a:rPr>
              <a:t>Для чего оно нужно?</a:t>
            </a:r>
          </a:p>
          <a:p>
            <a:pPr marL="422275" indent="-317500" algn="ctr">
              <a:buClr>
                <a:srgbClr val="0000FF"/>
              </a:buClr>
              <a:buFont typeface="Wingdings" pitchFamily="2" charset="2"/>
              <a:buChar char="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</a:pPr>
            <a:r>
              <a:rPr lang="de-DE" sz="3600" b="1" i="1">
                <a:solidFill>
                  <a:srgbClr val="DC2300"/>
                </a:solidFill>
              </a:rPr>
              <a:t>Чем можно заменить сердце?</a:t>
            </a:r>
          </a:p>
          <a:p>
            <a:pPr marL="422275" indent="-317500" algn="ctr">
              <a:buClr>
                <a:srgbClr val="0000FF"/>
              </a:buClr>
              <a:buFont typeface="Wingdings" pitchFamily="2" charset="2"/>
              <a:buChar char="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</a:pPr>
            <a:r>
              <a:rPr lang="de-DE" sz="3600" b="1" i="1">
                <a:solidFill>
                  <a:srgbClr val="DC2300"/>
                </a:solidFill>
              </a:rPr>
              <a:t>Какие заболевания сердца вы знаете?</a:t>
            </a:r>
            <a:endParaRPr lang="ru-RU" sz="3600" b="1" i="1">
              <a:solidFill>
                <a:srgbClr val="DC2300"/>
              </a:solidFill>
            </a:endParaRPr>
          </a:p>
          <a:p>
            <a:pPr marL="422275" indent="-317500" algn="ctr">
              <a:buClr>
                <a:srgbClr val="0000FF"/>
              </a:buClr>
              <a:buFont typeface="Wingdings" pitchFamily="2" charset="2"/>
              <a:buChar char="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</a:pPr>
            <a:r>
              <a:rPr lang="ru-RU" sz="3600" b="1" i="1">
                <a:solidFill>
                  <a:srgbClr val="DC2300"/>
                </a:solidFill>
              </a:rPr>
              <a:t>Как сохранить сердце здоровым?</a:t>
            </a:r>
            <a:endParaRPr lang="de-DE" sz="3600" b="1" i="1">
              <a:solidFill>
                <a:srgbClr val="DC2300"/>
              </a:solidFill>
            </a:endParaRPr>
          </a:p>
          <a:p>
            <a:pPr marL="422275" indent="-317500" algn="ctr">
              <a:buClrTx/>
              <a:buSzTx/>
              <a:buFontTx/>
              <a:buNone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</a:pPr>
            <a:endParaRPr lang="de-DE" sz="3600" b="1" i="1">
              <a:solidFill>
                <a:srgbClr val="DC2300"/>
              </a:solidFill>
            </a:endParaRPr>
          </a:p>
          <a:p>
            <a:pPr marL="422275" indent="-317500" algn="ctr">
              <a:buClrTx/>
              <a:buSzTx/>
              <a:buFontTx/>
              <a:buNone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</a:pPr>
            <a:endParaRPr lang="de-DE" sz="4000" b="1" i="1">
              <a:solidFill>
                <a:srgbClr val="DC2300"/>
              </a:solidFill>
            </a:endParaRP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8588" y="947738"/>
            <a:ext cx="931862" cy="852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3611563" y="1277938"/>
            <a:ext cx="6108700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200" b="1" i="1">
                <a:solidFill>
                  <a:srgbClr val="FF0000"/>
                </a:solidFill>
              </a:rPr>
              <a:t>Сердце –  пламенный мотор</a:t>
            </a: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900113" y="2160588"/>
            <a:ext cx="8820150" cy="383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92520" rIns="90000" bIns="45000"/>
          <a:lstStyle/>
          <a:p>
            <a:pPr marL="422275" indent="-317500" algn="ctr"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</a:pPr>
            <a:r>
              <a:rPr lang="de-DE" sz="5400" b="1" i="1">
                <a:solidFill>
                  <a:srgbClr val="800000"/>
                </a:solidFill>
              </a:rPr>
              <a:t>Знаете ли вы, что...</a:t>
            </a:r>
          </a:p>
          <a:p>
            <a:pPr marL="422275" indent="-317500" algn="ctr"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</a:pPr>
            <a:endParaRPr lang="de-DE" sz="1300" b="1" i="1">
              <a:solidFill>
                <a:srgbClr val="800000"/>
              </a:solidFill>
            </a:endParaRPr>
          </a:p>
          <a:p>
            <a:pPr marL="422275" indent="-317500" algn="ctr"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</a:pPr>
            <a:endParaRPr lang="de-DE" sz="700" b="1" i="1">
              <a:solidFill>
                <a:srgbClr val="800000"/>
              </a:solidFill>
            </a:endParaRPr>
          </a:p>
          <a:p>
            <a:pPr marL="422275" indent="-317500" algn="ctr">
              <a:buClr>
                <a:srgbClr val="0000FF"/>
              </a:buClr>
              <a:buFont typeface="Wingdings" pitchFamily="2" charset="2"/>
              <a:buChar char="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</a:pPr>
            <a:r>
              <a:rPr lang="de-DE" sz="2200" b="1" i="1">
                <a:solidFill>
                  <a:srgbClr val="B80047"/>
                </a:solidFill>
              </a:rPr>
              <a:t>Сердце – насос, который перекачивает </a:t>
            </a:r>
          </a:p>
          <a:p>
            <a:pPr marL="422275" indent="-317500" algn="ctr">
              <a:buClrTx/>
              <a:buSzTx/>
              <a:buFontTx/>
              <a:buNone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</a:pPr>
            <a:r>
              <a:rPr lang="de-DE" sz="2200" b="1" i="1">
                <a:solidFill>
                  <a:srgbClr val="B80047"/>
                </a:solidFill>
              </a:rPr>
              <a:t>5200 л. крови в сутки?</a:t>
            </a:r>
          </a:p>
          <a:p>
            <a:pPr marL="422275" indent="-317500" algn="ctr">
              <a:buClrTx/>
              <a:buSzTx/>
              <a:buFontTx/>
              <a:buNone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</a:pPr>
            <a:endParaRPr lang="de-DE" sz="800" b="1" i="1">
              <a:solidFill>
                <a:srgbClr val="B80047"/>
              </a:solidFill>
            </a:endParaRPr>
          </a:p>
          <a:p>
            <a:pPr marL="422275" indent="-317500" algn="ctr">
              <a:buClr>
                <a:srgbClr val="0000FF"/>
              </a:buClr>
              <a:buFont typeface="Wingdings" pitchFamily="2" charset="2"/>
              <a:buChar char="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</a:pPr>
            <a:r>
              <a:rPr lang="de-DE" sz="2200" b="1" i="1">
                <a:solidFill>
                  <a:srgbClr val="FF0000"/>
                </a:solidFill>
              </a:rPr>
              <a:t>Сердце половину своей жизни отдыхает?</a:t>
            </a:r>
          </a:p>
          <a:p>
            <a:pPr marL="422275" indent="-317500" algn="ctr">
              <a:buClrTx/>
              <a:buSzTx/>
              <a:buFontTx/>
              <a:buNone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</a:pPr>
            <a:endParaRPr lang="de-DE" sz="800" b="1" i="1">
              <a:solidFill>
                <a:srgbClr val="FF0000"/>
              </a:solidFill>
            </a:endParaRPr>
          </a:p>
          <a:p>
            <a:pPr marL="422275" indent="-317500" algn="ctr">
              <a:buClr>
                <a:srgbClr val="0000FF"/>
              </a:buClr>
              <a:buFont typeface="Wingdings" pitchFamily="2" charset="2"/>
              <a:buChar char="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</a:pPr>
            <a:r>
              <a:rPr lang="de-DE" sz="2200" b="1" i="1">
                <a:solidFill>
                  <a:srgbClr val="6B2394"/>
                </a:solidFill>
              </a:rPr>
              <a:t>За 70 лет жизни сердце сокращается </a:t>
            </a:r>
          </a:p>
          <a:p>
            <a:pPr marL="422275" indent="-317500" algn="ctr">
              <a:buClrTx/>
              <a:buSzTx/>
              <a:buFontTx/>
              <a:buNone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</a:pPr>
            <a:r>
              <a:rPr lang="de-DE" sz="2200" b="1" i="1">
                <a:solidFill>
                  <a:srgbClr val="6B2394"/>
                </a:solidFill>
              </a:rPr>
              <a:t>2,5 млрд раз?</a:t>
            </a:r>
          </a:p>
          <a:p>
            <a:pPr marL="422275" indent="-317500" algn="ctr">
              <a:buClrTx/>
              <a:buSzTx/>
              <a:buFontTx/>
              <a:buNone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</a:pPr>
            <a:endParaRPr lang="de-DE" sz="800" b="1" i="1">
              <a:solidFill>
                <a:srgbClr val="6B2394"/>
              </a:solidFill>
            </a:endParaRPr>
          </a:p>
          <a:p>
            <a:pPr marL="422275" indent="-317500" algn="ctr">
              <a:buClr>
                <a:srgbClr val="0000FF"/>
              </a:buClr>
              <a:buFont typeface="Wingdings" pitchFamily="2" charset="2"/>
              <a:buChar char="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</a:pPr>
            <a:r>
              <a:rPr lang="de-DE" sz="2200" b="1" i="1">
                <a:solidFill>
                  <a:srgbClr val="94006B"/>
                </a:solidFill>
              </a:rPr>
              <a:t>Работающее сердце развивает силу в 90 Н, что равносильно весу ведра с водой?</a:t>
            </a:r>
          </a:p>
          <a:p>
            <a:pPr marL="422275" indent="-317500" algn="ctr">
              <a:buClrTx/>
              <a:buSzTx/>
              <a:buFontTx/>
              <a:buNone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</a:pPr>
            <a:endParaRPr lang="de-DE" sz="800" b="1" i="1">
              <a:solidFill>
                <a:srgbClr val="94006B"/>
              </a:solidFill>
            </a:endParaRPr>
          </a:p>
          <a:p>
            <a:pPr marL="422275" indent="-317500" algn="ctr">
              <a:buClr>
                <a:srgbClr val="0000FF"/>
              </a:buClr>
              <a:buFont typeface="Wingdings" pitchFamily="2" charset="2"/>
              <a:buChar char="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</a:pPr>
            <a:r>
              <a:rPr lang="de-DE" sz="2200" b="1" i="1">
                <a:solidFill>
                  <a:srgbClr val="5E11A6"/>
                </a:solidFill>
              </a:rPr>
              <a:t>Кровью, которую перекачивает сердце в течение жизни человека, можно наполнить 4375 железнодорожных цистерн?</a:t>
            </a:r>
          </a:p>
          <a:p>
            <a:pPr marL="422275" indent="-317500" algn="ctr">
              <a:buClrTx/>
              <a:buSzTx/>
              <a:buFontTx/>
              <a:buNone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</a:pPr>
            <a:endParaRPr lang="de-DE" sz="800" b="1" i="1">
              <a:solidFill>
                <a:srgbClr val="6B0094"/>
              </a:solidFill>
            </a:endParaRPr>
          </a:p>
          <a:p>
            <a:pPr marL="422275" indent="-317500" algn="ctr">
              <a:buClrTx/>
              <a:buSzTx/>
              <a:buFontTx/>
              <a:buNone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</a:pPr>
            <a:endParaRPr lang="de-DE" sz="2200" b="1" i="1">
              <a:solidFill>
                <a:srgbClr val="6B0094"/>
              </a:solidFill>
            </a:endParaRPr>
          </a:p>
          <a:p>
            <a:pPr marL="422275" indent="-317500" algn="ctr">
              <a:buClrTx/>
              <a:buSzTx/>
              <a:buFontTx/>
              <a:buNone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</a:pPr>
            <a:endParaRPr lang="de-DE" sz="2200" b="1" i="1">
              <a:solidFill>
                <a:srgbClr val="6B0094"/>
              </a:solidFill>
            </a:endParaRP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8588" y="947738"/>
            <a:ext cx="931862" cy="852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3611563" y="1277938"/>
            <a:ext cx="6108700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200" b="1" i="1">
                <a:solidFill>
                  <a:srgbClr val="FF0000"/>
                </a:solidFill>
              </a:rPr>
              <a:t>Сердце –  пламенный мотор</a:t>
            </a: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900113" y="2200275"/>
            <a:ext cx="8999537" cy="4098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9252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4400" b="1" i="1">
                <a:solidFill>
                  <a:srgbClr val="800000"/>
                </a:solidFill>
              </a:rPr>
              <a:t>Как будем работать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sz="700" b="1" i="1">
              <a:solidFill>
                <a:srgbClr val="80000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sz="700" b="1" i="1">
              <a:solidFill>
                <a:srgbClr val="800000"/>
              </a:solidFill>
            </a:endParaRPr>
          </a:p>
        </p:txBody>
      </p:sp>
      <p:graphicFrame>
        <p:nvGraphicFramePr>
          <p:cNvPr id="8220" name="Group 28"/>
          <p:cNvGraphicFramePr>
            <a:graphicFrameLocks noGrp="1"/>
          </p:cNvGraphicFramePr>
          <p:nvPr/>
        </p:nvGraphicFramePr>
        <p:xfrm>
          <a:off x="1655763" y="2987675"/>
          <a:ext cx="7353300" cy="4485029"/>
        </p:xfrm>
        <a:graphic>
          <a:graphicData uri="http://schemas.openxmlformats.org/drawingml/2006/table">
            <a:tbl>
              <a:tblPr/>
              <a:tblGrid>
                <a:gridCol w="1655762"/>
                <a:gridCol w="2020888"/>
                <a:gridCol w="1838325"/>
                <a:gridCol w="1838325"/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4000"/>
                        </a:lnSpc>
                        <a:spcBef>
                          <a:spcPts val="6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Группа</a:t>
                      </a:r>
                    </a:p>
                  </a:txBody>
                  <a:tcPr marL="90000" marR="90000" marT="38109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4000"/>
                        </a:lnSpc>
                        <a:spcBef>
                          <a:spcPts val="50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Проблемный вопрос</a:t>
                      </a:r>
                    </a:p>
                  </a:txBody>
                  <a:tcPr marL="90000" marR="90000" marT="30384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4000"/>
                        </a:lnSpc>
                        <a:spcBef>
                          <a:spcPts val="6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Гипотеза</a:t>
                      </a:r>
                    </a:p>
                  </a:txBody>
                  <a:tcPr marL="90000" marR="90000" marT="38109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4000"/>
                        </a:lnSpc>
                        <a:spcBef>
                          <a:spcPts val="6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Роли</a:t>
                      </a:r>
                    </a:p>
                  </a:txBody>
                  <a:tcPr marL="90000" marR="90000" marT="38109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33"/>
                    </a:solidFill>
                  </a:tcPr>
                </a:tc>
              </a:tr>
              <a:tr h="15049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№1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Щербатюк Эльвира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Коваленко Марина</a:t>
                      </a: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278208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Когда сердце отдыхает?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278208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Сердце никогда не отдыхает, потому что работает и днем, и ночью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278208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Теоретики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Аналитики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278208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</a:tr>
              <a:tr h="20320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№2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Литовченко Юлия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Кадала Наталия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Рыбачук Светлана</a:t>
                      </a: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278208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Без сердца жить нельзя на свете?</a:t>
                      </a:r>
                    </a:p>
                  </a:txBody>
                  <a:tcPr marL="90000" marR="90000" marT="278208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Здоровое сердце – залог долгой и полноценной жизни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278208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Интервьюеры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Статистики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Теоретики</a:t>
                      </a:r>
                    </a:p>
                  </a:txBody>
                  <a:tcPr marL="90000" marR="90000" marT="278208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pic>
        <p:nvPicPr>
          <p:cNvPr id="31770" name="Picture 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8588" y="947738"/>
            <a:ext cx="931862" cy="852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611563" y="1277938"/>
            <a:ext cx="6108700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200" b="1" i="1">
                <a:solidFill>
                  <a:srgbClr val="FF0000"/>
                </a:solidFill>
              </a:rPr>
              <a:t>Сердце –  пламенный мотор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900113" y="2200275"/>
            <a:ext cx="8999537" cy="4098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9252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4400" b="1" i="1">
                <a:solidFill>
                  <a:srgbClr val="800000"/>
                </a:solidFill>
              </a:rPr>
              <a:t>Как будем работать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sz="700" b="1" i="1">
              <a:solidFill>
                <a:srgbClr val="80000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sz="700" b="1" i="1">
              <a:solidFill>
                <a:srgbClr val="800000"/>
              </a:solidFill>
            </a:endParaRPr>
          </a:p>
        </p:txBody>
      </p:sp>
      <p:graphicFrame>
        <p:nvGraphicFramePr>
          <p:cNvPr id="20575" name="Group 95"/>
          <p:cNvGraphicFramePr>
            <a:graphicFrameLocks noGrp="1"/>
          </p:cNvGraphicFramePr>
          <p:nvPr/>
        </p:nvGraphicFramePr>
        <p:xfrm>
          <a:off x="1584325" y="2987675"/>
          <a:ext cx="7375525" cy="4400607"/>
        </p:xfrm>
        <a:graphic>
          <a:graphicData uri="http://schemas.openxmlformats.org/drawingml/2006/table">
            <a:tbl>
              <a:tblPr/>
              <a:tblGrid>
                <a:gridCol w="1468438"/>
                <a:gridCol w="2301875"/>
                <a:gridCol w="1943100"/>
                <a:gridCol w="1662112"/>
              </a:tblGrid>
              <a:tr h="7778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4000"/>
                        </a:lnSpc>
                        <a:spcBef>
                          <a:spcPts val="6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Группа</a:t>
                      </a:r>
                    </a:p>
                  </a:txBody>
                  <a:tcPr marL="90000" marR="90000" marT="38109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4000"/>
                        </a:lnSpc>
                        <a:spcBef>
                          <a:spcPts val="50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Проблемный вопрос</a:t>
                      </a:r>
                    </a:p>
                  </a:txBody>
                  <a:tcPr marL="90000" marR="90000" marT="303840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4000"/>
                        </a:lnSpc>
                        <a:spcBef>
                          <a:spcPts val="6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Гипотеза</a:t>
                      </a:r>
                    </a:p>
                  </a:txBody>
                  <a:tcPr marL="90000" marR="90000" marT="38109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4000"/>
                        </a:lnSpc>
                        <a:spcBef>
                          <a:spcPts val="6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Роли</a:t>
                      </a:r>
                    </a:p>
                  </a:txBody>
                  <a:tcPr marL="90000" marR="90000" marT="38109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33"/>
                    </a:solidFill>
                  </a:tcPr>
                </a:tc>
              </a:tr>
              <a:tr h="18637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№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Казанцев Степан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Масленников Владимир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278208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Для автодвига-телей обязателен техосмотр.  А для сердца?</a:t>
                      </a:r>
                    </a:p>
                  </a:txBody>
                  <a:tcPr marL="90000" marR="90000" marT="278208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Если следить за здоровьем своего сердца, то можно дольше прожить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278208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Кардиологи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Практики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278208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</a:tr>
              <a:tr h="17351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№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Симдянкин Александр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Банина Вероника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278208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Как оказать первую помощь при наружных кровотечениях?</a:t>
                      </a:r>
                    </a:p>
                  </a:txBody>
                  <a:tcPr marL="90000" marR="90000" marT="278208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Чтобы остано-вить наружное кровотечение, нужно знать правила нало-жения жгута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278208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Спасатели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Практики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278208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pic>
        <p:nvPicPr>
          <p:cNvPr id="32794" name="Picture 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8588" y="947738"/>
            <a:ext cx="931862" cy="852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611563" y="1277938"/>
            <a:ext cx="6108700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200" b="1" i="1">
                <a:solidFill>
                  <a:srgbClr val="FF0000"/>
                </a:solidFill>
              </a:rPr>
              <a:t>Сердце –  пламенный мотор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900113" y="2200275"/>
            <a:ext cx="8999537" cy="4098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9252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5400" b="1" i="1">
                <a:solidFill>
                  <a:srgbClr val="800000"/>
                </a:solidFill>
              </a:rPr>
              <a:t>Как будем работать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sz="700" b="1" i="1">
              <a:solidFill>
                <a:srgbClr val="80000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sz="700" b="1" i="1">
              <a:solidFill>
                <a:srgbClr val="800000"/>
              </a:solidFill>
            </a:endParaRPr>
          </a:p>
        </p:txBody>
      </p:sp>
      <p:graphicFrame>
        <p:nvGraphicFramePr>
          <p:cNvPr id="22596" name="Group 68"/>
          <p:cNvGraphicFramePr>
            <a:graphicFrameLocks noGrp="1"/>
          </p:cNvGraphicFramePr>
          <p:nvPr/>
        </p:nvGraphicFramePr>
        <p:xfrm>
          <a:off x="1439863" y="3275013"/>
          <a:ext cx="7807325" cy="4079947"/>
        </p:xfrm>
        <a:graphic>
          <a:graphicData uri="http://schemas.openxmlformats.org/drawingml/2006/table">
            <a:tbl>
              <a:tblPr/>
              <a:tblGrid>
                <a:gridCol w="1554162"/>
                <a:gridCol w="2436813"/>
                <a:gridCol w="1985962"/>
                <a:gridCol w="1830388"/>
              </a:tblGrid>
              <a:tr h="7778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4000"/>
                        </a:lnSpc>
                        <a:spcBef>
                          <a:spcPts val="6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Группа</a:t>
                      </a:r>
                    </a:p>
                  </a:txBody>
                  <a:tcPr marL="90000" marR="90000" marT="38109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4000"/>
                        </a:lnSpc>
                        <a:spcBef>
                          <a:spcPts val="50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Проблемный вопрос</a:t>
                      </a:r>
                    </a:p>
                  </a:txBody>
                  <a:tcPr marL="90000" marR="90000" marT="303840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4000"/>
                        </a:lnSpc>
                        <a:spcBef>
                          <a:spcPts val="6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Гипотеза</a:t>
                      </a:r>
                    </a:p>
                  </a:txBody>
                  <a:tcPr marL="90000" marR="90000" marT="38109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4000"/>
                        </a:lnSpc>
                        <a:spcBef>
                          <a:spcPts val="6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Роли</a:t>
                      </a:r>
                    </a:p>
                  </a:txBody>
                  <a:tcPr marL="90000" marR="90000" marT="38109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33"/>
                    </a:solidFill>
                  </a:tcPr>
                </a:tc>
              </a:tr>
              <a:tr h="1274763"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№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Антоненко Анна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Поветкина Анастасия</a:t>
                      </a: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278208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Какая еда полезна для сердца?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278208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Самый лучший способ следить за здоровьем сердца – это правильное питание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278208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Диетологи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278208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</a:tr>
              <a:tr h="1735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Какое влияние на сердце оказывают психоактивные вещества?</a:t>
                      </a:r>
                    </a:p>
                  </a:txBody>
                  <a:tcPr marL="90000" marR="90000" marT="278208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Употребление психоактивных веществ вызывает заболевания сердца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278208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Исследователи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Интервьюеры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278208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pic>
        <p:nvPicPr>
          <p:cNvPr id="33817" name="Picture 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8588" y="947738"/>
            <a:ext cx="931862" cy="852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3611563" y="1277938"/>
            <a:ext cx="6108700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FF0000"/>
                </a:solidFill>
              </a:rPr>
              <a:t>Мозговой штурм</a:t>
            </a:r>
            <a:endParaRPr lang="de-DE" sz="3200" b="1" i="1">
              <a:solidFill>
                <a:srgbClr val="FF0000"/>
              </a:solidFill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8588" y="947738"/>
            <a:ext cx="931862" cy="852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0183" name="Picture 7" descr="SDC104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625" y="2266950"/>
            <a:ext cx="3887788" cy="2916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2" name="Picture 6" descr="SDC10474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384550" y="3348236"/>
            <a:ext cx="3887788" cy="2915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1" name="Picture 5" descr="SDC10474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048375" y="4500761"/>
            <a:ext cx="3887788" cy="2915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413</Words>
  <PresentationFormat>Произвольный</PresentationFormat>
  <Paragraphs>125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Unicode MS</vt:lpstr>
      <vt:lpstr>Times New Roman</vt:lpstr>
      <vt:lpstr>Lucida Sans Unicode</vt:lpstr>
      <vt:lpstr>Wingdings</vt:lpstr>
      <vt:lpstr>Оформление по умолчанию</vt:lpstr>
      <vt:lpstr>1_Оформление по умолчанию</vt:lpstr>
      <vt:lpstr>Сердце –   пламенный мотор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Сердце –   пламенный мотор</dc:title>
  <cp:lastModifiedBy>Admin</cp:lastModifiedBy>
  <cp:revision>19</cp:revision>
  <cp:lastPrinted>1601-01-01T00:00:00Z</cp:lastPrinted>
  <dcterms:created xsi:type="dcterms:W3CDTF">2009-04-16T07:32:33Z</dcterms:created>
  <dcterms:modified xsi:type="dcterms:W3CDTF">2011-10-27T09:59:25Z</dcterms:modified>
</cp:coreProperties>
</file>