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5"/>
  </p:notesMasterIdLst>
  <p:sldIdLst>
    <p:sldId id="256" r:id="rId2"/>
    <p:sldId id="329" r:id="rId3"/>
    <p:sldId id="330" r:id="rId4"/>
    <p:sldId id="339" r:id="rId5"/>
    <p:sldId id="334" r:id="rId6"/>
    <p:sldId id="335" r:id="rId7"/>
    <p:sldId id="336" r:id="rId8"/>
    <p:sldId id="337" r:id="rId9"/>
    <p:sldId id="291" r:id="rId10"/>
    <p:sldId id="262" r:id="rId11"/>
    <p:sldId id="351" r:id="rId12"/>
    <p:sldId id="332" r:id="rId13"/>
    <p:sldId id="32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C271D1-15BF-4A95-AE45-0F23BCEE0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6D3E-A8F3-40C4-8540-8C417E0A0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A475-22B7-404B-A290-3A356BCC3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09232-C07B-42F8-8C9C-DD96CB64B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7318F-03A7-4DF7-8D60-CA77A1173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83822-2B0C-4E72-A076-39B4BD065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C5F66-6B5E-424C-9D43-AA20D9D4C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C4F53-59BA-40D5-BF46-F6EA4A83D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C3A6-8EAA-40C9-8E7F-C1AB184F3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BE2F3-C8AF-4A41-8748-658E5E93F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C80C5-DE04-49E3-B3B0-2215668CE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3029-BE18-421E-9314-2274D2C16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0C0D-3831-44EA-8D69-ED18D6838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8E4AA-56A7-4E34-BC89-48687CC89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FF18-A34A-432D-8C00-4DEF138F2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/C:\Documents%20and%20Settings\Admin\&#1052;&#1086;&#1080;%20&#1076;&#1086;&#1082;&#1091;&#1084;&#1077;&#1085;&#1090;&#1099;\&#1052;&#1086;&#1080;%20&#1088;&#1080;&#1089;&#1091;&#1085;&#1082;&#1080;\&#1056;&#1080;&#1089;&#1091;&#1085;&#1086;&#1082;13333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r:link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796EEE-8214-4214-B062-6E1CDD5A0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1268760"/>
            <a:ext cx="7416800" cy="2376487"/>
          </a:xfrm>
        </p:spPr>
        <p:txBody>
          <a:bodyPr/>
          <a:lstStyle/>
          <a:p>
            <a:r>
              <a:rPr lang="ru-RU" sz="2400" b="1" i="1" dirty="0" smtClean="0"/>
              <a:t> </a:t>
            </a:r>
            <a:r>
              <a:rPr lang="ru-RU" sz="4400" b="1" i="1" dirty="0" smtClean="0">
                <a:solidFill>
                  <a:srgbClr val="FF0066"/>
                </a:solidFill>
                <a:latin typeface="Monotype Corsiva" pitchFamily="66" charset="0"/>
              </a:rPr>
              <a:t>«Особенности </a:t>
            </a:r>
          </a:p>
          <a:p>
            <a:r>
              <a:rPr lang="ru-RU" sz="4400" b="1" i="1" dirty="0" smtClean="0">
                <a:solidFill>
                  <a:srgbClr val="FF0066"/>
                </a:solidFill>
                <a:latin typeface="Monotype Corsiva" pitchFamily="66" charset="0"/>
              </a:rPr>
              <a:t>адаптационного периода  </a:t>
            </a:r>
          </a:p>
          <a:p>
            <a:r>
              <a:rPr lang="ru-RU" sz="4400" b="1" i="1" dirty="0" smtClean="0">
                <a:solidFill>
                  <a:srgbClr val="FF0066"/>
                </a:solidFill>
                <a:latin typeface="Monotype Corsiva" pitchFamily="66" charset="0"/>
              </a:rPr>
              <a:t>пятиклассников в школе»</a:t>
            </a:r>
            <a:endParaRPr lang="ru-RU" sz="4400" b="1" i="1" dirty="0" smtClean="0"/>
          </a:p>
        </p:txBody>
      </p:sp>
      <p:pic>
        <p:nvPicPr>
          <p:cNvPr id="2052" name="Picture 4" descr="Рисунок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1013"/>
            <a:ext cx="482441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Признаки дезадаптации: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Усталый, утомлённый внешний вид ребёнка.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Нежелание ребёнка делиться своими впечатлениями о проведённом дне.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Стремление отвлечь взрослого от школьных событий, переключить внимание на другие темы.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Нежелания выполнять домашние задания.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Жалобы на те или иные события, связанные со школой.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Беспокойный сон.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Трудности утреннего пробуждения, вялость.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Постоянные жалобы на плохое самочувствие.</a:t>
            </a:r>
          </a:p>
        </p:txBody>
      </p:sp>
      <p:pic>
        <p:nvPicPr>
          <p:cNvPr id="13316" name="Picture 4" descr="people1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49275"/>
            <a:ext cx="11509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96723"/>
            <a:ext cx="7072362" cy="509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Рекомендации родителям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1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Расспрашивайте Вашего ребенка о его школьных делах.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Регулярно беседуйте с учителями вашего ребенка.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 Помогите ребенку почувствовать интерес к тому, что преподают в школе .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Особенные усилия прилагайте для того, чтобы поддерживать спокойную и стабильную атмосферу в доме .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Установите вместе с ребенком специальное время, когда нужно выполнять домашние задания, полученные в школе, и следите за выполнением этих установок .</a:t>
            </a:r>
          </a:p>
          <a:p>
            <a:pPr>
              <a:buFont typeface="Wingdings" pitchFamily="2" charset="2"/>
              <a:buNone/>
            </a:pPr>
            <a:endParaRPr lang="ru-RU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838200"/>
            <a:ext cx="7650163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     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</a:t>
            </a:r>
            <a:endParaRPr lang="ru-RU" b="1" dirty="0" smtClean="0">
              <a:solidFill>
                <a:srgbClr val="A62697"/>
              </a:solidFill>
              <a:latin typeface="Monotype Corsiva" pitchFamily="66" charset="0"/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467544" y="1371600"/>
            <a:ext cx="79208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Основными помощниками в сложных ситуациях является терпение, внимание и понимание.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5292080" y="1916832"/>
            <a:ext cx="315252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6600CC"/>
              </a:solidFill>
              <a:latin typeface="Monotype Corsiva" pitchFamily="66" charset="0"/>
            </a:endParaRPr>
          </a:p>
          <a:p>
            <a:endParaRPr lang="ru-RU" sz="4000" b="1" dirty="0" smtClean="0">
              <a:solidFill>
                <a:srgbClr val="6600CC"/>
              </a:solidFill>
              <a:latin typeface="Monotype Corsiva" pitchFamily="66" charset="0"/>
            </a:endParaRPr>
          </a:p>
          <a:p>
            <a:r>
              <a:rPr lang="ru-RU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внимание!!!</a:t>
            </a:r>
          </a:p>
          <a:p>
            <a:endParaRPr lang="ru-RU" sz="2800" dirty="0">
              <a:solidFill>
                <a:srgbClr val="6600CC"/>
              </a:solidFill>
              <a:latin typeface="Monotype Corsiva" pitchFamily="66" charset="0"/>
            </a:endParaRPr>
          </a:p>
        </p:txBody>
      </p:sp>
      <p:pic>
        <p:nvPicPr>
          <p:cNvPr id="31749" name="Picture 12" descr="http://s57.radikal.ru/i157/1005/cf/534b1d3f61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24200"/>
            <a:ext cx="3733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 autoUpdateAnimBg="0"/>
      <p:bldP spid="9626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57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9750" y="476250"/>
            <a:ext cx="1944688" cy="2447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555875" y="3068638"/>
            <a:ext cx="1944688" cy="2447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787900" y="549275"/>
            <a:ext cx="1944688" cy="24479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804025" y="3213100"/>
            <a:ext cx="1944688" cy="24479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21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9750" y="1020792"/>
            <a:ext cx="83534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88925"/>
            <a:r>
              <a:rPr lang="ru-RU" sz="3600" b="1" i="1" dirty="0">
                <a:solidFill>
                  <a:srgbClr val="FF0066"/>
                </a:solidFill>
              </a:rPr>
              <a:t>Красный</a:t>
            </a:r>
            <a:r>
              <a:rPr lang="ru-RU" sz="3600" dirty="0"/>
              <a:t> – радость, восторг, </a:t>
            </a:r>
          </a:p>
          <a:p>
            <a:pPr indent="288925"/>
            <a:r>
              <a:rPr lang="ru-RU" sz="3600" dirty="0"/>
              <a:t>от того, что ваш ребёнок </a:t>
            </a:r>
          </a:p>
          <a:p>
            <a:pPr indent="288925"/>
            <a:r>
              <a:rPr lang="ru-RU" sz="3600" dirty="0"/>
              <a:t>учится в данном классе, школе.</a:t>
            </a:r>
          </a:p>
          <a:p>
            <a:pPr indent="288925"/>
            <a:r>
              <a:rPr lang="ru-RU" sz="3600" b="1" i="1" dirty="0">
                <a:solidFill>
                  <a:srgbClr val="00FF00"/>
                </a:solidFill>
              </a:rPr>
              <a:t>Зелёный</a:t>
            </a:r>
            <a:r>
              <a:rPr lang="ru-RU" sz="3600" dirty="0"/>
              <a:t> – спокойствие за </a:t>
            </a:r>
          </a:p>
          <a:p>
            <a:pPr indent="288925"/>
            <a:r>
              <a:rPr lang="ru-RU" sz="3600" dirty="0"/>
              <a:t>будущее моего ребёнка.</a:t>
            </a:r>
          </a:p>
          <a:p>
            <a:pPr indent="288925"/>
            <a:r>
              <a:rPr lang="ru-RU" sz="3600" b="1" i="1" dirty="0">
                <a:solidFill>
                  <a:srgbClr val="0000FF"/>
                </a:solidFill>
              </a:rPr>
              <a:t>Синий</a:t>
            </a:r>
            <a:r>
              <a:rPr lang="ru-RU" sz="3600" b="1" dirty="0"/>
              <a:t> </a:t>
            </a:r>
            <a:r>
              <a:rPr lang="ru-RU" sz="3600" dirty="0"/>
              <a:t>– тревога, озабоченность, </a:t>
            </a:r>
          </a:p>
          <a:p>
            <a:pPr indent="288925"/>
            <a:r>
              <a:rPr lang="ru-RU" sz="3600" dirty="0"/>
              <a:t>растерянность.</a:t>
            </a:r>
          </a:p>
          <a:p>
            <a:pPr indent="288925"/>
            <a:r>
              <a:rPr lang="ru-RU" sz="3600" b="1" dirty="0"/>
              <a:t>Чёрный</a:t>
            </a:r>
            <a:r>
              <a:rPr lang="ru-RU" sz="3600" dirty="0"/>
              <a:t> – </a:t>
            </a:r>
            <a:r>
              <a:rPr lang="ru-RU" sz="3600" dirty="0" smtClean="0"/>
              <a:t>страх,</a:t>
            </a:r>
            <a:r>
              <a:rPr lang="ru-RU" sz="3600" dirty="0"/>
              <a:t> </a:t>
            </a:r>
            <a:r>
              <a:rPr lang="ru-RU" sz="3600" dirty="0" smtClean="0"/>
              <a:t>беспокойство</a:t>
            </a:r>
            <a:r>
              <a:rPr lang="ru-RU" sz="3600" dirty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Период адаптации может продлиться от месяца до года;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Затруднения адаптации: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-рассогласованность, противоречия разных требований учителей (множество требований);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-завышенные ожидания к успехам со стороны родителей;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-ориентация на группу сверстников;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-снижение мотивационной сферы, снижение успеваемости.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Социально-психологический статус пятиклассника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Самый трудный возраст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Серьезная перестройка психики ребенка, изменения условий учебной деятельности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Проявляет грубость, резкость, упрямство.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Появляется свое собственное мнение, преувеличенное представление о собственном достоинстве, обидчивость.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Предпочтение – мнение сверстников.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Осложнения в отношении       «учитель-ученик»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Происходит рост самостоятельности,   начало сознательного отношения к себе, сравнения себя с другими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Высокий уровень активности, самостоятельности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Взрослые «овзросляют» детей,  и подчёркивают их «детскость».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Снижается работоспособность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Становятся забывчивыми, неорганизованными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Ухудшается сон, аппетит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Эмоциональная чувствительность, раздражительность, беспокойство и легко возбудимое состояние.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Признаки успешной адаптации: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удовлетворенность ребенка процессом обучения;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ребенок легко справляется с программой;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степень самостоятельности ребенка при выполнении им учебных заданий, готовность прибегнуть к помощи взрослого лишь ПОСЛЕ попыток выполнить задание самому;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удовлетворенность межличностными отношениями – с одноклассниками и учителями.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401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Слайд 3</vt:lpstr>
      <vt:lpstr>Слайд 4</vt:lpstr>
      <vt:lpstr>Социально-психологический статус пятиклассника</vt:lpstr>
      <vt:lpstr>Слайд 6</vt:lpstr>
      <vt:lpstr>Слайд 7</vt:lpstr>
      <vt:lpstr>Слайд 8</vt:lpstr>
      <vt:lpstr>Признаки успешной адаптации:</vt:lpstr>
      <vt:lpstr>Признаки дезадаптации:</vt:lpstr>
      <vt:lpstr>Слайд 11</vt:lpstr>
      <vt:lpstr>Рекомендации родителям </vt:lpstr>
      <vt:lpstr>Слайд 13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5 классе</dc:title>
  <dc:creator>Мама</dc:creator>
  <cp:lastModifiedBy>наталья</cp:lastModifiedBy>
  <cp:revision>244</cp:revision>
  <dcterms:created xsi:type="dcterms:W3CDTF">2008-06-14T18:30:51Z</dcterms:created>
  <dcterms:modified xsi:type="dcterms:W3CDTF">2016-01-14T06:52:35Z</dcterms:modified>
</cp:coreProperties>
</file>