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D854-5917-452E-A52D-CB5CEB2B2128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AD3D-7240-4E4C-94FB-540B7B2C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D854-5917-452E-A52D-CB5CEB2B2128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AD3D-7240-4E4C-94FB-540B7B2C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D854-5917-452E-A52D-CB5CEB2B2128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AD3D-7240-4E4C-94FB-540B7B2C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D854-5917-452E-A52D-CB5CEB2B2128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AD3D-7240-4E4C-94FB-540B7B2C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D854-5917-452E-A52D-CB5CEB2B2128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AD3D-7240-4E4C-94FB-540B7B2C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D854-5917-452E-A52D-CB5CEB2B2128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AD3D-7240-4E4C-94FB-540B7B2C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D854-5917-452E-A52D-CB5CEB2B2128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AD3D-7240-4E4C-94FB-540B7B2C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D854-5917-452E-A52D-CB5CEB2B2128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AD3D-7240-4E4C-94FB-540B7B2C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D854-5917-452E-A52D-CB5CEB2B2128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AD3D-7240-4E4C-94FB-540B7B2C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D854-5917-452E-A52D-CB5CEB2B2128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AD3D-7240-4E4C-94FB-540B7B2CAE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D854-5917-452E-A52D-CB5CEB2B2128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AFAD3D-7240-4E4C-94FB-540B7B2CAE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EDD854-5917-452E-A52D-CB5CEB2B2128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AFAD3D-7240-4E4C-94FB-540B7B2CAE9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029604" cy="714381"/>
          </a:xfrm>
        </p:spPr>
        <p:txBody>
          <a:bodyPr>
            <a:normAutofit fontScale="90000"/>
          </a:bodyPr>
          <a:lstStyle/>
          <a:p>
            <a:r>
              <a:rPr lang="be-BY" dirty="0" smtClean="0"/>
              <a:t>Һандар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500174"/>
          <a:ext cx="8286810" cy="500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62"/>
                <a:gridCol w="1657362"/>
                <a:gridCol w="1657362"/>
                <a:gridCol w="1657362"/>
                <a:gridCol w="1657362"/>
              </a:tblGrid>
              <a:tr h="1000132"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5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14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12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23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2</a:t>
                      </a:r>
                      <a:endParaRPr lang="ru-RU" sz="4400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16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25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7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24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13</a:t>
                      </a:r>
                      <a:endParaRPr lang="ru-RU" sz="4400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11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3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20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4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18</a:t>
                      </a:r>
                      <a:endParaRPr lang="ru-RU" sz="4400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8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10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19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22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6</a:t>
                      </a:r>
                      <a:endParaRPr lang="ru-RU" sz="4400" dirty="0"/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21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15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9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17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400" dirty="0" smtClean="0"/>
                        <a:t>1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ухо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357166"/>
            <a:ext cx="1724025" cy="2647950"/>
          </a:xfrm>
        </p:spPr>
      </p:pic>
      <p:sp>
        <p:nvSpPr>
          <p:cNvPr id="7" name="TextBox 6"/>
          <p:cNvSpPr txBox="1"/>
          <p:nvPr/>
        </p:nvSpPr>
        <p:spPr>
          <a:xfrm>
            <a:off x="3143240" y="428604"/>
            <a:ext cx="25368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8800" dirty="0" smtClean="0">
                <a:latin typeface="Palatino Linotype" pitchFamily="18" charset="0"/>
              </a:rPr>
              <a:t>НЫ</a:t>
            </a:r>
            <a:endParaRPr lang="ru-RU" sz="8800" dirty="0">
              <a:latin typeface="Palatino Linotyp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0"/>
            <a:ext cx="6417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C00000"/>
                </a:solidFill>
                <a:latin typeface="Palatino Linotype" pitchFamily="18" charset="0"/>
              </a:rPr>
              <a:t>‘</a:t>
            </a:r>
            <a:endParaRPr lang="ru-RU" sz="8800" dirty="0">
              <a:solidFill>
                <a:srgbClr val="C00000"/>
              </a:solidFill>
              <a:latin typeface="Palatino Linotype" pitchFamily="18" charset="0"/>
            </a:endParaRPr>
          </a:p>
        </p:txBody>
      </p:sp>
      <p:pic>
        <p:nvPicPr>
          <p:cNvPr id="9" name="Рисунок 8" descr="гус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3357562"/>
            <a:ext cx="2386905" cy="321468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86116" y="4786322"/>
            <a:ext cx="1063112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be-BY" sz="8800" dirty="0">
                <a:solidFill>
                  <a:prstClr val="black"/>
                </a:solidFill>
                <a:latin typeface="Palatino Linotype" pitchFamily="18" charset="0"/>
              </a:rPr>
              <a:t>А</a:t>
            </a:r>
            <a:endParaRPr lang="ru-RU" sz="8800" dirty="0">
              <a:solidFill>
                <a:prstClr val="black"/>
              </a:solidFill>
              <a:latin typeface="Palatino Linotype" pitchFamily="18" charset="0"/>
            </a:endParaRPr>
          </a:p>
          <a:p>
            <a:endParaRPr lang="ru-RU" dirty="0"/>
          </a:p>
        </p:txBody>
      </p:sp>
      <p:pic>
        <p:nvPicPr>
          <p:cNvPr id="12" name="Рисунок 11" descr="глаз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1928802"/>
            <a:ext cx="3227679" cy="216219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86446" y="4500570"/>
            <a:ext cx="25868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8800" dirty="0" smtClean="0">
                <a:latin typeface="Palatino Linotype" pitchFamily="18" charset="0"/>
              </a:rPr>
              <a:t>ЛЕК</a:t>
            </a:r>
            <a:endParaRPr lang="ru-RU" sz="8800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лаз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28604"/>
            <a:ext cx="3227679" cy="21621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2928934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4000" b="1" dirty="0" smtClean="0"/>
              <a:t>Ү=Ө</a:t>
            </a:r>
            <a:endParaRPr lang="ru-RU" sz="4000" b="1" dirty="0"/>
          </a:p>
        </p:txBody>
      </p:sp>
      <p:pic>
        <p:nvPicPr>
          <p:cNvPr id="6" name="Рисунок 5" descr="жавороно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500042"/>
            <a:ext cx="3257973" cy="22860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43570" y="2928934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 </a:t>
            </a:r>
            <a:r>
              <a:rPr lang="ru-RU" sz="4000" b="1" dirty="0" smtClean="0"/>
              <a:t>=Ы</a:t>
            </a:r>
            <a:endParaRPr lang="ru-RU" sz="4000" b="1" dirty="0"/>
          </a:p>
        </p:txBody>
      </p:sp>
      <p:pic>
        <p:nvPicPr>
          <p:cNvPr id="9" name="Рисунок 8" descr="сом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214818"/>
            <a:ext cx="3500430" cy="228599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28860" y="3286124"/>
            <a:ext cx="1571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, ,</a:t>
            </a:r>
            <a:endParaRPr lang="ru-RU" sz="6000" b="1" dirty="0"/>
          </a:p>
        </p:txBody>
      </p:sp>
      <p:pic>
        <p:nvPicPr>
          <p:cNvPr id="17" name="Рисунок 16" descr="picture_letter_to__body_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876" y="4143380"/>
            <a:ext cx="3452810" cy="243557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286776" y="4429132"/>
            <a:ext cx="661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,</a:t>
            </a:r>
            <a:endParaRPr lang="ru-RU" sz="8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зимующ.птицы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4444" y="876300"/>
            <a:ext cx="6629400" cy="51054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ошта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0"/>
            <a:ext cx="6858048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етух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942" y="3714752"/>
            <a:ext cx="3039375" cy="2786082"/>
          </a:xfrm>
        </p:spPr>
      </p:pic>
      <p:pic>
        <p:nvPicPr>
          <p:cNvPr id="5" name="Рисунок 4" descr="0032-042-Utk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57166"/>
            <a:ext cx="2928958" cy="3000396"/>
          </a:xfrm>
          <a:prstGeom prst="rect">
            <a:avLst/>
          </a:prstGeom>
        </p:spPr>
      </p:pic>
      <p:pic>
        <p:nvPicPr>
          <p:cNvPr id="6" name="Рисунок 5" descr="индюк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357166"/>
            <a:ext cx="2840408" cy="3071834"/>
          </a:xfrm>
          <a:prstGeom prst="rect">
            <a:avLst/>
          </a:prstGeom>
        </p:spPr>
      </p:pic>
      <p:pic>
        <p:nvPicPr>
          <p:cNvPr id="7" name="Рисунок 6" descr="гусь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3500438"/>
            <a:ext cx="2571768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pPr algn="ctr"/>
            <a:r>
              <a:rPr lang="be-BY" dirty="0" smtClean="0">
                <a:latin typeface="a_Helver Bashkir" pitchFamily="34" charset="0"/>
              </a:rPr>
              <a:t>Хатаһыҙ уҡыйым</a:t>
            </a:r>
            <a:endParaRPr lang="ru-RU" dirty="0">
              <a:latin typeface="a_Helver Bashkir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half" idx="4294967295"/>
          </p:nvPr>
        </p:nvSpPr>
        <p:spPr>
          <a:xfrm>
            <a:off x="0" y="1920875"/>
            <a:ext cx="4038600" cy="44338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be-BY" dirty="0" smtClean="0"/>
              <a:t>     </a:t>
            </a:r>
            <a:r>
              <a:rPr lang="be-BY" dirty="0" smtClean="0">
                <a:solidFill>
                  <a:srgbClr val="002060"/>
                </a:solidFill>
              </a:rPr>
              <a:t>а          и           и         а </a:t>
            </a:r>
          </a:p>
          <a:p>
            <a:pPr algn="ctr">
              <a:buNone/>
            </a:pPr>
            <a:r>
              <a:rPr lang="be-BY" dirty="0" smtClean="0">
                <a:solidFill>
                  <a:srgbClr val="002060"/>
                </a:solidFill>
              </a:rPr>
              <a:t>     и          а           а         и </a:t>
            </a:r>
          </a:p>
          <a:p>
            <a:pPr algn="ctr">
              <a:buNone/>
            </a:pPr>
            <a:r>
              <a:rPr lang="be-BY" dirty="0" smtClean="0">
                <a:solidFill>
                  <a:srgbClr val="002060"/>
                </a:solidFill>
              </a:rPr>
              <a:t>     и          и           а         а</a:t>
            </a:r>
          </a:p>
          <a:p>
            <a:pPr algn="ctr">
              <a:buNone/>
            </a:pPr>
            <a:r>
              <a:rPr lang="be-BY" dirty="0" smtClean="0">
                <a:solidFill>
                  <a:srgbClr val="002060"/>
                </a:solidFill>
              </a:rPr>
              <a:t>     а          а           и         и</a:t>
            </a:r>
          </a:p>
          <a:p>
            <a:pPr algn="ctr">
              <a:buNone/>
            </a:pPr>
            <a:endParaRPr lang="be-BY" dirty="0" smtClean="0"/>
          </a:p>
          <a:p>
            <a:pPr algn="ctr">
              <a:buNone/>
            </a:pPr>
            <a:r>
              <a:rPr lang="be-BY" dirty="0" smtClean="0"/>
              <a:t>         </a:t>
            </a:r>
            <a:r>
              <a:rPr lang="be-BY" dirty="0" smtClean="0">
                <a:solidFill>
                  <a:srgbClr val="FF0000"/>
                </a:solidFill>
              </a:rPr>
              <a:t>аи- аи</a:t>
            </a:r>
          </a:p>
          <a:p>
            <a:pPr algn="ctr">
              <a:buNone/>
            </a:pPr>
            <a:r>
              <a:rPr lang="be-BY" dirty="0" smtClean="0">
                <a:solidFill>
                  <a:srgbClr val="FF0000"/>
                </a:solidFill>
              </a:rPr>
              <a:t>         иа- иа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5105400" y="1920875"/>
            <a:ext cx="4038600" cy="443388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be-BY" sz="2800" dirty="0" smtClean="0">
                <a:solidFill>
                  <a:srgbClr val="0070C0"/>
                </a:solidFill>
              </a:rPr>
              <a:t>ө        ү           ү          ә</a:t>
            </a:r>
          </a:p>
          <a:p>
            <a:pPr algn="ctr">
              <a:buNone/>
            </a:pPr>
            <a:r>
              <a:rPr lang="be-BY" sz="2800" dirty="0" smtClean="0">
                <a:solidFill>
                  <a:srgbClr val="0070C0"/>
                </a:solidFill>
              </a:rPr>
              <a:t>ө        ө            ү          ү</a:t>
            </a:r>
          </a:p>
          <a:p>
            <a:pPr algn="ctr">
              <a:buNone/>
            </a:pPr>
            <a:r>
              <a:rPr lang="be-BY" sz="2800" dirty="0" smtClean="0">
                <a:solidFill>
                  <a:srgbClr val="0070C0"/>
                </a:solidFill>
              </a:rPr>
              <a:t>ө        ү            ү          ө</a:t>
            </a:r>
          </a:p>
          <a:p>
            <a:pPr algn="ctr">
              <a:buNone/>
            </a:pPr>
            <a:r>
              <a:rPr lang="be-BY" sz="2800" dirty="0" smtClean="0">
                <a:solidFill>
                  <a:srgbClr val="0070C0"/>
                </a:solidFill>
              </a:rPr>
              <a:t>ү         ү            ө         ө</a:t>
            </a:r>
          </a:p>
          <a:p>
            <a:pPr algn="ctr">
              <a:buNone/>
            </a:pPr>
            <a:endParaRPr lang="be-BY" sz="2800" dirty="0" smtClean="0"/>
          </a:p>
          <a:p>
            <a:pPr algn="ctr">
              <a:buNone/>
            </a:pPr>
            <a:r>
              <a:rPr lang="be-BY" sz="2800" dirty="0" smtClean="0">
                <a:solidFill>
                  <a:srgbClr val="FF0000"/>
                </a:solidFill>
              </a:rPr>
              <a:t>            өү-өү</a:t>
            </a:r>
          </a:p>
          <a:p>
            <a:pPr algn="ctr">
              <a:buNone/>
            </a:pPr>
            <a:r>
              <a:rPr lang="be-BY" sz="2800" dirty="0" smtClean="0">
                <a:solidFill>
                  <a:srgbClr val="FF0000"/>
                </a:solidFill>
              </a:rPr>
              <a:t>             үә-үә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00100" y="1071546"/>
            <a:ext cx="7000924" cy="50777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e-BY" sz="3200" dirty="0" smtClean="0">
                <a:solidFill>
                  <a:srgbClr val="FF0000"/>
                </a:solidFill>
                <a:latin typeface="Palatino Linotype" pitchFamily="18" charset="0"/>
                <a:cs typeface="Times New Roman" pitchFamily="18" charset="0"/>
              </a:rPr>
              <a:t> ( сә  дә  бә   гә   рә )</a:t>
            </a:r>
          </a:p>
          <a:p>
            <a:pPr algn="ctr">
              <a:buNone/>
            </a:pPr>
            <a:r>
              <a:rPr lang="be-BY" sz="3200" dirty="0" smtClean="0">
                <a:latin typeface="Palatino Linotype" pitchFamily="18" charset="0"/>
                <a:cs typeface="Times New Roman" pitchFamily="18" charset="0"/>
              </a:rPr>
              <a:t>    </a:t>
            </a:r>
            <a:r>
              <a:rPr lang="be-BY" sz="3200" dirty="0" smtClean="0">
                <a:solidFill>
                  <a:srgbClr val="002060"/>
                </a:solidFill>
                <a:latin typeface="Palatino Linotype" pitchFamily="18" charset="0"/>
                <a:cs typeface="Times New Roman" pitchFamily="18" charset="0"/>
              </a:rPr>
              <a:t>С         Д          Б           Г         Р</a:t>
            </a:r>
          </a:p>
          <a:p>
            <a:pPr algn="ctr">
              <a:buNone/>
            </a:pPr>
            <a:r>
              <a:rPr lang="be-BY" sz="3200" dirty="0" smtClean="0">
                <a:solidFill>
                  <a:srgbClr val="002060"/>
                </a:solidFill>
                <a:latin typeface="Palatino Linotype" pitchFamily="18" charset="0"/>
                <a:cs typeface="Times New Roman" pitchFamily="18" charset="0"/>
              </a:rPr>
              <a:t>    Т         Р           Ҫ          Р        В</a:t>
            </a:r>
          </a:p>
          <a:p>
            <a:pPr algn="ctr">
              <a:buNone/>
            </a:pPr>
            <a:r>
              <a:rPr lang="be-BY" sz="3200" dirty="0" smtClean="0">
                <a:solidFill>
                  <a:srgbClr val="002060"/>
                </a:solidFill>
                <a:latin typeface="Palatino Linotype" pitchFamily="18" charset="0"/>
                <a:cs typeface="Times New Roman" pitchFamily="18" charset="0"/>
              </a:rPr>
              <a:t>    К        Ҙ          Н          Д        Ң</a:t>
            </a:r>
          </a:p>
          <a:p>
            <a:pPr algn="ctr">
              <a:buNone/>
            </a:pPr>
            <a:r>
              <a:rPr lang="be-BY" sz="3200" dirty="0" smtClean="0">
                <a:solidFill>
                  <a:srgbClr val="002060"/>
                </a:solidFill>
                <a:latin typeface="Palatino Linotype" pitchFamily="18" charset="0"/>
                <a:cs typeface="Times New Roman" pitchFamily="18" charset="0"/>
              </a:rPr>
              <a:t>     Һ        Г          Д           Ғ          Б</a:t>
            </a:r>
          </a:p>
          <a:p>
            <a:pPr algn="ctr">
              <a:buNone/>
            </a:pPr>
            <a:r>
              <a:rPr lang="be-BY" sz="3200" dirty="0" smtClean="0">
                <a:solidFill>
                  <a:srgbClr val="002060"/>
                </a:solidFill>
                <a:latin typeface="Palatino Linotype" pitchFamily="18" charset="0"/>
                <a:cs typeface="Times New Roman" pitchFamily="18" charset="0"/>
              </a:rPr>
              <a:t>    П        Ң         Р           В         Р</a:t>
            </a:r>
          </a:p>
          <a:p>
            <a:pPr algn="ctr">
              <a:buNone/>
            </a:pPr>
            <a:r>
              <a:rPr lang="be-BY" sz="3200" dirty="0" smtClean="0">
                <a:solidFill>
                  <a:srgbClr val="002060"/>
                </a:solidFill>
                <a:latin typeface="Palatino Linotype" pitchFamily="18" charset="0"/>
                <a:cs typeface="Times New Roman" pitchFamily="18" charset="0"/>
              </a:rPr>
              <a:t>     С         Ҫ         Ф           Т        Ҡ</a:t>
            </a:r>
            <a:endParaRPr lang="ru-RU" sz="3200" dirty="0">
              <a:solidFill>
                <a:srgbClr val="002060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Palatino Linotype" pitchFamily="18" charset="0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latin typeface="Palatino Linotype" pitchFamily="18" charset="0"/>
              </a:rPr>
              <a:t>М</a:t>
            </a:r>
            <a:r>
              <a:rPr lang="be-BY" sz="3600" dirty="0" smtClean="0">
                <a:solidFill>
                  <a:srgbClr val="C00000"/>
                </a:solidFill>
                <a:latin typeface="Palatino Linotype" pitchFamily="18" charset="0"/>
              </a:rPr>
              <a:t>әҡәлдәр</a:t>
            </a:r>
            <a:r>
              <a:rPr lang="be-BY" sz="2400" dirty="0" smtClean="0">
                <a:solidFill>
                  <a:srgbClr val="C00000"/>
                </a:solidFill>
                <a:latin typeface="Palatino Linotype" pitchFamily="18" charset="0"/>
              </a:rPr>
              <a:t>- </a:t>
            </a:r>
            <a:r>
              <a:rPr lang="be-BY" sz="2400" dirty="0" smtClean="0">
                <a:solidFill>
                  <a:srgbClr val="002060"/>
                </a:solidFill>
                <a:latin typeface="Palatino Linotype" pitchFamily="18" charset="0"/>
              </a:rPr>
              <a:t>ололар һүҙе, ата-бабалар кәңәше, </a:t>
            </a:r>
            <a:br>
              <a:rPr lang="be-BY" sz="2400" dirty="0" smtClean="0">
                <a:solidFill>
                  <a:srgbClr val="002060"/>
                </a:solidFill>
                <a:latin typeface="Palatino Linotype" pitchFamily="18" charset="0"/>
              </a:rPr>
            </a:br>
            <a:r>
              <a:rPr lang="be-BY" sz="2400" dirty="0" smtClean="0">
                <a:solidFill>
                  <a:srgbClr val="002060"/>
                </a:solidFill>
                <a:latin typeface="Palatino Linotype" pitchFamily="18" charset="0"/>
              </a:rPr>
              <a:t>                               өгөт-насихәте, аҡһаҡалдар васыяты.</a:t>
            </a:r>
            <a:endParaRPr lang="ru-RU" sz="36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e-BY" dirty="0" smtClean="0">
                <a:latin typeface="Palatino Linotype" pitchFamily="18" charset="0"/>
                <a:cs typeface="Times New Roman" pitchFamily="18" charset="0"/>
              </a:rPr>
              <a:t>               </a:t>
            </a:r>
            <a:r>
              <a:rPr lang="be-BY" dirty="0" smtClean="0">
                <a:solidFill>
                  <a:srgbClr val="C00000"/>
                </a:solidFill>
                <a:latin typeface="Palatino Linotype" pitchFamily="18" charset="0"/>
                <a:cs typeface="Times New Roman" pitchFamily="18" charset="0"/>
              </a:rPr>
              <a:t>Мәҡәлдәрҙе дөрөҫ итеп төҙө.</a:t>
            </a:r>
          </a:p>
          <a:p>
            <a:pPr marL="514350" indent="-514350">
              <a:buAutoNum type="arabicPeriod"/>
            </a:pPr>
            <a:r>
              <a:rPr lang="be-BY" dirty="0" smtClean="0">
                <a:latin typeface="Palatino Linotype" pitchFamily="18" charset="0"/>
                <a:cs typeface="Times New Roman" pitchFamily="18" charset="0"/>
              </a:rPr>
              <a:t>Ете ҡат үлсә,              белемле меңде еңер</a:t>
            </a:r>
          </a:p>
          <a:p>
            <a:pPr marL="514350" indent="-514350">
              <a:buAutoNum type="arabicPeriod"/>
            </a:pPr>
            <a:r>
              <a:rPr lang="be-BY" dirty="0" smtClean="0">
                <a:latin typeface="Palatino Linotype" pitchFamily="18" charset="0"/>
                <a:cs typeface="Times New Roman" pitchFamily="18" charset="0"/>
              </a:rPr>
              <a:t>Көслө берҙе еңер      бер ҡат киҫ</a:t>
            </a:r>
          </a:p>
          <a:p>
            <a:pPr marL="514350" indent="-514350">
              <a:buAutoNum type="arabicPeriod"/>
            </a:pPr>
            <a:r>
              <a:rPr lang="be-BY" dirty="0" smtClean="0">
                <a:latin typeface="Palatino Linotype" pitchFamily="18" charset="0"/>
                <a:cs typeface="Times New Roman" pitchFamily="18" charset="0"/>
              </a:rPr>
              <a:t>Ашыҡҡан                  ҡулы етәү</a:t>
            </a:r>
          </a:p>
          <a:p>
            <a:pPr marL="514350" indent="-514350">
              <a:buAutoNum type="arabicPeriod"/>
            </a:pPr>
            <a:r>
              <a:rPr lang="be-BY" dirty="0" smtClean="0">
                <a:latin typeface="Palatino Linotype" pitchFamily="18" charset="0"/>
                <a:cs typeface="Times New Roman" pitchFamily="18" charset="0"/>
              </a:rPr>
              <a:t>Егәрленең                   ашҡа бешкән</a:t>
            </a:r>
            <a:endParaRPr lang="ru-RU" dirty="0">
              <a:latin typeface="Palatino Linotype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3179356" y="3392884"/>
            <a:ext cx="164307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e-BY" dirty="0" smtClean="0"/>
              <a:t>Һанашмаҡ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e-BY" sz="3600" dirty="0" smtClean="0">
                <a:latin typeface="Palatino Linotype" pitchFamily="18" charset="0"/>
              </a:rPr>
              <a:t>1, 2, 3,4,5 … 10              1 бабай… …</a:t>
            </a:r>
          </a:p>
          <a:p>
            <a:pPr>
              <a:buNone/>
            </a:pPr>
            <a:r>
              <a:rPr lang="be-BY" sz="3600" dirty="0" smtClean="0">
                <a:latin typeface="Palatino Linotype" pitchFamily="18" charset="0"/>
              </a:rPr>
              <a:t>Ундан – уймаҡ,         Тәгәрмәсе … ,</a:t>
            </a:r>
          </a:p>
          <a:p>
            <a:pPr>
              <a:buNone/>
            </a:pPr>
            <a:r>
              <a:rPr lang="be-BY" sz="3600" dirty="0" smtClean="0">
                <a:latin typeface="Palatino Linotype" pitchFamily="18" charset="0"/>
              </a:rPr>
              <a:t>Табала – ҡоймаҡ,      …  боҙолғанға </a:t>
            </a:r>
          </a:p>
          <a:p>
            <a:pPr>
              <a:buNone/>
            </a:pPr>
            <a:r>
              <a:rPr lang="be-BY" sz="3600" dirty="0" smtClean="0">
                <a:latin typeface="Palatino Linotype" pitchFamily="18" charset="0"/>
              </a:rPr>
              <a:t>Мейестә бәлеш,        Нисә сөй …</a:t>
            </a:r>
          </a:p>
          <a:p>
            <a:pPr>
              <a:buNone/>
            </a:pPr>
            <a:r>
              <a:rPr lang="be-BY" sz="3600" dirty="0" smtClean="0">
                <a:latin typeface="Palatino Linotype" pitchFamily="18" charset="0"/>
              </a:rPr>
              <a:t>Сыҡ та йәбеш.           булған.</a:t>
            </a:r>
            <a:endParaRPr lang="ru-RU" sz="3600" dirty="0">
              <a:latin typeface="Palatino Linotype" pitchFamily="18" charset="0"/>
            </a:endParaRPr>
          </a:p>
        </p:txBody>
      </p:sp>
      <p:cxnSp>
        <p:nvCxnSpPr>
          <p:cNvPr id="5" name="Прямая соединительная линия 4"/>
          <p:cNvCxnSpPr>
            <a:stCxn id="3" idx="0"/>
            <a:endCxn id="3" idx="2"/>
          </p:cNvCxnSpPr>
          <p:nvPr/>
        </p:nvCxnSpPr>
        <p:spPr>
          <a:xfrm rot="16200000" flipH="1">
            <a:off x="2377440" y="4130040"/>
            <a:ext cx="43891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186766" cy="5467368"/>
          </a:xfrm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be-BY" dirty="0" smtClean="0">
                <a:latin typeface="Palatino Linotype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be-BY" sz="2800" dirty="0" smtClean="0">
                <a:latin typeface="Palatino Linotype" pitchFamily="18" charset="0"/>
                <a:cs typeface="Times New Roman" pitchFamily="18" charset="0"/>
              </a:rPr>
              <a:t>       Мәҡәлдәрҙе дөрөҫ итеп төҙө.</a:t>
            </a:r>
          </a:p>
          <a:p>
            <a:pPr>
              <a:buNone/>
            </a:pPr>
            <a:endParaRPr lang="be-BY" sz="2800" dirty="0" smtClean="0">
              <a:latin typeface="Palatino Linotype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be-BY" sz="2800" smtClean="0">
                <a:latin typeface="Palatino Linotype" pitchFamily="18" charset="0"/>
                <a:cs typeface="Times New Roman" pitchFamily="18" charset="0"/>
              </a:rPr>
              <a:t>Ете </a:t>
            </a:r>
            <a:r>
              <a:rPr lang="be-BY" sz="2800" dirty="0" smtClean="0">
                <a:latin typeface="Palatino Linotype" pitchFamily="18" charset="0"/>
                <a:cs typeface="Times New Roman" pitchFamily="18" charset="0"/>
              </a:rPr>
              <a:t>ҡат үлсә,              белемле меңде еңер</a:t>
            </a:r>
          </a:p>
          <a:p>
            <a:pPr marL="514350" indent="-514350">
              <a:buAutoNum type="arabicPeriod"/>
            </a:pPr>
            <a:r>
              <a:rPr lang="be-BY" sz="2800" dirty="0" smtClean="0">
                <a:latin typeface="Palatino Linotype" pitchFamily="18" charset="0"/>
                <a:cs typeface="Times New Roman" pitchFamily="18" charset="0"/>
              </a:rPr>
              <a:t>Көслө берҙе еңер      бер ҡат киҫ</a:t>
            </a:r>
          </a:p>
          <a:p>
            <a:pPr marL="514350" indent="-514350">
              <a:buAutoNum type="arabicPeriod"/>
            </a:pPr>
            <a:r>
              <a:rPr lang="be-BY" sz="2800" dirty="0" smtClean="0">
                <a:latin typeface="Palatino Linotype" pitchFamily="18" charset="0"/>
                <a:cs typeface="Times New Roman" pitchFamily="18" charset="0"/>
              </a:rPr>
              <a:t>Ашыҡҡан                    ҡулы етәү</a:t>
            </a:r>
          </a:p>
          <a:p>
            <a:pPr marL="514350" indent="-514350">
              <a:buAutoNum type="arabicPeriod"/>
            </a:pPr>
            <a:r>
              <a:rPr lang="be-BY" sz="2800" dirty="0" smtClean="0">
                <a:latin typeface="Palatino Linotype" pitchFamily="18" charset="0"/>
                <a:cs typeface="Times New Roman" pitchFamily="18" charset="0"/>
              </a:rPr>
              <a:t>Егәрленең                   ашҡа бешкән</a:t>
            </a: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>
            <a:off x="2857488" y="3714752"/>
            <a:ext cx="157163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929058" y="2714620"/>
            <a:ext cx="571504" cy="4286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357554" y="2643182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857488" y="3643314"/>
            <a:ext cx="1643074" cy="6429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14356"/>
            <a:ext cx="7686700" cy="5610244"/>
          </a:xfrm>
        </p:spPr>
        <p:txBody>
          <a:bodyPr/>
          <a:lstStyle/>
          <a:p>
            <a:pPr>
              <a:buNone/>
            </a:pPr>
            <a:r>
              <a:rPr lang="be-BY" dirty="0" smtClean="0">
                <a:solidFill>
                  <a:srgbClr val="C00000"/>
                </a:solidFill>
              </a:rPr>
              <a:t>Мәҡәлдәрҙе  дауам ит.</a:t>
            </a:r>
          </a:p>
          <a:p>
            <a:r>
              <a:rPr lang="be-BY" dirty="0" smtClean="0"/>
              <a:t>Егет кешегә етмеш …</a:t>
            </a:r>
          </a:p>
          <a:p>
            <a:r>
              <a:rPr lang="be-BY" dirty="0" smtClean="0"/>
              <a:t>Тырышҡан - ташҡа  …</a:t>
            </a:r>
          </a:p>
          <a:p>
            <a:r>
              <a:rPr lang="be-BY" dirty="0" smtClean="0"/>
              <a:t>Ялҡаулыҡ - хурлыҡ, …</a:t>
            </a:r>
          </a:p>
          <a:p>
            <a:r>
              <a:rPr lang="be-BY" dirty="0" smtClean="0"/>
              <a:t>Ҡалған эшкә …</a:t>
            </a:r>
          </a:p>
          <a:p>
            <a:r>
              <a:rPr lang="be-BY" dirty="0" smtClean="0"/>
              <a:t>Белеме барҙың …</a:t>
            </a:r>
          </a:p>
          <a:p>
            <a:r>
              <a:rPr lang="be-BY" dirty="0" smtClean="0"/>
              <a:t>Яҡшы һүҙ- …</a:t>
            </a:r>
          </a:p>
          <a:p>
            <a:r>
              <a:rPr lang="be-BY" dirty="0" smtClean="0"/>
              <a:t>Ололарға кесе бул, …</a:t>
            </a:r>
          </a:p>
          <a:p>
            <a:r>
              <a:rPr lang="be-BY" dirty="0" smtClean="0"/>
              <a:t>Бер рәхмәт мең бәләнән …</a:t>
            </a:r>
          </a:p>
          <a:p>
            <a:r>
              <a:rPr lang="be-BY" dirty="0" smtClean="0"/>
              <a:t>Батыр бер үлер, …</a:t>
            </a:r>
          </a:p>
          <a:p>
            <a:r>
              <a:rPr lang="be-BY" dirty="0" smtClean="0"/>
              <a:t>Ҡурҡаҡ күҙе 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               Йомаҡтар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be-BY" dirty="0" smtClean="0"/>
              <a:t>1.    …     …   ярты икмәк</a:t>
            </a:r>
          </a:p>
          <a:p>
            <a:r>
              <a:rPr lang="be-BY" dirty="0" smtClean="0"/>
              <a:t>2.   Бабай ҡат-ҡат тун кейгән,  …   …  .</a:t>
            </a:r>
          </a:p>
          <a:p>
            <a:r>
              <a:rPr lang="be-BY" dirty="0" smtClean="0"/>
              <a:t>3.   …  …   …   , ҡарыш буйлы.</a:t>
            </a:r>
          </a:p>
          <a:p>
            <a:r>
              <a:rPr lang="be-BY" dirty="0" smtClean="0"/>
              <a:t>4.   …   …  алтын ҡаҙыҡ.</a:t>
            </a:r>
          </a:p>
          <a:p>
            <a:r>
              <a:rPr lang="be-BY" dirty="0" smtClean="0"/>
              <a:t>5.  Бәләкәй генә йорт,  … … …  .</a:t>
            </a:r>
          </a:p>
          <a:p>
            <a:r>
              <a:rPr lang="be-BY" dirty="0" smtClean="0"/>
              <a:t>6.  Һаҡалы бар – аҡылы …   .</a:t>
            </a:r>
          </a:p>
          <a:p>
            <a:r>
              <a:rPr lang="be-BY" dirty="0" smtClean="0"/>
              <a:t>7.  Дүрт апайға бер … .</a:t>
            </a:r>
          </a:p>
          <a:p>
            <a:r>
              <a:rPr lang="be-BY" dirty="0" smtClean="0"/>
              <a:t>8.  …     тараҡ, …     ураҡ.</a:t>
            </a:r>
          </a:p>
          <a:p>
            <a:r>
              <a:rPr lang="be-BY" dirty="0" smtClean="0"/>
              <a:t>9.  …     һоро, …     аҡ.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e-BY" dirty="0" smtClean="0">
                <a:latin typeface="Palatino Linotype" pitchFamily="18" charset="0"/>
              </a:rPr>
              <a:t>Ребустар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be-BY" sz="4400" dirty="0" smtClean="0">
                <a:latin typeface="Palatino Linotype" pitchFamily="18" charset="0"/>
              </a:rPr>
              <a:t>6 н,       100 өк,     һ10нарсы, </a:t>
            </a:r>
          </a:p>
          <a:p>
            <a:pPr algn="ctr">
              <a:buNone/>
            </a:pPr>
            <a:r>
              <a:rPr lang="be-BY" sz="4400" dirty="0" smtClean="0">
                <a:latin typeface="Palatino Linotype" pitchFamily="18" charset="0"/>
              </a:rPr>
              <a:t>7-гән йондоҙ,     Гөл100өм,</a:t>
            </a:r>
          </a:p>
          <a:p>
            <a:pPr algn="ctr">
              <a:buNone/>
            </a:pPr>
            <a:r>
              <a:rPr lang="be-BY" sz="4400" dirty="0" smtClean="0">
                <a:latin typeface="Palatino Linotype" pitchFamily="18" charset="0"/>
              </a:rPr>
              <a:t>ҡ10 аҡ,     көлдөрг3,</a:t>
            </a:r>
            <a:endParaRPr lang="ru-RU" sz="4400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241</TotalTime>
  <Words>364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Һандар</vt:lpstr>
      <vt:lpstr>Хатаһыҙ уҡыйым</vt:lpstr>
      <vt:lpstr>Слайд 3</vt:lpstr>
      <vt:lpstr> Мәҡәлдәр- ололар һүҙе, ата-бабалар кәңәше,                                 өгөт-насихәте, аҡһаҡалдар васыяты.</vt:lpstr>
      <vt:lpstr>Һанашмаҡ</vt:lpstr>
      <vt:lpstr>Слайд 6</vt:lpstr>
      <vt:lpstr>Слайд 7</vt:lpstr>
      <vt:lpstr>               Йомаҡтар</vt:lpstr>
      <vt:lpstr>Ребустар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Һандар</dc:title>
  <dc:creator>User</dc:creator>
  <cp:lastModifiedBy>User</cp:lastModifiedBy>
  <cp:revision>29</cp:revision>
  <dcterms:created xsi:type="dcterms:W3CDTF">2012-11-18T15:40:42Z</dcterms:created>
  <dcterms:modified xsi:type="dcterms:W3CDTF">2012-11-29T01:26:42Z</dcterms:modified>
</cp:coreProperties>
</file>