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58" r:id="rId3"/>
    <p:sldId id="264" r:id="rId4"/>
    <p:sldId id="257" r:id="rId5"/>
    <p:sldId id="266" r:id="rId6"/>
    <p:sldId id="267" r:id="rId7"/>
    <p:sldId id="268" r:id="rId8"/>
    <p:sldId id="269" r:id="rId9"/>
    <p:sldId id="270" r:id="rId10"/>
    <p:sldId id="260" r:id="rId11"/>
    <p:sldId id="273" r:id="rId12"/>
    <p:sldId id="272" r:id="rId13"/>
    <p:sldId id="271" r:id="rId14"/>
    <p:sldId id="274" r:id="rId15"/>
    <p:sldId id="275" r:id="rId16"/>
    <p:sldId id="277" r:id="rId17"/>
    <p:sldId id="278" r:id="rId18"/>
    <p:sldId id="279" r:id="rId19"/>
    <p:sldId id="280" r:id="rId20"/>
    <p:sldId id="281" r:id="rId21"/>
    <p:sldId id="284" r:id="rId22"/>
    <p:sldId id="285" r:id="rId23"/>
    <p:sldId id="286" r:id="rId24"/>
    <p:sldId id="287" r:id="rId25"/>
    <p:sldId id="288" r:id="rId26"/>
    <p:sldId id="289" r:id="rId27"/>
    <p:sldId id="290" r:id="rId2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6" autoAdjust="0"/>
    <p:restoredTop sz="94660"/>
  </p:normalViewPr>
  <p:slideViewPr>
    <p:cSldViewPr>
      <p:cViewPr varScale="1">
        <p:scale>
          <a:sx n="74" d="100"/>
          <a:sy n="74" d="100"/>
        </p:scale>
        <p:origin x="10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E53CB73-FBB9-4CD7-A59C-B1EE72602D4C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6EA3383-4F78-49FC-850F-61D3D767C5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8968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Детский школьный\DetskShk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196753"/>
            <a:ext cx="5760640" cy="12241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068960"/>
            <a:ext cx="5040560" cy="11521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56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05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Детский школьный\DetskShkSli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274638"/>
            <a:ext cx="66246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2268538" y="1600200"/>
            <a:ext cx="6624637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25400" y="6550025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solidFill>
                  <a:srgbClr val="4F6228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4F6228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763713" y="1196975"/>
            <a:ext cx="5761037" cy="1223963"/>
          </a:xfrm>
        </p:spPr>
        <p:txBody>
          <a:bodyPr/>
          <a:lstStyle/>
          <a:p>
            <a:pPr eaLnBrk="1" hangingPunct="1"/>
            <a:r>
              <a:rPr lang="ru-RU" altLang="ru-RU" sz="6000" dirty="0" smtClean="0">
                <a:latin typeface="Arial Black" panose="020B0A04020102020204" pitchFamily="34" charset="0"/>
              </a:rPr>
              <a:t/>
            </a:r>
            <a:br>
              <a:rPr lang="ru-RU" altLang="ru-RU" sz="6000" dirty="0" smtClean="0">
                <a:latin typeface="Arial Black" panose="020B0A04020102020204" pitchFamily="34" charset="0"/>
              </a:rPr>
            </a:br>
            <a:r>
              <a:rPr lang="ru-RU" altLang="ru-RU" sz="6000" dirty="0">
                <a:latin typeface="Arial Black" panose="020B0A04020102020204" pitchFamily="34" charset="0"/>
              </a:rPr>
              <a:t/>
            </a:r>
            <a:br>
              <a:rPr lang="ru-RU" altLang="ru-RU" sz="6000" dirty="0">
                <a:latin typeface="Arial Black" panose="020B0A04020102020204" pitchFamily="34" charset="0"/>
              </a:rPr>
            </a:br>
            <a:r>
              <a:rPr lang="ru-RU" altLang="ru-RU" sz="6000" dirty="0" smtClean="0">
                <a:latin typeface="Arial Black" panose="020B0A04020102020204" pitchFamily="34" charset="0"/>
              </a:rPr>
              <a:t/>
            </a:r>
            <a:br>
              <a:rPr lang="ru-RU" altLang="ru-RU" sz="6000" dirty="0" smtClean="0">
                <a:latin typeface="Arial Black" panose="020B0A04020102020204" pitchFamily="34" charset="0"/>
              </a:rPr>
            </a:br>
            <a:r>
              <a:rPr lang="ru-RU" altLang="ru-RU" sz="5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Добро пожаловать </a:t>
            </a:r>
            <a:br>
              <a:rPr lang="ru-RU" altLang="ru-RU" sz="5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5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 мир родного языка!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4075" y="3068638"/>
            <a:ext cx="5040313" cy="11525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:\ProPowerPoint\Шаблоны\В работе\Детский школьный\DetskShkPrin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5832475" cy="11430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1268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5508105" cy="62929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Золотое решето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Черных домиков полно;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Сколько черненьких домков,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Столько беленьких жильцов. </a:t>
            </a:r>
            <a:endParaRPr lang="ru-RU" altLang="ru-RU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63206"/>
            <a:ext cx="2304256" cy="210209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1196752"/>
            <a:ext cx="6193383" cy="5472336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асфальту едет дом,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Ребятишек много в нем,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над крышей дома вожжи,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без них ходить 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может.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359092"/>
            <a:ext cx="302433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6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1052736"/>
            <a:ext cx="6337399" cy="5616352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глаз- особый глаз.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взглянет он на вас,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появится на свет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точный ваш портрет.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365104"/>
            <a:ext cx="188825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3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8538" y="692696"/>
            <a:ext cx="6624637" cy="5976392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Доброе, хорошее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людей глядит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людям на себя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Глядеть не велит.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653136"/>
            <a:ext cx="19621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8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-0.05333  C 0.081 -0.06533  0.102 -0.072  0.124 -0.072  C 0.149 -0.072  0.169 -0.06533  0.183 -0.05333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Крутая гора,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ни шаг, то дыра.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4292">
            <a:off x="4358761" y="4135477"/>
            <a:ext cx="1846155" cy="242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8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8538" y="1124744"/>
            <a:ext cx="6624637" cy="5544344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Хозяин лесной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Просыпается весной,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зимой под вьюжный вой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Спит в избушке снеговой.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581128"/>
            <a:ext cx="155257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7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600200"/>
            <a:ext cx="6121375" cy="506888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 не ем,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людей кормлю.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653136"/>
            <a:ext cx="331236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8538" y="980728"/>
            <a:ext cx="6624637" cy="5688360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дворе горой,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 избе водой.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981128"/>
            <a:ext cx="4176464" cy="26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5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8538" y="692696"/>
            <a:ext cx="6624637" cy="5976392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полотняной стране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реке Простыне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Плывёт пароход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назад, то вперед,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за ним такая гладь,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морщинки не видать.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030788"/>
            <a:ext cx="2232248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1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274638"/>
            <a:ext cx="6624637" cy="580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692696"/>
            <a:ext cx="6409407" cy="5976392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морю идёт, идёт,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до берега дойдёт-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 и 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пропадёт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H:\для чтения\l40787-wave-95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3" y="4149080"/>
            <a:ext cx="4032449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704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624637" cy="11430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2268538" y="0"/>
            <a:ext cx="6624637" cy="6669088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9600" b="1" dirty="0" smtClean="0">
                <a:solidFill>
                  <a:srgbClr val="7030A0"/>
                </a:solidFill>
              </a:rPr>
              <a:t>Сон – с</a:t>
            </a:r>
            <a:r>
              <a:rPr lang="ru-RU" altLang="ru-RU" sz="9600" b="1" dirty="0" smtClean="0">
                <a:solidFill>
                  <a:srgbClr val="FF0000"/>
                </a:solidFill>
              </a:rPr>
              <a:t>т</a:t>
            </a:r>
            <a:r>
              <a:rPr lang="ru-RU" altLang="ru-RU" sz="9600" b="1" dirty="0" smtClean="0">
                <a:solidFill>
                  <a:srgbClr val="7030A0"/>
                </a:solidFill>
              </a:rPr>
              <a:t>он</a:t>
            </a:r>
          </a:p>
          <a:p>
            <a:pPr marL="0" indent="0">
              <a:buNone/>
            </a:pPr>
            <a:r>
              <a:rPr lang="ru-RU" sz="9600" b="1" dirty="0">
                <a:solidFill>
                  <a:srgbClr val="7030A0"/>
                </a:solidFill>
              </a:rPr>
              <a:t>Сок-с</a:t>
            </a:r>
            <a:r>
              <a:rPr lang="ru-RU" sz="9600" b="1" dirty="0">
                <a:solidFill>
                  <a:srgbClr val="FF0000"/>
                </a:solidFill>
              </a:rPr>
              <a:t>т</a:t>
            </a:r>
            <a:r>
              <a:rPr lang="ru-RU" sz="9600" b="1" dirty="0">
                <a:solidFill>
                  <a:srgbClr val="7030A0"/>
                </a:solidFill>
              </a:rPr>
              <a:t>ок</a:t>
            </a:r>
            <a:r>
              <a:rPr lang="ru-RU" sz="9600" b="1" dirty="0"/>
              <a:t> </a:t>
            </a:r>
            <a:endParaRPr lang="ru-RU" sz="9600" b="1" dirty="0" smtClean="0"/>
          </a:p>
          <a:p>
            <a:pPr marL="0" indent="0">
              <a:buNone/>
            </a:pPr>
            <a:r>
              <a:rPr lang="ru-RU" sz="9600" b="1" dirty="0">
                <a:solidFill>
                  <a:srgbClr val="7030A0"/>
                </a:solidFill>
              </a:rPr>
              <a:t>Сук-с</a:t>
            </a:r>
            <a:r>
              <a:rPr lang="ru-RU" sz="9600" b="1" dirty="0">
                <a:solidFill>
                  <a:srgbClr val="FF0000"/>
                </a:solidFill>
              </a:rPr>
              <a:t>т</a:t>
            </a:r>
            <a:r>
              <a:rPr lang="ru-RU" sz="9600" b="1" dirty="0">
                <a:solidFill>
                  <a:srgbClr val="7030A0"/>
                </a:solidFill>
              </a:rPr>
              <a:t>ук </a:t>
            </a:r>
            <a:endParaRPr lang="ru-RU" sz="96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8000" b="1" dirty="0">
                <a:solidFill>
                  <a:srgbClr val="7030A0"/>
                </a:solidFill>
              </a:rPr>
              <a:t>Ролик-</a:t>
            </a:r>
            <a:r>
              <a:rPr lang="ru-RU" sz="8000" b="1" dirty="0">
                <a:solidFill>
                  <a:srgbClr val="FF0000"/>
                </a:solidFill>
              </a:rPr>
              <a:t>к</a:t>
            </a:r>
            <a:r>
              <a:rPr lang="ru-RU" sz="8000" b="1" dirty="0">
                <a:solidFill>
                  <a:srgbClr val="7030A0"/>
                </a:solidFill>
              </a:rPr>
              <a:t>ролик</a:t>
            </a:r>
            <a:r>
              <a:rPr lang="ru-RU" sz="9600" b="1" dirty="0"/>
              <a:t> </a:t>
            </a:r>
            <a:endParaRPr lang="ru-RU" altLang="ru-RU" sz="96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8538" y="692696"/>
            <a:ext cx="6624637" cy="5976392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Домовитая хозяйка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Пролетает над лужайкой,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Похлопочет над цветком –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поделится медком.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149080"/>
            <a:ext cx="27370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2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16 0.132  L 0.031 0  L 0.047 0.132  L 0.063 0  L 0.078 0.132  L 0.094 0  L 0.109 0.132  L 0.125 0  L 0.141 0.132  L 0.156 0  L 0.172 0.132  L 0.187 0  L 0.203 0.132  L 0.219 0  L 0.234 0.132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" y="3428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334963" y="1268413"/>
            <a:ext cx="8497887" cy="1143000"/>
          </a:xfrm>
        </p:spPr>
        <p:txBody>
          <a:bodyPr/>
          <a:lstStyle/>
          <a:p>
            <a:r>
              <a:rPr lang="ru-RU" altLang="ru-RU" sz="3200" b="1" i="1" dirty="0" smtClean="0">
                <a:solidFill>
                  <a:srgbClr val="FF0000"/>
                </a:solidFill>
                <a:latin typeface="Andantino script" panose="02000400000000000000" pitchFamily="2" charset="0"/>
                <a:cs typeface="Aharoni" panose="02010803020104030203" pitchFamily="2" charset="-79"/>
              </a:rPr>
              <a:t>Увлекательная фразеология</a:t>
            </a:r>
            <a:r>
              <a:rPr lang="ru-RU" altLang="ru-RU" sz="3200" b="1" dirty="0" smtClean="0">
                <a:solidFill>
                  <a:srgbClr val="FF0000"/>
                </a:solidFill>
                <a:latin typeface="Andantino script" panose="02000400000000000000" pitchFamily="2" charset="0"/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068960"/>
            <a:ext cx="5544616" cy="3528392"/>
          </a:xfrm>
        </p:spPr>
      </p:pic>
    </p:spTree>
    <p:extLst>
      <p:ext uri="{BB962C8B-B14F-4D97-AF65-F5344CB8AC3E}">
        <p14:creationId xmlns:p14="http://schemas.microsoft.com/office/powerpoint/2010/main" val="17240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334963" y="1268413"/>
            <a:ext cx="8497887" cy="11430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8784976" cy="5356895"/>
          </a:xfrm>
        </p:spPr>
      </p:pic>
    </p:spTree>
    <p:extLst>
      <p:ext uri="{BB962C8B-B14F-4D97-AF65-F5344CB8AC3E}">
        <p14:creationId xmlns:p14="http://schemas.microsoft.com/office/powerpoint/2010/main" val="314684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6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334963" y="1268413"/>
            <a:ext cx="8497887" cy="11430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412"/>
            <a:ext cx="7704856" cy="5472955"/>
          </a:xfrm>
        </p:spPr>
      </p:pic>
    </p:spTree>
    <p:extLst>
      <p:ext uri="{BB962C8B-B14F-4D97-AF65-F5344CB8AC3E}">
        <p14:creationId xmlns:p14="http://schemas.microsoft.com/office/powerpoint/2010/main" val="326305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334963" y="1268413"/>
            <a:ext cx="8497887" cy="11430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4" y="1268413"/>
            <a:ext cx="8497886" cy="5589587"/>
          </a:xfrm>
        </p:spPr>
      </p:pic>
    </p:spTree>
    <p:extLst>
      <p:ext uri="{BB962C8B-B14F-4D97-AF65-F5344CB8AC3E}">
        <p14:creationId xmlns:p14="http://schemas.microsoft.com/office/powerpoint/2010/main" val="342503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334963" y="1268413"/>
            <a:ext cx="8497887" cy="11430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56792"/>
            <a:ext cx="5544616" cy="4896544"/>
          </a:xfrm>
        </p:spPr>
      </p:pic>
    </p:spTree>
    <p:extLst>
      <p:ext uri="{BB962C8B-B14F-4D97-AF65-F5344CB8AC3E}">
        <p14:creationId xmlns:p14="http://schemas.microsoft.com/office/powerpoint/2010/main" val="332343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334963" y="1268413"/>
            <a:ext cx="8497887" cy="11430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056784" cy="4968974"/>
          </a:xfrm>
        </p:spPr>
      </p:pic>
    </p:spTree>
    <p:extLst>
      <p:ext uri="{BB962C8B-B14F-4D97-AF65-F5344CB8AC3E}">
        <p14:creationId xmlns:p14="http://schemas.microsoft.com/office/powerpoint/2010/main" val="177665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8538" y="0"/>
            <a:ext cx="6624637" cy="66690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Зима.</a:t>
            </a:r>
            <a:endParaRPr lang="ru-RU" dirty="0"/>
          </a:p>
          <a:p>
            <a:pPr marL="0" indent="0">
              <a:buNone/>
            </a:pPr>
            <a:r>
              <a:rPr lang="ru-RU" sz="2800" i="1" dirty="0" smtClean="0"/>
              <a:t>Зима </a:t>
            </a:r>
            <a:r>
              <a:rPr lang="ru-RU" sz="2800" i="1" dirty="0"/>
              <a:t>в этом году </a:t>
            </a:r>
            <a:r>
              <a:rPr lang="ru-RU" sz="2800" i="1" dirty="0" smtClean="0"/>
              <a:t>выдалась мягкая, </a:t>
            </a:r>
            <a:r>
              <a:rPr lang="ru-RU" sz="2800" i="1" dirty="0"/>
              <a:t>снежная. Снежные хлопья </a:t>
            </a:r>
            <a:r>
              <a:rPr lang="ru-RU" sz="2800" i="1" dirty="0" smtClean="0"/>
              <a:t>легли </a:t>
            </a:r>
            <a:r>
              <a:rPr lang="ru-RU" sz="2800" i="1" dirty="0"/>
              <a:t>на землю и крыши домов. Снег одел в пушистые шубки кусты и деревья. Радостно ходить по лесу в ясный день. Мохнатые ветки деревьев нависают над  узкой тропинкой. Вот постучал по стволу дятел</a:t>
            </a:r>
            <a:r>
              <a:rPr lang="ru-RU" sz="2800" i="1" dirty="0" smtClean="0"/>
              <a:t>. </a:t>
            </a:r>
            <a:r>
              <a:rPr lang="ru-RU" sz="2800" dirty="0" smtClean="0"/>
              <a:t>Хрустнула</a:t>
            </a:r>
            <a:r>
              <a:rPr lang="ru-RU" sz="2800" dirty="0"/>
              <a:t> в</a:t>
            </a:r>
            <a:r>
              <a:rPr lang="ru-RU" sz="2800" i="1" dirty="0"/>
              <a:t>етка. А какие шишки на ёлках! Белки, дятлы, клесты добывают из шишек пищу. Вот ком снега упал на землю. В воздухе кружится снежная пыль.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999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2051720" y="116632"/>
            <a:ext cx="6841455" cy="6552456"/>
          </a:xfrm>
        </p:spPr>
        <p:txBody>
          <a:bodyPr/>
          <a:lstStyle/>
          <a:p>
            <a:pPr marL="0" indent="0">
              <a:buNone/>
            </a:pPr>
            <a:r>
              <a:rPr lang="ru-RU" sz="8000" b="1" dirty="0" smtClean="0">
                <a:solidFill>
                  <a:srgbClr val="7030A0"/>
                </a:solidFill>
              </a:rPr>
              <a:t>каска-к</a:t>
            </a:r>
            <a:r>
              <a:rPr lang="ru-RU" sz="8000" b="1" dirty="0" smtClean="0">
                <a:solidFill>
                  <a:srgbClr val="FF0000"/>
                </a:solidFill>
              </a:rPr>
              <a:t>р</a:t>
            </a:r>
            <a:r>
              <a:rPr lang="ru-RU" sz="8000" b="1" dirty="0" smtClean="0">
                <a:solidFill>
                  <a:srgbClr val="7030A0"/>
                </a:solidFill>
              </a:rPr>
              <a:t>аска</a:t>
            </a:r>
          </a:p>
          <a:p>
            <a:pPr marL="0" indent="0">
              <a:buNone/>
            </a:pPr>
            <a:r>
              <a:rPr lang="ru-RU" sz="8000" b="1" dirty="0" smtClean="0">
                <a:solidFill>
                  <a:srgbClr val="7030A0"/>
                </a:solidFill>
              </a:rPr>
              <a:t>салка-с</a:t>
            </a:r>
            <a:r>
              <a:rPr lang="ru-RU" sz="8000" b="1" dirty="0" smtClean="0">
                <a:solidFill>
                  <a:srgbClr val="FF0000"/>
                </a:solidFill>
              </a:rPr>
              <a:t>к</a:t>
            </a:r>
            <a:r>
              <a:rPr lang="ru-RU" sz="8000" b="1" dirty="0" smtClean="0">
                <a:solidFill>
                  <a:srgbClr val="7030A0"/>
                </a:solidFill>
              </a:rPr>
              <a:t>алка</a:t>
            </a:r>
          </a:p>
          <a:p>
            <a:pPr marL="0" indent="0">
              <a:buNone/>
            </a:pPr>
            <a:r>
              <a:rPr lang="ru-RU" sz="8000" b="1" dirty="0" smtClean="0">
                <a:solidFill>
                  <a:srgbClr val="7030A0"/>
                </a:solidFill>
              </a:rPr>
              <a:t>кошка-к</a:t>
            </a:r>
            <a:r>
              <a:rPr lang="ru-RU" sz="8000" b="1" dirty="0" smtClean="0">
                <a:solidFill>
                  <a:srgbClr val="FF0000"/>
                </a:solidFill>
              </a:rPr>
              <a:t>р</a:t>
            </a:r>
            <a:r>
              <a:rPr lang="ru-RU" sz="8000" b="1" dirty="0" smtClean="0">
                <a:solidFill>
                  <a:srgbClr val="7030A0"/>
                </a:solidFill>
              </a:rPr>
              <a:t>ошка</a:t>
            </a:r>
          </a:p>
          <a:p>
            <a:pPr marL="0" indent="0">
              <a:buNone/>
            </a:pPr>
            <a:r>
              <a:rPr lang="ru-RU" sz="8000" b="1" dirty="0">
                <a:solidFill>
                  <a:srgbClr val="7030A0"/>
                </a:solidFill>
              </a:rPr>
              <a:t>тучка-</a:t>
            </a:r>
            <a:r>
              <a:rPr lang="ru-RU" sz="8000" b="1" dirty="0">
                <a:solidFill>
                  <a:srgbClr val="FF0000"/>
                </a:solidFill>
              </a:rPr>
              <a:t>ш</a:t>
            </a:r>
            <a:r>
              <a:rPr lang="ru-RU" sz="8000" b="1" dirty="0">
                <a:solidFill>
                  <a:srgbClr val="7030A0"/>
                </a:solidFill>
              </a:rPr>
              <a:t>тучка</a:t>
            </a:r>
            <a:endParaRPr lang="ru-RU" altLang="ru-RU" sz="80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073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334963" y="1268760"/>
            <a:ext cx="8497887" cy="792088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0070C0"/>
                </a:solidFill>
                <a:latin typeface="Boyarsky" panose="020B0604020202020204" pitchFamily="33" charset="0"/>
              </a:rPr>
              <a:t>Фонетическая задача</a:t>
            </a:r>
          </a:p>
        </p:txBody>
      </p:sp>
      <p:sp>
        <p:nvSpPr>
          <p:cNvPr id="9220" name="Объект 2"/>
          <p:cNvSpPr>
            <a:spLocks noGrp="1"/>
          </p:cNvSpPr>
          <p:nvPr>
            <p:ph idx="1"/>
          </p:nvPr>
        </p:nvSpPr>
        <p:spPr>
          <a:xfrm>
            <a:off x="2051720" y="1988840"/>
            <a:ext cx="6552727" cy="4708823"/>
          </a:xfrm>
        </p:spPr>
        <p:txBody>
          <a:bodyPr/>
          <a:lstStyle/>
          <a:p>
            <a:pPr marL="0" indent="0" defTabSz="508000">
              <a:buNone/>
            </a:pPr>
            <a:r>
              <a:rPr lang="ru-RU" sz="3600" b="1" dirty="0"/>
              <a:t>Угостили Олю сладкой,</a:t>
            </a:r>
          </a:p>
          <a:p>
            <a:pPr marL="0" indent="0" defTabSz="508000">
              <a:buNone/>
            </a:pPr>
            <a:r>
              <a:rPr lang="ru-RU" sz="3600" b="1" dirty="0"/>
              <a:t>Очень вкусной шоколадкой.</a:t>
            </a:r>
          </a:p>
          <a:p>
            <a:pPr marL="0" indent="0" defTabSz="508000">
              <a:buNone/>
            </a:pPr>
            <a:r>
              <a:rPr lang="ru-RU" sz="3600" b="1" dirty="0"/>
              <a:t>Губки, носик и рубашку – </a:t>
            </a:r>
          </a:p>
          <a:p>
            <a:pPr marL="0" indent="0" defTabSz="508000">
              <a:buNone/>
            </a:pPr>
            <a:r>
              <a:rPr lang="ru-RU" sz="3600" b="1" dirty="0"/>
              <a:t>Все измазала бедняжка.</a:t>
            </a:r>
          </a:p>
          <a:p>
            <a:pPr marL="0" indent="0" defTabSz="508000">
              <a:buNone/>
            </a:pPr>
            <a:r>
              <a:rPr lang="ru-RU" sz="3600" b="1" dirty="0"/>
              <a:t>Мама дочь едва узнала:</a:t>
            </a:r>
          </a:p>
          <a:p>
            <a:pPr marL="0" indent="0" defTabSz="508000">
              <a:buNone/>
            </a:pPr>
            <a:r>
              <a:rPr lang="ru-RU" sz="3600" b="1" dirty="0"/>
              <a:t>Ах ты, ненаглядная,</a:t>
            </a:r>
          </a:p>
          <a:p>
            <a:pPr marL="0" indent="0" defTabSz="508000">
              <a:buNone/>
            </a:pPr>
            <a:r>
              <a:rPr lang="ru-RU" sz="3600" b="1" dirty="0"/>
              <a:t>Дочка шоколадная! </a:t>
            </a:r>
            <a:endParaRPr lang="ru-RU" altLang="ru-RU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8100392" cy="1498178"/>
          </a:xfrm>
        </p:spPr>
        <p:txBody>
          <a:bodyPr/>
          <a:lstStyle/>
          <a:p>
            <a:r>
              <a:rPr lang="ru-RU" sz="6000" b="1" dirty="0" smtClean="0">
                <a:solidFill>
                  <a:srgbClr val="C00000"/>
                </a:solidFill>
                <a:latin typeface="Rosamunda One" panose="03000000000000000000" pitchFamily="66" charset="0"/>
              </a:rPr>
              <a:t>Орфографические загадки</a:t>
            </a:r>
            <a:endParaRPr lang="ru-RU" sz="6000" b="1" dirty="0">
              <a:solidFill>
                <a:srgbClr val="C00000"/>
              </a:solidFill>
              <a:latin typeface="Rosamunda One" panose="03000000000000000000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9" y="1821130"/>
            <a:ext cx="5832648" cy="506888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Сами </a:t>
            </a:r>
            <a:r>
              <a:rPr lang="ru-RU" sz="3600" b="1" dirty="0">
                <a:solidFill>
                  <a:srgbClr val="7030A0"/>
                </a:solidFill>
              </a:rPr>
              <a:t>крошки,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</a:rPr>
              <a:t>Боятся кошки: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</a:rPr>
              <a:t>Под полом живут,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</a:rPr>
              <a:t>Туда все </a:t>
            </a:r>
            <a:r>
              <a:rPr lang="ru-RU" sz="3600" b="1" dirty="0" smtClean="0">
                <a:solidFill>
                  <a:srgbClr val="7030A0"/>
                </a:solidFill>
              </a:rPr>
              <a:t>несут</a:t>
            </a:r>
          </a:p>
          <a:p>
            <a:pPr marL="0" indent="0">
              <a:buNone/>
            </a:pP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4653136"/>
            <a:ext cx="2808313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3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1124744"/>
            <a:ext cx="5976665" cy="5544344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берёзовых коня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снегам несут меня.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Кони эти рыжи,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зовут 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их…</a:t>
            </a:r>
          </a:p>
          <a:p>
            <a:pPr marL="0" indent="0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653136"/>
            <a:ext cx="388843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1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600200"/>
            <a:ext cx="6121375" cy="506888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горячего колодца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нос 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водица льется</a:t>
            </a: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861048"/>
            <a:ext cx="401191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8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7" y="980728"/>
            <a:ext cx="5976664" cy="5688360"/>
          </a:xfrm>
        </p:spPr>
        <p:txBody>
          <a:bodyPr/>
          <a:lstStyle/>
          <a:p>
            <a:pPr marL="0" indent="0">
              <a:buNone/>
            </a:pPr>
            <a:endParaRPr lang="ru-RU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Хвостиком 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виляет,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Зубаста, а не лает.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501008"/>
            <a:ext cx="2521446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0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908720"/>
            <a:ext cx="6265391" cy="576036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</a:rPr>
              <a:t>Шевелились у цветка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</a:rPr>
              <a:t>Все четыре лепестка.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</a:rPr>
              <a:t>Я сорвать его хотел,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</a:rPr>
              <a:t>Он вспорхнул и улетел.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365104"/>
            <a:ext cx="2548133" cy="208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0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 -0.05067  0.075 -0.08267  0.125 -0.08267  C 0.175 -0.08267  0.22 -0.05067  0.25 0  C 0.22 0.05067  0.175 0.08267  0.125 0.08267  C 0.075 0.08267  0.03 0.05067  0 0  Z" pathEditMode="relative" ptsTypes="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tskShko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DetskShkol</Template>
  <TotalTime>205</TotalTime>
  <Words>307</Words>
  <Application>Microsoft Office PowerPoint</Application>
  <PresentationFormat>Экран (4:3)</PresentationFormat>
  <Paragraphs>79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Aharoni</vt:lpstr>
      <vt:lpstr>Andantino script</vt:lpstr>
      <vt:lpstr>Arial</vt:lpstr>
      <vt:lpstr>Arial Black</vt:lpstr>
      <vt:lpstr>Ariston</vt:lpstr>
      <vt:lpstr>Boyarsky</vt:lpstr>
      <vt:lpstr>Calibri</vt:lpstr>
      <vt:lpstr>Rosamunda One</vt:lpstr>
      <vt:lpstr>Times New Roman</vt:lpstr>
      <vt:lpstr>DetskShkol</vt:lpstr>
      <vt:lpstr>   Добро пожаловать  в мир родного языка!</vt:lpstr>
      <vt:lpstr>Презентация PowerPoint</vt:lpstr>
      <vt:lpstr>Презентация PowerPoint</vt:lpstr>
      <vt:lpstr>Фонетическая задача</vt:lpstr>
      <vt:lpstr>Орфографические загадки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Увлекательная фразеология.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</dc:title>
  <dc:creator>123</dc:creator>
  <dc:description>http://propowerpoint.ru - Бесплатные шаблоны для презентаций. Полезные советы и уроки  PowerPoint .</dc:description>
  <cp:lastModifiedBy>Евгения</cp:lastModifiedBy>
  <cp:revision>22</cp:revision>
  <dcterms:created xsi:type="dcterms:W3CDTF">2015-12-06T15:46:32Z</dcterms:created>
  <dcterms:modified xsi:type="dcterms:W3CDTF">2016-01-15T16:59:48Z</dcterms:modified>
</cp:coreProperties>
</file>