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94" r:id="rId5"/>
    <p:sldId id="259" r:id="rId6"/>
    <p:sldId id="289" r:id="rId7"/>
    <p:sldId id="260" r:id="rId8"/>
    <p:sldId id="261" r:id="rId9"/>
    <p:sldId id="271" r:id="rId10"/>
    <p:sldId id="262" r:id="rId11"/>
    <p:sldId id="288" r:id="rId12"/>
    <p:sldId id="263" r:id="rId13"/>
    <p:sldId id="264" r:id="rId14"/>
    <p:sldId id="295" r:id="rId15"/>
    <p:sldId id="272" r:id="rId16"/>
    <p:sldId id="265" r:id="rId17"/>
    <p:sldId id="286" r:id="rId18"/>
    <p:sldId id="292" r:id="rId19"/>
    <p:sldId id="293" r:id="rId20"/>
    <p:sldId id="266" r:id="rId21"/>
    <p:sldId id="267" r:id="rId22"/>
    <p:sldId id="287" r:id="rId23"/>
    <p:sldId id="268" r:id="rId24"/>
    <p:sldId id="274" r:id="rId25"/>
    <p:sldId id="281" r:id="rId26"/>
    <p:sldId id="296" r:id="rId27"/>
    <p:sldId id="273" r:id="rId28"/>
    <p:sldId id="297" r:id="rId29"/>
    <p:sldId id="275"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7" d="100"/>
          <a:sy n="87" d="100"/>
        </p:scale>
        <p:origin x="1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8764CC5-50EC-4604-9D75-CEDC52BD7C2E}"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101213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8764CC5-50EC-4604-9D75-CEDC52BD7C2E}"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45647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8764CC5-50EC-4604-9D75-CEDC52BD7C2E}"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905877-7240-47F3-9F42-4DC9F76BDCBC}"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6292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8764CC5-50EC-4604-9D75-CEDC52BD7C2E}" type="datetimeFigureOut">
              <a:rPr lang="ru-RU" smtClean="0"/>
              <a:t>09.03.2015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335016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8764CC5-50EC-4604-9D75-CEDC52BD7C2E}" type="datetimeFigureOut">
              <a:rPr lang="ru-RU" smtClean="0"/>
              <a:t>09.03.2015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905877-7240-47F3-9F42-4DC9F76BDCBC}"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9554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8764CC5-50EC-4604-9D75-CEDC52BD7C2E}" type="datetimeFigureOut">
              <a:rPr lang="ru-RU" smtClean="0"/>
              <a:t>09.03.2015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10492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8764CC5-50EC-4604-9D75-CEDC52BD7C2E}"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1374140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8764CC5-50EC-4604-9D75-CEDC52BD7C2E}"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10037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8764CC5-50EC-4604-9D75-CEDC52BD7C2E}"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279606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8764CC5-50EC-4604-9D75-CEDC52BD7C2E}"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395405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8764CC5-50EC-4604-9D75-CEDC52BD7C2E}" type="datetimeFigureOut">
              <a:rPr lang="ru-RU" smtClean="0"/>
              <a:t>09.03.2015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276565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8764CC5-50EC-4604-9D75-CEDC52BD7C2E}" type="datetimeFigureOut">
              <a:rPr lang="ru-RU" smtClean="0"/>
              <a:t>09.03.2015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281855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8764CC5-50EC-4604-9D75-CEDC52BD7C2E}" type="datetimeFigureOut">
              <a:rPr lang="ru-RU" smtClean="0"/>
              <a:t>09.03.2015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3140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64CC5-50EC-4604-9D75-CEDC52BD7C2E}" type="datetimeFigureOut">
              <a:rPr lang="ru-RU" smtClean="0"/>
              <a:t>09.03.2015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169331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8764CC5-50EC-4604-9D75-CEDC52BD7C2E}" type="datetimeFigureOut">
              <a:rPr lang="ru-RU" smtClean="0"/>
              <a:t>09.03.2015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222224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8764CC5-50EC-4604-9D75-CEDC52BD7C2E}" type="datetimeFigureOut">
              <a:rPr lang="ru-RU" smtClean="0"/>
              <a:t>09.03.2015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905877-7240-47F3-9F42-4DC9F76BDCBC}" type="slidenum">
              <a:rPr lang="ru-RU" smtClean="0"/>
              <a:t>‹#›</a:t>
            </a:fld>
            <a:endParaRPr lang="ru-RU"/>
          </a:p>
        </p:txBody>
      </p:sp>
    </p:spTree>
    <p:extLst>
      <p:ext uri="{BB962C8B-B14F-4D97-AF65-F5344CB8AC3E}">
        <p14:creationId xmlns:p14="http://schemas.microsoft.com/office/powerpoint/2010/main" val="269094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8764CC5-50EC-4604-9D75-CEDC52BD7C2E}" type="datetimeFigureOut">
              <a:rPr lang="ru-RU" smtClean="0"/>
              <a:t>09.03.2015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4905877-7240-47F3-9F42-4DC9F76BDCBC}" type="slidenum">
              <a:rPr lang="ru-RU" smtClean="0"/>
              <a:t>‹#›</a:t>
            </a:fld>
            <a:endParaRPr lang="ru-RU"/>
          </a:p>
        </p:txBody>
      </p:sp>
    </p:spTree>
    <p:extLst>
      <p:ext uri="{BB962C8B-B14F-4D97-AF65-F5344CB8AC3E}">
        <p14:creationId xmlns:p14="http://schemas.microsoft.com/office/powerpoint/2010/main" val="35466491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deti-club.ru/spisok_obazannostei_vospitatelia"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69665" y="1621715"/>
            <a:ext cx="8915399" cy="2262781"/>
          </a:xfrm>
        </p:spPr>
        <p:txBody>
          <a:bodyPr>
            <a:noAutofit/>
          </a:bodyPr>
          <a:lstStyle/>
          <a:p>
            <a:pPr algn="ctr"/>
            <a:r>
              <a:rPr lang="ru-RU" b="1" i="1" dirty="0">
                <a:solidFill>
                  <a:schemeClr val="tx2">
                    <a:lumMod val="50000"/>
                  </a:schemeClr>
                </a:solidFill>
                <a:latin typeface="Arial" panose="020B0604020202020204" pitchFamily="34" charset="0"/>
                <a:cs typeface="Arial" panose="020B0604020202020204" pitchFamily="34" charset="0"/>
              </a:rPr>
              <a:t>«Педагогическая этика </a:t>
            </a:r>
            <a:r>
              <a:rPr lang="ru-RU" b="1" i="1" dirty="0" smtClean="0">
                <a:solidFill>
                  <a:schemeClr val="tx2">
                    <a:lumMod val="50000"/>
                  </a:schemeClr>
                </a:solidFill>
                <a:latin typeface="Arial" panose="020B0604020202020204" pitchFamily="34" charset="0"/>
                <a:cs typeface="Arial" panose="020B0604020202020204" pitchFamily="34" charset="0"/>
              </a:rPr>
              <a:t>воспитателя»</a:t>
            </a:r>
            <a:r>
              <a:rPr lang="ru-RU" dirty="0">
                <a:solidFill>
                  <a:schemeClr val="tx2">
                    <a:lumMod val="50000"/>
                  </a:schemeClr>
                </a:solidFill>
              </a:rPr>
              <a:t/>
            </a:r>
            <a:br>
              <a:rPr lang="ru-RU" dirty="0">
                <a:solidFill>
                  <a:schemeClr val="tx2">
                    <a:lumMod val="50000"/>
                  </a:schemeClr>
                </a:solidFill>
              </a:rPr>
            </a:br>
            <a:endParaRPr lang="ru-RU" dirty="0">
              <a:solidFill>
                <a:schemeClr val="tx2">
                  <a:lumMod val="50000"/>
                </a:schemeClr>
              </a:solidFill>
            </a:endParaRPr>
          </a:p>
        </p:txBody>
      </p:sp>
      <p:sp>
        <p:nvSpPr>
          <p:cNvPr id="3" name="Подзаголовок 2"/>
          <p:cNvSpPr>
            <a:spLocks noGrp="1"/>
          </p:cNvSpPr>
          <p:nvPr>
            <p:ph type="subTitle" idx="1"/>
          </p:nvPr>
        </p:nvSpPr>
        <p:spPr/>
        <p:txBody>
          <a:bodyPr>
            <a:normAutofit/>
          </a:bodyPr>
          <a:lstStyle/>
          <a:p>
            <a:pPr algn="r"/>
            <a:r>
              <a:rPr lang="ru-RU" sz="2800" b="1" i="1" dirty="0" smtClean="0">
                <a:solidFill>
                  <a:schemeClr val="tx2">
                    <a:lumMod val="50000"/>
                  </a:schemeClr>
                </a:solidFill>
                <a:latin typeface="Arial" panose="020B0604020202020204" pitchFamily="34" charset="0"/>
                <a:cs typeface="Arial" panose="020B0604020202020204" pitchFamily="34" charset="0"/>
              </a:rPr>
              <a:t>Подготовил: воспитатель Ванина Е.Н</a:t>
            </a:r>
            <a:r>
              <a:rPr lang="ru-RU" sz="2800" b="1" i="1" dirty="0" smtClean="0">
                <a:solidFill>
                  <a:schemeClr val="tx2">
                    <a:lumMod val="50000"/>
                  </a:schemeClr>
                </a:solidFill>
              </a:rPr>
              <a:t>.</a:t>
            </a:r>
            <a:endParaRPr lang="ru-RU" sz="2800" b="1" i="1" dirty="0">
              <a:solidFill>
                <a:schemeClr val="tx2">
                  <a:lumMod val="50000"/>
                </a:schemeClr>
              </a:solidFill>
            </a:endParaRPr>
          </a:p>
        </p:txBody>
      </p:sp>
    </p:spTree>
    <p:extLst>
      <p:ext uri="{BB962C8B-B14F-4D97-AF65-F5344CB8AC3E}">
        <p14:creationId xmlns:p14="http://schemas.microsoft.com/office/powerpoint/2010/main" val="32700518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1683" y="231354"/>
            <a:ext cx="9496540" cy="3108543"/>
          </a:xfrm>
          <a:prstGeom prst="rect">
            <a:avLst/>
          </a:prstGeom>
        </p:spPr>
        <p:txBody>
          <a:bodyPr wrap="square">
            <a:spAutoFit/>
          </a:bodyPr>
          <a:lstStyle/>
          <a:p>
            <a:pPr algn="ctr"/>
            <a:endParaRPr lang="ru-RU" sz="4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r>
              <a:rPr lang="ru-RU" sz="4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Взаимоотношения с родителями.</a:t>
            </a:r>
          </a:p>
          <a:p>
            <a:pPr algn="ctr"/>
            <a:endParaRPr lang="en-US" sz="32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2800" dirty="0" smtClean="0">
                <a:effectLst/>
                <a:latin typeface="Arial Narrow" panose="020B0606020202030204" pitchFamily="34" charset="0"/>
                <a:ea typeface="Calibri" panose="020F0502020204030204" pitchFamily="34" charset="0"/>
                <a:cs typeface="Times New Roman" panose="02020603050405020304" pitchFamily="18" charset="0"/>
              </a:rPr>
              <a:t>.</a:t>
            </a:r>
          </a:p>
          <a:p>
            <a:pPr algn="ctr"/>
            <a:endParaRPr lang="ru-RU" sz="2800" dirty="0" smtClean="0">
              <a:effectLst/>
              <a:latin typeface="Arial Narrow" panose="020B0606020202030204" pitchFamily="34" charset="0"/>
              <a:ea typeface="Calibri" panose="020F0502020204030204" pitchFamily="34" charset="0"/>
              <a:cs typeface="Times New Roman" panose="02020603050405020304" pitchFamily="18" charset="0"/>
            </a:endParaRPr>
          </a:p>
          <a:p>
            <a:endParaRPr lang="ru-RU" sz="2800" dirty="0">
              <a:latin typeface="Arial Narrow" panose="020B0606020202030204" pitchFamily="34" charset="0"/>
            </a:endParaRPr>
          </a:p>
        </p:txBody>
      </p:sp>
      <p:pic>
        <p:nvPicPr>
          <p:cNvPr id="2050" name="Picture 2" descr="Юсьвинский детский сад &quot;Солнышко&quot; - Страничка для родител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092" y="2127727"/>
            <a:ext cx="8435593" cy="433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812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9137" y="506776"/>
            <a:ext cx="9430439" cy="2246769"/>
          </a:xfrm>
          <a:prstGeom prst="rect">
            <a:avLst/>
          </a:prstGeom>
        </p:spPr>
        <p:txBody>
          <a:bodyPr wrap="square">
            <a:spAutoFit/>
          </a:bodyPr>
          <a:lstStyle/>
          <a:p>
            <a:r>
              <a:rPr lang="ru-RU" sz="2800" dirty="0">
                <a:latin typeface="Arial Narrow" panose="020B0606020202030204" pitchFamily="34" charset="0"/>
                <a:ea typeface="Calibri" panose="020F0502020204030204" pitchFamily="34" charset="0"/>
                <a:cs typeface="Times New Roman" panose="02020603050405020304" pitchFamily="18" charset="0"/>
              </a:rPr>
              <a:t>Вся работа педагога с родителями идет через общение.</a:t>
            </a:r>
            <a:br>
              <a:rPr lang="ru-RU" sz="2800" dirty="0">
                <a:latin typeface="Arial Narrow" panose="020B0606020202030204" pitchFamily="34" charset="0"/>
                <a:ea typeface="Calibri" panose="020F0502020204030204" pitchFamily="34" charset="0"/>
                <a:cs typeface="Times New Roman" panose="02020603050405020304" pitchFamily="18" charset="0"/>
              </a:rPr>
            </a:br>
            <a:r>
              <a:rPr lang="ru-RU" sz="2800" dirty="0">
                <a:latin typeface="Arial Narrow" panose="020B0606020202030204" pitchFamily="34" charset="0"/>
                <a:ea typeface="Calibri" panose="020F0502020204030204" pitchFamily="34" charset="0"/>
                <a:cs typeface="Times New Roman" panose="02020603050405020304" pitchFamily="18" charset="0"/>
              </a:rPr>
              <a:t>Каждый день переступают родители порог детского сада, группы и здесь они должны чувствовать что их уважают, ждут, рады встрече с ними, спешат порадовать хорошей новостью, вместе с ними растят их ребенка</a:t>
            </a:r>
            <a:endParaRPr lang="ru-RU" sz="2800" dirty="0"/>
          </a:p>
        </p:txBody>
      </p:sp>
      <p:pic>
        <p:nvPicPr>
          <p:cNvPr id="3" name="Рисунок 2" descr="Как помочь ребенку привыкнуть к новому воспитателю в детском саду? Мир глазами мамы"/>
          <p:cNvPicPr/>
          <p:nvPr/>
        </p:nvPicPr>
        <p:blipFill>
          <a:blip r:embed="rId2">
            <a:extLst>
              <a:ext uri="{28A0092B-C50C-407E-A947-70E740481C1C}">
                <a14:useLocalDpi xmlns:a14="http://schemas.microsoft.com/office/drawing/2010/main" val="0"/>
              </a:ext>
            </a:extLst>
          </a:blip>
          <a:srcRect/>
          <a:stretch>
            <a:fillRect/>
          </a:stretch>
        </p:blipFill>
        <p:spPr bwMode="auto">
          <a:xfrm>
            <a:off x="3712684" y="2996587"/>
            <a:ext cx="4936590" cy="3572793"/>
          </a:xfrm>
          <a:prstGeom prst="rect">
            <a:avLst/>
          </a:prstGeom>
          <a:noFill/>
          <a:ln>
            <a:noFill/>
          </a:ln>
        </p:spPr>
      </p:pic>
    </p:spTree>
    <p:extLst>
      <p:ext uri="{BB962C8B-B14F-4D97-AF65-F5344CB8AC3E}">
        <p14:creationId xmlns:p14="http://schemas.microsoft.com/office/powerpoint/2010/main" val="6628207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49985" y="528809"/>
            <a:ext cx="9243151" cy="1815882"/>
          </a:xfrm>
          <a:prstGeom prst="rect">
            <a:avLst/>
          </a:prstGeom>
        </p:spPr>
        <p:txBody>
          <a:bodyPr wrap="square">
            <a:spAutoFit/>
          </a:bodyPr>
          <a:lstStyle/>
          <a:p>
            <a:r>
              <a:rPr lang="ru-RU" sz="2800" dirty="0" smtClean="0">
                <a:effectLst/>
                <a:latin typeface="Arial Narrow" panose="020B0606020202030204" pitchFamily="34" charset="0"/>
                <a:ea typeface="Calibri" panose="020F0502020204030204" pitchFamily="34" charset="0"/>
                <a:cs typeface="Times New Roman" panose="02020603050405020304" pitchFamily="18" charset="0"/>
              </a:rPr>
              <a:t>Вся наша работа, вся педагогическая деятельность состоит из общения с детьми, их родителями. Нужно и важно помнить, что начинать общение следует с доброжелательной улыбки. Улыбайтесь чаще — это золотое правило во время беседы.</a:t>
            </a:r>
            <a:endParaRPr lang="ru-RU" sz="2800" dirty="0">
              <a:latin typeface="Arial Narrow" panose="020B0606020202030204" pitchFamily="34" charset="0"/>
            </a:endParaRPr>
          </a:p>
        </p:txBody>
      </p:sp>
      <p:pic>
        <p:nvPicPr>
          <p:cNvPr id="1026" name="Picture 2" descr="Мозаика - новости в рубрике Мозаика, аналитика, события в России и в мире, дискуссии на тему Моза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668" y="3010246"/>
            <a:ext cx="4492791" cy="331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7413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1002" y="187288"/>
            <a:ext cx="9765870" cy="6740307"/>
          </a:xfrm>
          <a:prstGeom prst="rect">
            <a:avLst/>
          </a:prstGeom>
        </p:spPr>
        <p:txBody>
          <a:bodyPr wrap="square">
            <a:spAutoFit/>
          </a:bodyPr>
          <a:lstStyle/>
          <a:p>
            <a:r>
              <a:rPr lang="ru-RU" sz="2400" dirty="0"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При общении необходимо помнить следующие правила:</a:t>
            </a:r>
          </a:p>
          <a:p>
            <a:r>
              <a:rPr lang="ru-RU" sz="2400" dirty="0"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
            </a:r>
            <a:br>
              <a:rPr lang="ru-RU" sz="2400" dirty="0"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br>
            <a:r>
              <a:rPr lang="ru-RU" sz="2400" dirty="0"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1.</a:t>
            </a: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Умейте справляться с собой, оставайтесь спокойным и выслушивайте собеседника до конца.</a:t>
            </a:r>
          </a:p>
          <a:p>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
            </a:r>
            <a:b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br>
            <a:r>
              <a:rPr lang="ru-RU" sz="2400" dirty="0"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2</a:t>
            </a: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.Дайте выговориться собеседнику.</a:t>
            </a:r>
          </a:p>
          <a:p>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
            </a:r>
            <a:b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br>
            <a:r>
              <a:rPr lang="ru-RU" sz="2400" dirty="0" err="1"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З.</a:t>
            </a:r>
            <a:r>
              <a:rPr lang="ru-RU" sz="2400" dirty="0" err="1" smtClean="0">
                <a:effectLst/>
                <a:latin typeface="Arial Narrow" panose="020B0606020202030204" pitchFamily="34" charset="0"/>
                <a:ea typeface="Calibri" panose="020F0502020204030204" pitchFamily="34" charset="0"/>
                <a:cs typeface="Times New Roman" panose="02020603050405020304" pitchFamily="18" charset="0"/>
              </a:rPr>
              <a:t>Постарайтесь</a:t>
            </a: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 понять настроение родителя ( из разговора ) встречными и наводящими вопросами.</a:t>
            </a:r>
          </a:p>
          <a:p>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
            </a:r>
            <a:b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br>
            <a:r>
              <a:rPr lang="ru-RU" sz="2400" dirty="0"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4.</a:t>
            </a: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3найте имя, отчество родителя.</a:t>
            </a:r>
          </a:p>
          <a:p>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
            </a:r>
            <a:b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br>
            <a:r>
              <a:rPr lang="ru-RU" sz="2400" dirty="0"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5</a:t>
            </a: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.Имейте уважительное отношение к мнению собеседника, помните:</a:t>
            </a:r>
            <a:r>
              <a:rPr lang="ru-RU" sz="2400" dirty="0">
                <a:latin typeface="Arial Narrow" panose="020B0606020202030204" pitchFamily="34" charset="0"/>
                <a:ea typeface="Calibri" panose="020F0502020204030204" pitchFamily="34" charset="0"/>
                <a:cs typeface="Times New Roman" panose="02020603050405020304" pitchFamily="18" charset="0"/>
              </a:rPr>
              <a:t> </a:t>
            </a:r>
            <a:r>
              <a:rPr lang="ru-RU" sz="2400" dirty="0" smtClean="0">
                <a:latin typeface="Arial Narrow" panose="020B0606020202030204" pitchFamily="34" charset="0"/>
                <a:ea typeface="Calibri" panose="020F0502020204030204" pitchFamily="34" charset="0"/>
                <a:cs typeface="Times New Roman" panose="02020603050405020304" pitchFamily="18" charset="0"/>
              </a:rPr>
              <a:t>в</a:t>
            </a: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сякое замечание воспринимается легче, если оно следует за похвалой.</a:t>
            </a:r>
          </a:p>
          <a:p>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
            </a:r>
            <a:b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br>
            <a:r>
              <a:rPr lang="ru-RU" sz="2400" dirty="0"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6.</a:t>
            </a: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При возникновении спора помните — одержать верх можно, если вы уклонитесь от него.</a:t>
            </a:r>
            <a:b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br>
            <a:endParaRPr lang="ru-RU" sz="2400" dirty="0">
              <a:latin typeface="Arial Narrow" panose="020B0606020202030204" pitchFamily="34" charset="0"/>
            </a:endParaRPr>
          </a:p>
        </p:txBody>
      </p:sp>
    </p:spTree>
    <p:extLst>
      <p:ext uri="{BB962C8B-B14F-4D97-AF65-F5344CB8AC3E}">
        <p14:creationId xmlns:p14="http://schemas.microsoft.com/office/powerpoint/2010/main" val="5418643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6935" y="396607"/>
            <a:ext cx="9430437" cy="6432530"/>
          </a:xfrm>
          <a:prstGeom prst="rect">
            <a:avLst/>
          </a:prstGeom>
        </p:spPr>
        <p:txBody>
          <a:bodyPr wrap="square">
            <a:spAutoFit/>
          </a:bodyPr>
          <a:lstStyle/>
          <a:p>
            <a:r>
              <a:rPr lang="ru-RU" sz="2800" b="1" dirty="0">
                <a:solidFill>
                  <a:srgbClr val="C00000"/>
                </a:solidFill>
                <a:latin typeface="Arial Narrow" panose="020B0606020202030204" pitchFamily="34" charset="0"/>
                <a:ea typeface="Times New Roman" panose="02020603050405020304" pitchFamily="18" charset="0"/>
                <a:cs typeface="Arial" panose="020B0604020202020204" pitchFamily="34" charset="0"/>
              </a:rPr>
              <a:t>Педагогические работники в процессе взаимодействия с родителями воспитанников должны</a:t>
            </a:r>
            <a:r>
              <a:rPr lang="ru-RU" sz="2800" dirty="0">
                <a:solidFill>
                  <a:srgbClr val="C00000"/>
                </a:solidFill>
                <a:latin typeface="Arial Narrow" panose="020B0606020202030204" pitchFamily="34" charset="0"/>
                <a:ea typeface="Times New Roman" panose="02020603050405020304" pitchFamily="18" charset="0"/>
                <a:cs typeface="Arial" panose="020B0604020202020204" pitchFamily="34" charset="0"/>
              </a:rPr>
              <a:t>:</a:t>
            </a:r>
            <a:br>
              <a:rPr lang="ru-RU" sz="2800" dirty="0">
                <a:solidFill>
                  <a:srgbClr val="C00000"/>
                </a:solidFill>
                <a:latin typeface="Arial Narrow" panose="020B0606020202030204" pitchFamily="34" charset="0"/>
                <a:ea typeface="Times New Roman" panose="02020603050405020304" pitchFamily="18" charset="0"/>
                <a:cs typeface="Arial" panose="020B0604020202020204" pitchFamily="34" charset="0"/>
              </a:rPr>
            </a:br>
            <a:r>
              <a:rPr lang="ru-RU" sz="2800" dirty="0">
                <a:latin typeface="Arial Narrow" panose="020B0606020202030204" pitchFamily="34" charset="0"/>
                <a:ea typeface="Times New Roman" panose="02020603050405020304" pitchFamily="18" charset="0"/>
                <a:cs typeface="Arial" panose="020B0604020202020204" pitchFamily="34" charset="0"/>
              </a:rPr>
              <a:t>• начинать общение с приветствия;</a:t>
            </a:r>
            <a:br>
              <a:rPr lang="ru-RU" sz="2800" dirty="0">
                <a:latin typeface="Arial Narrow" panose="020B0606020202030204" pitchFamily="34" charset="0"/>
                <a:ea typeface="Times New Roman" panose="02020603050405020304" pitchFamily="18" charset="0"/>
                <a:cs typeface="Arial" panose="020B0604020202020204" pitchFamily="34" charset="0"/>
              </a:rPr>
            </a:br>
            <a:r>
              <a:rPr lang="ru-RU" sz="2800" dirty="0">
                <a:latin typeface="Arial Narrow" panose="020B0606020202030204" pitchFamily="34" charset="0"/>
                <a:ea typeface="Times New Roman" panose="02020603050405020304" pitchFamily="18" charset="0"/>
                <a:cs typeface="Arial" panose="020B0604020202020204" pitchFamily="34" charset="0"/>
              </a:rPr>
              <a:t>• проявлять внимательность, тактичность, доброжелательность, желание помочь;</a:t>
            </a:r>
            <a:br>
              <a:rPr lang="ru-RU" sz="2800" dirty="0">
                <a:latin typeface="Arial Narrow" panose="020B0606020202030204" pitchFamily="34" charset="0"/>
                <a:ea typeface="Times New Roman" panose="02020603050405020304" pitchFamily="18" charset="0"/>
                <a:cs typeface="Arial" panose="020B0604020202020204" pitchFamily="34" charset="0"/>
              </a:rPr>
            </a:br>
            <a:r>
              <a:rPr lang="ru-RU" sz="2800" dirty="0">
                <a:latin typeface="Arial Narrow" panose="020B0606020202030204" pitchFamily="34" charset="0"/>
                <a:ea typeface="Times New Roman" panose="02020603050405020304" pitchFamily="18" charset="0"/>
                <a:cs typeface="Arial" panose="020B0604020202020204" pitchFamily="34" charset="0"/>
              </a:rPr>
              <a:t>• выслушивать объяснения или вопросы внимательно, не перебивая говорящего, проявляя доброжелательность и уважение к собеседнику;</a:t>
            </a:r>
            <a:br>
              <a:rPr lang="ru-RU" sz="2800" dirty="0">
                <a:latin typeface="Arial Narrow" panose="020B0606020202030204" pitchFamily="34" charset="0"/>
                <a:ea typeface="Times New Roman" panose="02020603050405020304" pitchFamily="18" charset="0"/>
                <a:cs typeface="Arial" panose="020B0604020202020204" pitchFamily="34" charset="0"/>
              </a:rPr>
            </a:br>
            <a:r>
              <a:rPr lang="ru-RU" sz="2800" dirty="0">
                <a:latin typeface="Arial Narrow" panose="020B0606020202030204" pitchFamily="34" charset="0"/>
                <a:ea typeface="Times New Roman" panose="02020603050405020304" pitchFamily="18" charset="0"/>
                <a:cs typeface="Arial" panose="020B0604020202020204" pitchFamily="34" charset="0"/>
              </a:rPr>
              <a:t>• высказываться в корректной и убедительной форме; если потребуется, спокойно, без раздражения повторить и разъяснить смысл сказанного;</a:t>
            </a:r>
            <a:br>
              <a:rPr lang="ru-RU" sz="2800" dirty="0">
                <a:latin typeface="Arial Narrow" panose="020B0606020202030204" pitchFamily="34" charset="0"/>
                <a:ea typeface="Times New Roman" panose="02020603050405020304" pitchFamily="18" charset="0"/>
                <a:cs typeface="Arial" panose="020B0604020202020204" pitchFamily="34" charset="0"/>
              </a:rPr>
            </a:br>
            <a:r>
              <a:rPr lang="ru-RU" sz="2800" dirty="0">
                <a:latin typeface="Arial Narrow" panose="020B0606020202030204" pitchFamily="34" charset="0"/>
                <a:ea typeface="Times New Roman" panose="02020603050405020304" pitchFamily="18" charset="0"/>
                <a:cs typeface="Arial" panose="020B0604020202020204" pitchFamily="34" charset="0"/>
              </a:rPr>
              <a:t>• принять решение по существу обращения (при недостатке полномочий сообщить координаты полномочного лица</a:t>
            </a:r>
            <a:r>
              <a:rPr lang="ru-RU" sz="2800" dirty="0" smtClean="0">
                <a:latin typeface="Arial Narrow" panose="020B0606020202030204" pitchFamily="34" charset="0"/>
                <a:ea typeface="Times New Roman" panose="02020603050405020304" pitchFamily="18" charset="0"/>
                <a:cs typeface="Arial" panose="020B0604020202020204" pitchFamily="34" charset="0"/>
              </a:rPr>
              <a:t>).</a:t>
            </a:r>
          </a:p>
          <a:p>
            <a:r>
              <a:rPr lang="ru-RU" sz="2400" dirty="0" smtClean="0">
                <a:latin typeface="Arial Narrow" panose="020B0606020202030204" pitchFamily="34" charset="0"/>
                <a:ea typeface="Times New Roman" panose="02020603050405020304" pitchFamily="18" charset="0"/>
                <a:cs typeface="Arial" panose="020B0604020202020204" pitchFamily="34" charset="0"/>
              </a:rPr>
              <a:t/>
            </a:r>
            <a:br>
              <a:rPr lang="ru-RU" sz="2400" dirty="0" smtClean="0">
                <a:latin typeface="Arial Narrow" panose="020B0606020202030204" pitchFamily="34" charset="0"/>
                <a:ea typeface="Times New Roman" panose="02020603050405020304" pitchFamily="18" charset="0"/>
                <a:cs typeface="Arial" panose="020B0604020202020204" pitchFamily="34" charset="0"/>
              </a:rPr>
            </a:br>
            <a:endParaRPr lang="ru-RU" sz="2400" dirty="0">
              <a:latin typeface="Arial Narrow" panose="020B0606020202030204" pitchFamily="34" charset="0"/>
            </a:endParaRPr>
          </a:p>
        </p:txBody>
      </p:sp>
    </p:spTree>
    <p:extLst>
      <p:ext uri="{BB962C8B-B14F-4D97-AF65-F5344CB8AC3E}">
        <p14:creationId xmlns:p14="http://schemas.microsoft.com/office/powerpoint/2010/main" val="28997497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4901" y="462707"/>
            <a:ext cx="9661793" cy="6370975"/>
          </a:xfrm>
          <a:prstGeom prst="rect">
            <a:avLst/>
          </a:prstGeom>
        </p:spPr>
        <p:txBody>
          <a:bodyPr wrap="square">
            <a:spAutoFit/>
          </a:bodyPr>
          <a:lstStyle/>
          <a:p>
            <a:r>
              <a:rPr lang="ru-RU" sz="2400" dirty="0" smtClean="0">
                <a:latin typeface="Arial Narrow" panose="020B0606020202030204" pitchFamily="34" charset="0"/>
                <a:ea typeface="Calibri" panose="020F0502020204030204" pitchFamily="34" charset="0"/>
                <a:cs typeface="Times New Roman" panose="02020603050405020304" pitchFamily="18" charset="0"/>
              </a:rPr>
              <a:t>Родителям </a:t>
            </a:r>
            <a:r>
              <a:rPr lang="ru-RU" sz="2400" dirty="0">
                <a:latin typeface="Arial Narrow" panose="020B0606020202030204" pitchFamily="34" charset="0"/>
                <a:ea typeface="Calibri" panose="020F0502020204030204" pitchFamily="34" charset="0"/>
                <a:cs typeface="Times New Roman" panose="02020603050405020304" pitchFamily="18" charset="0"/>
              </a:rPr>
              <a:t>не всегда хочется, а часто просто не хватает времени сделать то, что вы просите. Нужно постараться, чтобы они были рады вам помочь, и фактически не было бы шанса отказать вам.</a:t>
            </a:r>
            <a:br>
              <a:rPr lang="ru-RU" sz="2400" dirty="0">
                <a:latin typeface="Arial Narrow" panose="020B0606020202030204" pitchFamily="34" charset="0"/>
                <a:ea typeface="Calibri" panose="020F0502020204030204" pitchFamily="34" charset="0"/>
                <a:cs typeface="Times New Roman" panose="02020603050405020304" pitchFamily="18" charset="0"/>
              </a:rPr>
            </a:br>
            <a:r>
              <a:rPr lang="ru-RU" sz="2400" dirty="0">
                <a:latin typeface="Arial Narrow" panose="020B0606020202030204" pitchFamily="34" charset="0"/>
                <a:ea typeface="Calibri" panose="020F0502020204030204" pitchFamily="34" charset="0"/>
                <a:cs typeface="Times New Roman" panose="02020603050405020304" pitchFamily="18" charset="0"/>
              </a:rPr>
              <a:t>Здесь можно драматизировать. </a:t>
            </a:r>
            <a:r>
              <a:rPr lang="ru-RU" sz="2400" dirty="0">
                <a:solidFill>
                  <a:srgbClr val="0070C0"/>
                </a:solidFill>
                <a:latin typeface="Arial Narrow" panose="020B0606020202030204" pitchFamily="34" charset="0"/>
                <a:ea typeface="Calibri" panose="020F0502020204030204" pitchFamily="34" charset="0"/>
                <a:cs typeface="Times New Roman" panose="02020603050405020304" pitchFamily="18" charset="0"/>
              </a:rPr>
              <a:t>«Вся надежда только на вас». «Я знаю вашу занятость, но и исполнительность </a:t>
            </a:r>
            <a:r>
              <a:rPr lang="ru-RU" sz="2400"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тоже</a:t>
            </a:r>
            <a:r>
              <a:rPr lang="ru-RU" sz="2400" dirty="0">
                <a:solidFill>
                  <a:srgbClr val="0070C0"/>
                </a:solidFill>
                <a:latin typeface="Arial Narrow" panose="020B0606020202030204" pitchFamily="34" charset="0"/>
                <a:ea typeface="Calibri" panose="020F0502020204030204" pitchFamily="34" charset="0"/>
                <a:cs typeface="Times New Roman" panose="02020603050405020304" pitchFamily="18" charset="0"/>
              </a:rPr>
              <a:t>».</a:t>
            </a:r>
            <a:br>
              <a:rPr lang="ru-RU" sz="2400" dirty="0">
                <a:solidFill>
                  <a:srgbClr val="0070C0"/>
                </a:solidFill>
                <a:latin typeface="Arial Narrow" panose="020B0606020202030204" pitchFamily="34" charset="0"/>
                <a:ea typeface="Calibri" panose="020F0502020204030204" pitchFamily="34" charset="0"/>
                <a:cs typeface="Times New Roman" panose="02020603050405020304" pitchFamily="18" charset="0"/>
              </a:rPr>
            </a:br>
            <a:r>
              <a:rPr lang="ru-RU" sz="2400" dirty="0">
                <a:latin typeface="Arial Narrow" panose="020B0606020202030204" pitchFamily="34" charset="0"/>
                <a:ea typeface="Calibri" panose="020F0502020204030204" pitchFamily="34" charset="0"/>
                <a:cs typeface="Times New Roman" panose="02020603050405020304" pitchFamily="18" charset="0"/>
              </a:rPr>
              <a:t>Необходимо помнить, что всякое замечание воспринимается легче, если оно следует за похвалой.</a:t>
            </a:r>
            <a:br>
              <a:rPr lang="ru-RU" sz="2400" dirty="0">
                <a:latin typeface="Arial Narrow" panose="020B0606020202030204" pitchFamily="34" charset="0"/>
                <a:ea typeface="Calibri" panose="020F0502020204030204" pitchFamily="34" charset="0"/>
                <a:cs typeface="Times New Roman" panose="02020603050405020304" pitchFamily="18" charset="0"/>
              </a:rPr>
            </a:br>
            <a: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«Я признательна, что вы откликнулись и пришли».</a:t>
            </a:r>
            <a:b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br>
            <a:r>
              <a:rPr lang="ru-RU" sz="2400" dirty="0">
                <a:latin typeface="Arial Narrow" panose="020B0606020202030204" pitchFamily="34" charset="0"/>
                <a:ea typeface="Calibri" panose="020F0502020204030204" pitchFamily="34" charset="0"/>
                <a:cs typeface="Times New Roman" panose="02020603050405020304" pitchFamily="18" charset="0"/>
              </a:rPr>
              <a:t>Будьте внимательным слушателем, поощряйте других говорить о самих себе. Родители привыкли слушать нас, поменяйтесь местами, пусть выговорятся они. А мы можем лишь добавить.</a:t>
            </a:r>
            <a:br>
              <a:rPr lang="ru-RU" sz="2400" dirty="0">
                <a:latin typeface="Arial Narrow" panose="020B0606020202030204" pitchFamily="34" charset="0"/>
                <a:ea typeface="Calibri" panose="020F0502020204030204" pitchFamily="34" charset="0"/>
                <a:cs typeface="Times New Roman" panose="02020603050405020304" pitchFamily="18" charset="0"/>
              </a:rPr>
            </a:br>
            <a:r>
              <a:rPr lang="ru-RU" sz="2400" dirty="0">
                <a:latin typeface="Arial Narrow" panose="020B0606020202030204" pitchFamily="34" charset="0"/>
                <a:ea typeface="Calibri" panose="020F0502020204030204" pitchFamily="34" charset="0"/>
                <a:cs typeface="Times New Roman" panose="02020603050405020304" pitchFamily="18" charset="0"/>
              </a:rPr>
              <a:t>- </a:t>
            </a:r>
            <a: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«Мне это очень интересно».</a:t>
            </a:r>
            <a:b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br>
            <a: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«Я и не предполагала, что …»</a:t>
            </a:r>
            <a:b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br>
            <a: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«Вы доставили мне удовольствие, поговорив об</a:t>
            </a:r>
            <a:b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br>
            <a: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этом»,</a:t>
            </a:r>
            <a:b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br>
            <a: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«Рада, что поделились именно со мной″.</a:t>
            </a:r>
            <a:br>
              <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br>
            <a:endParaRPr lang="ru-RU" sz="24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3001100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7783" y="484741"/>
            <a:ext cx="9408404" cy="3416320"/>
          </a:xfrm>
          <a:prstGeom prst="rect">
            <a:avLst/>
          </a:prstGeom>
        </p:spPr>
        <p:txBody>
          <a:bodyPr wrap="square">
            <a:spAutoFit/>
          </a:bodyPr>
          <a:lstStyle/>
          <a:p>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При возникновении спора помните, </a:t>
            </a:r>
            <a:r>
              <a:rPr lang="ru-RU" sz="2400" dirty="0"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одержать верх в споре — уклониться от него. </a:t>
            </a:r>
          </a:p>
          <a:p>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Разрешить недоразумение можно лишь тактом, дипломатией, дружелюбием и сочувственным стремлением понять точку зрения собеседника.</a:t>
            </a:r>
            <a:b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b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Никогда не говорите собеседнику, что он не прав, даже если это и так. Замените привычные фразы несогласия на «Я возможно ошибаюсь, но…»</a:t>
            </a:r>
            <a:b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b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Но если вы чувствуете, что вы не правы, признайте это решительно и сразу:</a:t>
            </a:r>
            <a:b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b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«Мне следовало быть более внимательной…»</a:t>
            </a:r>
            <a:b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br>
            <a:endParaRPr lang="ru-RU" sz="2400" dirty="0">
              <a:latin typeface="Arial Narrow" panose="020B0606020202030204" pitchFamily="34" charset="0"/>
            </a:endParaRPr>
          </a:p>
        </p:txBody>
      </p:sp>
      <p:pic>
        <p:nvPicPr>
          <p:cNvPr id="3" name="Рисунок 2" descr="&quot;Трудные&quot; родители: как наладить отношения. - Психология"/>
          <p:cNvPicPr/>
          <p:nvPr/>
        </p:nvPicPr>
        <p:blipFill>
          <a:blip r:embed="rId2">
            <a:extLst>
              <a:ext uri="{28A0092B-C50C-407E-A947-70E740481C1C}">
                <a14:useLocalDpi xmlns:a14="http://schemas.microsoft.com/office/drawing/2010/main" val="0"/>
              </a:ext>
            </a:extLst>
          </a:blip>
          <a:srcRect/>
          <a:stretch>
            <a:fillRect/>
          </a:stretch>
        </p:blipFill>
        <p:spPr bwMode="auto">
          <a:xfrm>
            <a:off x="3646583" y="3526487"/>
            <a:ext cx="5333770" cy="3120918"/>
          </a:xfrm>
          <a:prstGeom prst="rect">
            <a:avLst/>
          </a:prstGeom>
          <a:noFill/>
          <a:ln>
            <a:noFill/>
          </a:ln>
        </p:spPr>
      </p:pic>
    </p:spTree>
    <p:extLst>
      <p:ext uri="{BB962C8B-B14F-4D97-AF65-F5344CB8AC3E}">
        <p14:creationId xmlns:p14="http://schemas.microsoft.com/office/powerpoint/2010/main" val="28404159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8464" y="121186"/>
            <a:ext cx="10377888" cy="6001643"/>
          </a:xfrm>
          <a:prstGeom prst="rect">
            <a:avLst/>
          </a:prstGeom>
        </p:spPr>
        <p:txBody>
          <a:bodyPr wrap="square">
            <a:spAutoFit/>
          </a:bodyPr>
          <a:lstStyle/>
          <a:p>
            <a:r>
              <a:rPr lang="ru-RU" sz="2400" dirty="0">
                <a:latin typeface="Arial Narrow" panose="020B0606020202030204" pitchFamily="34" charset="0"/>
                <a:ea typeface="Times New Roman" panose="02020603050405020304" pitchFamily="18" charset="0"/>
                <a:cs typeface="Arial" panose="020B0604020202020204" pitchFamily="34" charset="0"/>
              </a:rPr>
              <a:t>Панибратские отношения педагогов и родителей мешают профессиональной деятельности, способствуют распространению в родительской среде внутренней, закрытой информации, вредят имиджу учреждения. Коммуникация между родителем и педагогом должна вестись по имени-отчеству, с нейтрально-уважительным обращением на «Вы».</a:t>
            </a:r>
            <a:br>
              <a:rPr lang="ru-RU" sz="2400" dirty="0">
                <a:latin typeface="Arial Narrow" panose="020B0606020202030204" pitchFamily="34" charset="0"/>
                <a:ea typeface="Times New Roman" panose="02020603050405020304" pitchFamily="18" charset="0"/>
                <a:cs typeface="Arial" panose="020B0604020202020204" pitchFamily="34" charset="0"/>
              </a:rPr>
            </a:br>
            <a:endParaRPr lang="en-US" sz="2400" dirty="0">
              <a:latin typeface="Arial Narrow" panose="020B0606020202030204" pitchFamily="34" charset="0"/>
              <a:ea typeface="Times New Roman" panose="02020603050405020304" pitchFamily="18" charset="0"/>
              <a:cs typeface="Arial" panose="020B0604020202020204" pitchFamily="34" charset="0"/>
            </a:endParaRPr>
          </a:p>
          <a:p>
            <a:r>
              <a:rPr lang="ru-RU" sz="2400" dirty="0">
                <a:latin typeface="Arial Narrow" panose="020B0606020202030204" pitchFamily="34" charset="0"/>
                <a:ea typeface="Times New Roman" panose="02020603050405020304" pitchFamily="18" charset="0"/>
                <a:cs typeface="Arial" panose="020B0604020202020204" pitchFamily="34" charset="0"/>
              </a:rPr>
              <a:t/>
            </a:r>
            <a:br>
              <a:rPr lang="ru-RU" sz="2400" dirty="0">
                <a:latin typeface="Arial Narrow" panose="020B0606020202030204" pitchFamily="34" charset="0"/>
                <a:ea typeface="Times New Roman" panose="02020603050405020304" pitchFamily="18" charset="0"/>
                <a:cs typeface="Arial" panose="020B0604020202020204" pitchFamily="34" charset="0"/>
              </a:rPr>
            </a:br>
            <a:r>
              <a:rPr lang="ru-RU" sz="2400" dirty="0">
                <a:latin typeface="Arial Narrow" panose="020B0606020202030204" pitchFamily="34" charset="0"/>
                <a:ea typeface="Times New Roman" panose="02020603050405020304" pitchFamily="18" charset="0"/>
                <a:cs typeface="Arial" panose="020B0604020202020204" pitchFamily="34" charset="0"/>
              </a:rPr>
              <a:t>Видя уважение со стороны родителей и их желание выразить ему свою благодарность, педагог может принять от них подарки. Педагог может принимать лишь те подарки, которые:</a:t>
            </a:r>
            <a:br>
              <a:rPr lang="ru-RU" sz="2400" dirty="0">
                <a:latin typeface="Arial Narrow" panose="020B0606020202030204" pitchFamily="34" charset="0"/>
                <a:ea typeface="Times New Roman" panose="02020603050405020304" pitchFamily="18" charset="0"/>
                <a:cs typeface="Arial" panose="020B0604020202020204" pitchFamily="34" charset="0"/>
              </a:rPr>
            </a:br>
            <a:r>
              <a:rPr lang="ru-RU" sz="2400" dirty="0">
                <a:latin typeface="Arial Narrow" panose="020B0606020202030204" pitchFamily="34" charset="0"/>
                <a:ea typeface="Times New Roman" panose="02020603050405020304" pitchFamily="18" charset="0"/>
                <a:cs typeface="Arial" panose="020B0604020202020204" pitchFamily="34" charset="0"/>
              </a:rPr>
              <a:t>• преподносятся совершенно добровольно;</a:t>
            </a:r>
            <a:br>
              <a:rPr lang="ru-RU" sz="2400" dirty="0">
                <a:latin typeface="Arial Narrow" panose="020B0606020202030204" pitchFamily="34" charset="0"/>
                <a:ea typeface="Times New Roman" panose="02020603050405020304" pitchFamily="18" charset="0"/>
                <a:cs typeface="Arial" panose="020B0604020202020204" pitchFamily="34" charset="0"/>
              </a:rPr>
            </a:br>
            <a:r>
              <a:rPr lang="ru-RU" sz="2400" dirty="0">
                <a:latin typeface="Arial Narrow" panose="020B0606020202030204" pitchFamily="34" charset="0"/>
                <a:ea typeface="Times New Roman" panose="02020603050405020304" pitchFamily="18" charset="0"/>
                <a:cs typeface="Arial" panose="020B0604020202020204" pitchFamily="34" charset="0"/>
              </a:rPr>
              <a:t>• не имеют и не могут иметь своей целью подкуп педагога;</a:t>
            </a:r>
            <a:br>
              <a:rPr lang="ru-RU" sz="2400" dirty="0">
                <a:latin typeface="Arial Narrow" panose="020B0606020202030204" pitchFamily="34" charset="0"/>
                <a:ea typeface="Times New Roman" panose="02020603050405020304" pitchFamily="18" charset="0"/>
                <a:cs typeface="Arial" panose="020B0604020202020204" pitchFamily="34" charset="0"/>
              </a:rPr>
            </a:br>
            <a:r>
              <a:rPr lang="ru-RU" sz="2400" dirty="0">
                <a:latin typeface="Arial Narrow" panose="020B0606020202030204" pitchFamily="34" charset="0"/>
                <a:ea typeface="Times New Roman" panose="02020603050405020304" pitchFamily="18" charset="0"/>
                <a:cs typeface="Arial" panose="020B0604020202020204" pitchFamily="34" charset="0"/>
              </a:rPr>
              <a:t>• достаточно скромны, т. е. это вещи, сделанные руками самих воспитанников или их родителей, созданные ими произведения, цветы, сладости, сувениры или другие недорогие вещи.</a:t>
            </a:r>
            <a:br>
              <a:rPr lang="ru-RU" sz="2400" dirty="0">
                <a:latin typeface="Arial Narrow" panose="020B0606020202030204" pitchFamily="34" charset="0"/>
                <a:ea typeface="Times New Roman" panose="02020603050405020304" pitchFamily="18" charset="0"/>
                <a:cs typeface="Arial" panose="020B0604020202020204" pitchFamily="34" charset="0"/>
              </a:rPr>
            </a:br>
            <a:endParaRPr lang="ru-RU" sz="2400" dirty="0">
              <a:latin typeface="Arial Narrow" panose="020B0606020202030204" pitchFamily="34" charset="0"/>
            </a:endParaRPr>
          </a:p>
        </p:txBody>
      </p:sp>
    </p:spTree>
    <p:extLst>
      <p:ext uri="{BB962C8B-B14F-4D97-AF65-F5344CB8AC3E}">
        <p14:creationId xmlns:p14="http://schemas.microsoft.com/office/powerpoint/2010/main" val="17120379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6934" y="627960"/>
            <a:ext cx="9760945" cy="5632311"/>
          </a:xfrm>
          <a:prstGeom prst="rect">
            <a:avLst/>
          </a:prstGeom>
        </p:spPr>
        <p:txBody>
          <a:bodyPr wrap="square">
            <a:spAutoFit/>
          </a:bodyPr>
          <a:lstStyle/>
          <a:p>
            <a:pPr indent="630555">
              <a:spcAft>
                <a:spcPts val="0"/>
              </a:spcAft>
            </a:pPr>
            <a:r>
              <a:rPr lang="ru-RU" sz="2400" i="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УВАЖАЕМЫЕ ПЕДАГОГИ, ПОМНИТЕ</a:t>
            </a:r>
            <a:r>
              <a:rPr lang="ru-RU" i="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a:t>
            </a:r>
            <a:endParaRPr lang="ru-RU" dirty="0">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indent="630555">
              <a:spcAft>
                <a:spcPts val="0"/>
              </a:spcAft>
            </a:pPr>
            <a:r>
              <a:rPr lang="ru-RU" sz="2400" i="1" dirty="0">
                <a:latin typeface="Arial Narrow" panose="020B0606020202030204" pitchFamily="34" charset="0"/>
                <a:ea typeface="Times New Roman" panose="02020603050405020304" pitchFamily="18" charset="0"/>
                <a:cs typeface="Arial" panose="020B0604020202020204" pitchFamily="34" charset="0"/>
              </a:rPr>
              <a:t>Не выносите суждений. Воспитателю необходимо избегать суждений типа «Вы слишком мало уделяете времени воспитанию сына (дочери)», так как эти фразы (даже если они абсолютно справедливы) чаще всего порождают протест со стороны родителей</a:t>
            </a:r>
            <a:r>
              <a:rPr lang="ru-RU" sz="2400" i="1" dirty="0" smtClean="0">
                <a:latin typeface="Arial Narrow" panose="020B0606020202030204" pitchFamily="34" charset="0"/>
                <a:ea typeface="Times New Roman" panose="02020603050405020304" pitchFamily="18" charset="0"/>
                <a:cs typeface="Arial" panose="020B0604020202020204" pitchFamily="34" charset="0"/>
              </a:rPr>
              <a:t>.</a:t>
            </a:r>
            <a:endParaRPr lang="en-US" sz="2400" i="1" dirty="0" smtClean="0">
              <a:latin typeface="Arial Narrow" panose="020B0606020202030204" pitchFamily="34" charset="0"/>
              <a:ea typeface="Times New Roman" panose="02020603050405020304" pitchFamily="18" charset="0"/>
              <a:cs typeface="Arial" panose="020B0604020202020204" pitchFamily="34" charset="0"/>
            </a:endParaRPr>
          </a:p>
          <a:p>
            <a:pPr indent="630555">
              <a:spcAft>
                <a:spcPts val="0"/>
              </a:spcAft>
            </a:pPr>
            <a:endParaRPr lang="ru-RU" sz="2400" dirty="0">
              <a:latin typeface="Arial Narrow" panose="020B0606020202030204" pitchFamily="34" charset="0"/>
              <a:ea typeface="Calibri" panose="020F0502020204030204" pitchFamily="34" charset="0"/>
              <a:cs typeface="Times New Roman" panose="02020603050405020304" pitchFamily="18" charset="0"/>
            </a:endParaRPr>
          </a:p>
          <a:p>
            <a:pPr indent="630555">
              <a:spcAft>
                <a:spcPts val="0"/>
              </a:spcAft>
            </a:pPr>
            <a:r>
              <a:rPr lang="ru-RU" sz="2400" i="1" dirty="0">
                <a:latin typeface="Arial Narrow" panose="020B0606020202030204" pitchFamily="34" charset="0"/>
                <a:ea typeface="Times New Roman" panose="02020603050405020304" pitchFamily="18" charset="0"/>
                <a:cs typeface="Arial" panose="020B0604020202020204" pitchFamily="34" charset="0"/>
              </a:rPr>
              <a:t>Не поучайте. Не </a:t>
            </a:r>
            <a:r>
              <a:rPr lang="ru-RU" sz="2400" i="1" dirty="0" smtClean="0">
                <a:latin typeface="Arial Narrow" panose="020B0606020202030204" pitchFamily="34" charset="0"/>
                <a:ea typeface="Times New Roman" panose="02020603050405020304" pitchFamily="18" charset="0"/>
                <a:cs typeface="Arial" panose="020B0604020202020204" pitchFamily="34" charset="0"/>
              </a:rPr>
              <a:t>подсказывайте </a:t>
            </a:r>
            <a:r>
              <a:rPr lang="ru-RU" sz="2400" i="1" dirty="0">
                <a:latin typeface="Arial Narrow" panose="020B0606020202030204" pitchFamily="34" charset="0"/>
                <a:ea typeface="Times New Roman" panose="02020603050405020304" pitchFamily="18" charset="0"/>
                <a:cs typeface="Arial" panose="020B0604020202020204" pitchFamily="34" charset="0"/>
              </a:rPr>
              <a:t>решения. Нельзя навязывать собеседнику свою собственную точку зрения и «учить жизни» родителей, так как фразы «На Вашем месте я бы…» и им подобные ущемляют самолюбие собеседника и не способствуют процессу общения.</a:t>
            </a:r>
            <a:endParaRPr lang="ru-RU" sz="2400" dirty="0">
              <a:latin typeface="Arial Narrow" panose="020B0606020202030204" pitchFamily="34" charset="0"/>
              <a:ea typeface="Calibri" panose="020F0502020204030204" pitchFamily="34" charset="0"/>
              <a:cs typeface="Times New Roman" panose="02020603050405020304" pitchFamily="18" charset="0"/>
            </a:endParaRPr>
          </a:p>
          <a:p>
            <a:r>
              <a:rPr lang="ru-RU" sz="2400" i="1" dirty="0">
                <a:latin typeface="Arial Narrow" panose="020B0606020202030204" pitchFamily="34" charset="0"/>
                <a:ea typeface="Times New Roman" panose="02020603050405020304" pitchFamily="18" charset="0"/>
                <a:cs typeface="Arial" panose="020B0604020202020204" pitchFamily="34" charset="0"/>
              </a:rPr>
              <a:t>Не ставьте «диагноз». Необходимо помнить, что все фразы воспитателя должны быть корректны. Категоричные высказывания - «Ваш ребенок не умеет себя вести», «Вам нужно обратиться по поводу отклонений в поведении вашего сына (дочери) к психологу» всегда настораживают родителей и настраивают </a:t>
            </a:r>
            <a:r>
              <a:rPr lang="ru-RU" sz="2400" i="1" dirty="0" smtClean="0">
                <a:latin typeface="Arial Narrow" panose="020B0606020202030204" pitchFamily="34" charset="0"/>
                <a:ea typeface="Times New Roman" panose="02020603050405020304" pitchFamily="18" charset="0"/>
                <a:cs typeface="Arial" panose="020B0604020202020204" pitchFamily="34" charset="0"/>
              </a:rPr>
              <a:t>против вас.</a:t>
            </a:r>
            <a:endParaRPr lang="ru-RU" sz="2400" dirty="0">
              <a:latin typeface="Arial Narrow" panose="020B0606020202030204" pitchFamily="34" charset="0"/>
            </a:endParaRPr>
          </a:p>
        </p:txBody>
      </p:sp>
    </p:spTree>
    <p:extLst>
      <p:ext uri="{BB962C8B-B14F-4D97-AF65-F5344CB8AC3E}">
        <p14:creationId xmlns:p14="http://schemas.microsoft.com/office/powerpoint/2010/main" val="42616357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0328" y="220335"/>
            <a:ext cx="9926197" cy="2677656"/>
          </a:xfrm>
          <a:prstGeom prst="rect">
            <a:avLst/>
          </a:prstGeom>
        </p:spPr>
        <p:txBody>
          <a:bodyPr wrap="square">
            <a:spAutoFit/>
          </a:bodyPr>
          <a:lstStyle/>
          <a:p>
            <a:pPr indent="630555">
              <a:spcAft>
                <a:spcPts val="0"/>
              </a:spcAft>
            </a:pPr>
            <a:r>
              <a:rPr lang="ru-RU" sz="2400" i="1" dirty="0">
                <a:latin typeface="Arial Narrow" panose="020B0606020202030204" pitchFamily="34" charset="0"/>
                <a:ea typeface="Times New Roman" panose="02020603050405020304" pitchFamily="18" charset="0"/>
                <a:cs typeface="Arial" panose="020B0604020202020204" pitchFamily="34" charset="0"/>
              </a:rPr>
              <a:t>Не выпытывайте. Нельзя задавать родителям вопросы, не касающиеся педагогического процесса, так как излишнее любопытство разрушает взаимопонимание между семьей и детским садом.</a:t>
            </a:r>
            <a:endParaRPr lang="ru-RU" sz="2400" dirty="0">
              <a:latin typeface="Arial Narrow" panose="020B0606020202030204" pitchFamily="34" charset="0"/>
              <a:ea typeface="Calibri" panose="020F0502020204030204" pitchFamily="34" charset="0"/>
              <a:cs typeface="Times New Roman" panose="02020603050405020304" pitchFamily="18" charset="0"/>
            </a:endParaRPr>
          </a:p>
          <a:p>
            <a:pPr indent="630555">
              <a:spcAft>
                <a:spcPts val="0"/>
              </a:spcAft>
            </a:pPr>
            <a:r>
              <a:rPr lang="ru-RU" sz="2400" i="1" dirty="0">
                <a:latin typeface="Arial Narrow" panose="020B0606020202030204" pitchFamily="34" charset="0"/>
                <a:ea typeface="Times New Roman" panose="02020603050405020304" pitchFamily="18" charset="0"/>
                <a:cs typeface="Arial" panose="020B0604020202020204" pitchFamily="34" charset="0"/>
              </a:rPr>
              <a:t>Не разглашайте «тайну». Воспитатель обязан сохранять в тайне сведения о семье, доверенные ему родителями, если те не желают, чтобы эти сведения стали достоянием гласности.</a:t>
            </a:r>
            <a:endParaRPr lang="ru-RU" sz="2400" dirty="0">
              <a:latin typeface="Arial Narrow" panose="020B0606020202030204" pitchFamily="34" charset="0"/>
              <a:ea typeface="Calibri" panose="020F0502020204030204" pitchFamily="34" charset="0"/>
              <a:cs typeface="Times New Roman" panose="02020603050405020304" pitchFamily="18" charset="0"/>
            </a:endParaRPr>
          </a:p>
          <a:p>
            <a:pPr indent="630555">
              <a:spcAft>
                <a:spcPts val="0"/>
              </a:spcAft>
            </a:pPr>
            <a:endParaRPr lang="ru-RU" sz="2400" dirty="0"/>
          </a:p>
        </p:txBody>
      </p:sp>
      <p:pic>
        <p:nvPicPr>
          <p:cNvPr id="5" name="Рисунок 4" descr="стихи Записи в рубрике стихи Дневник LaBilena : Дневники на КП"/>
          <p:cNvPicPr/>
          <p:nvPr/>
        </p:nvPicPr>
        <p:blipFill>
          <a:blip r:embed="rId2">
            <a:extLst>
              <a:ext uri="{28A0092B-C50C-407E-A947-70E740481C1C}">
                <a14:useLocalDpi xmlns:a14="http://schemas.microsoft.com/office/drawing/2010/main" val="0"/>
              </a:ext>
            </a:extLst>
          </a:blip>
          <a:srcRect/>
          <a:stretch>
            <a:fillRect/>
          </a:stretch>
        </p:blipFill>
        <p:spPr bwMode="auto">
          <a:xfrm>
            <a:off x="3382178" y="2732183"/>
            <a:ext cx="5663473" cy="3846818"/>
          </a:xfrm>
          <a:prstGeom prst="rect">
            <a:avLst/>
          </a:prstGeom>
          <a:noFill/>
          <a:ln>
            <a:noFill/>
          </a:ln>
        </p:spPr>
      </p:pic>
    </p:spTree>
    <p:extLst>
      <p:ext uri="{BB962C8B-B14F-4D97-AF65-F5344CB8AC3E}">
        <p14:creationId xmlns:p14="http://schemas.microsoft.com/office/powerpoint/2010/main" val="27497740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346" y="634867"/>
            <a:ext cx="8911687" cy="1280890"/>
          </a:xfrm>
        </p:spPr>
        <p:txBody>
          <a:bodyPr>
            <a:normAutofit fontScale="90000"/>
          </a:bodyPr>
          <a:lstStyle/>
          <a:p>
            <a:pPr algn="ctr"/>
            <a:r>
              <a:rPr lang="ru-RU" dirty="0">
                <a:latin typeface="Arial" panose="020B0604020202020204" pitchFamily="34" charset="0"/>
                <a:cs typeface="Arial" panose="020B0604020202020204" pitchFamily="34" charset="0"/>
              </a:rPr>
              <a:t>Важнейшим элементом стиля учреждения является культура речи сотрудников</a:t>
            </a:r>
          </a:p>
        </p:txBody>
      </p:sp>
      <p:pic>
        <p:nvPicPr>
          <p:cNvPr id="1026" name="Picture 2" descr="Что такое общени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2169" y="2329982"/>
            <a:ext cx="5968140" cy="396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7584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1846" y="936434"/>
            <a:ext cx="7899094" cy="4770537"/>
          </a:xfrm>
          <a:prstGeom prst="rect">
            <a:avLst/>
          </a:prstGeom>
        </p:spPr>
        <p:txBody>
          <a:bodyPr wrap="square">
            <a:spAutoFit/>
          </a:bodyPr>
          <a:lstStyle/>
          <a:p>
            <a:pPr algn="ctr"/>
            <a:r>
              <a:rPr lang="ru-RU" sz="3600" dirty="0" smtClean="0">
                <a:latin typeface="Calibri" panose="020F0502020204030204" pitchFamily="34" charset="0"/>
                <a:ea typeface="Calibri" panose="020F0502020204030204" pitchFamily="34" charset="0"/>
                <a:cs typeface="Times New Roman" panose="02020603050405020304" pitchFamily="18" charset="0"/>
              </a:rPr>
              <a:t>Золотое правило в общении с родителями:</a:t>
            </a:r>
            <a:endParaRPr lang="ru-RU"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ru-RU" sz="36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«Будьте хорошим слушателем. Поощряйте других говорить о самих себе, и чаще используйте улыбку и вам будет сопутствовать успех». </a:t>
            </a:r>
          </a:p>
          <a:p>
            <a:endParaRPr lang="ru-RU" sz="36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sz="2400" dirty="0">
              <a:solidFill>
                <a:srgbClr val="C00000"/>
              </a:solidFill>
            </a:endParaRPr>
          </a:p>
        </p:txBody>
      </p:sp>
    </p:spTree>
    <p:extLst>
      <p:ext uri="{BB962C8B-B14F-4D97-AF65-F5344CB8AC3E}">
        <p14:creationId xmlns:p14="http://schemas.microsoft.com/office/powerpoint/2010/main" val="3517902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6428" y="771181"/>
            <a:ext cx="10113485" cy="700576"/>
          </a:xfrm>
          <a:prstGeom prst="rect">
            <a:avLst/>
          </a:prstGeom>
        </p:spPr>
        <p:txBody>
          <a:bodyPr wrap="square">
            <a:spAutoFit/>
          </a:bodyPr>
          <a:lstStyle/>
          <a:p>
            <a:pPr algn="ctr">
              <a:lnSpc>
                <a:spcPct val="107000"/>
              </a:lnSpc>
              <a:spcAft>
                <a:spcPts val="800"/>
              </a:spcAft>
            </a:pPr>
            <a:r>
              <a:rPr lang="ru-RU" sz="4000" b="1" dirty="0"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Ребенок и воспитатель: правила общения</a:t>
            </a:r>
            <a:endParaRPr lang="ru-RU" sz="4000" dirty="0" smtClean="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026" name="Picture 2" descr="bez / VFL.Ru это, фотохостинг без регистрации, и быстрый хо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170" y="1471757"/>
            <a:ext cx="762000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62220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7613" y="539827"/>
            <a:ext cx="9705861" cy="5098832"/>
          </a:xfrm>
          <a:prstGeom prst="rect">
            <a:avLst/>
          </a:prstGeom>
        </p:spPr>
        <p:txBody>
          <a:bodyPr wrap="square">
            <a:spAutoFit/>
          </a:bodyPr>
          <a:lstStyle/>
          <a:p>
            <a:pPr>
              <a:spcAft>
                <a:spcPts val="800"/>
              </a:spcAft>
            </a:pPr>
            <a:r>
              <a:rPr lang="ru-RU" sz="2400" dirty="0">
                <a:latin typeface="Arial Narrow" panose="020B0606020202030204" pitchFamily="34" charset="0"/>
                <a:ea typeface="Calibri" panose="020F0502020204030204" pitchFamily="34" charset="0"/>
                <a:cs typeface="Times New Roman" panose="02020603050405020304" pitchFamily="18" charset="0"/>
              </a:rPr>
              <a:t>Одна из важнейших проблем дошкольного воспитания – общение, в котором участвуют</a:t>
            </a:r>
            <a:r>
              <a:rPr lang="ru-RU" sz="2400" u="sng"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a:t>
            </a:r>
            <a:r>
              <a:rPr lang="ru-RU" sz="2400" b="1" u="sng"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ребенок и </a:t>
            </a:r>
            <a:r>
              <a:rPr lang="ru-RU" sz="2400" b="1" u="sng" dirty="0">
                <a:solidFill>
                  <a:srgbClr val="C00000"/>
                </a:solidFill>
                <a:latin typeface="Arial Narrow" panose="020B0606020202030204" pitchFamily="34" charset="0"/>
                <a:ea typeface="Calibri" panose="020F0502020204030204" pitchFamily="34" charset="0"/>
                <a:cs typeface="Times New Roman" panose="02020603050405020304" pitchFamily="18" charset="0"/>
                <a:hlinkClick r:id="rId2" tooltip="воспитатель детского сада"/>
              </a:rPr>
              <a:t>воспитатель</a:t>
            </a:r>
            <a:r>
              <a:rPr lang="ru-RU" sz="2400" dirty="0">
                <a:latin typeface="Arial Narrow" panose="020B0606020202030204" pitchFamily="34" charset="0"/>
                <a:ea typeface="Calibri" panose="020F0502020204030204" pitchFamily="34" charset="0"/>
                <a:cs typeface="Times New Roman" panose="02020603050405020304" pitchFamily="18" charset="0"/>
              </a:rPr>
              <a:t>. Психологи подтверждают, что стремление к общению со взрослыми присуще всем малышам. И в процессе детсадовского дня они непременно делятся с воспитателями своими мыслями, взглядами, чувствами, доказывают свою самостоятельность, ищут подтверждение правильности своей моральной позиции… Пока дошкольник находится в дошкольном учреждении, ему важно все равно чувствовать, что его любят, и ответственен за это воспитатель.</a:t>
            </a:r>
          </a:p>
          <a:p>
            <a:pPr>
              <a:spcAft>
                <a:spcPts val="800"/>
              </a:spcAft>
            </a:pPr>
            <a:r>
              <a:rPr lang="ru-RU" sz="2400" dirty="0">
                <a:latin typeface="Arial Narrow" panose="020B0606020202030204" pitchFamily="34" charset="0"/>
                <a:ea typeface="Calibri" panose="020F0502020204030204" pitchFamily="34" charset="0"/>
                <a:cs typeface="Times New Roman" panose="02020603050405020304" pitchFamily="18" charset="0"/>
              </a:rPr>
              <a:t>Его главная обязанность – уметь налаживать отношения с детьми, какие бы методы ни были выбраны: убеждение, пример делом, доверительный разговор…</a:t>
            </a:r>
          </a:p>
          <a:p>
            <a:pPr>
              <a:spcAft>
                <a:spcPts val="800"/>
              </a:spcAft>
            </a:pPr>
            <a:r>
              <a:rPr lang="ru-RU" sz="2400" dirty="0">
                <a:latin typeface="Arial Narrow" panose="020B0606020202030204" pitchFamily="34" charset="0"/>
                <a:ea typeface="Calibri" panose="020F0502020204030204" pitchFamily="34" charset="0"/>
                <a:cs typeface="Times New Roman" panose="02020603050405020304" pitchFamily="18" charset="0"/>
              </a:rPr>
              <a:t>Вместе с тем, воспитатель практически всю свою жизнь учится строить общение с воспитанниками.</a:t>
            </a:r>
          </a:p>
        </p:txBody>
      </p:sp>
    </p:spTree>
    <p:extLst>
      <p:ext uri="{BB962C8B-B14F-4D97-AF65-F5344CB8AC3E}">
        <p14:creationId xmlns:p14="http://schemas.microsoft.com/office/powerpoint/2010/main" val="15227881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8121" y="286440"/>
            <a:ext cx="8910184" cy="5079083"/>
          </a:xfrm>
          <a:prstGeom prst="rect">
            <a:avLst/>
          </a:prstGeom>
        </p:spPr>
        <p:txBody>
          <a:bodyPr wrap="square">
            <a:spAutoFit/>
          </a:bodyPr>
          <a:lstStyle/>
          <a:p>
            <a:pPr algn="ctr">
              <a:lnSpc>
                <a:spcPct val="107000"/>
              </a:lnSpc>
              <a:spcAft>
                <a:spcPts val="800"/>
              </a:spcAft>
              <a:buSzPts val="1000"/>
              <a:tabLst>
                <a:tab pos="457200" algn="l"/>
              </a:tabLst>
            </a:pPr>
            <a:r>
              <a:rPr lang="ru-RU" sz="2800" b="1"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Что же способствует эффективности этого процесса?</a:t>
            </a:r>
            <a:endParaRPr lang="ru-RU" sz="28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ru-RU"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Видимое проявление доброжелательности – воспитатель должен быть радушен ко всем детям в одинаковой степени. Каждому воспитаннику он способен поднять настроение, помочь в преодолении трудностей. Уже сам приход ребенка в садик сопровождается заботливым: «Как твои дела?.. Мы сегодня будем…» Упрямство и непослушание в целом бесконфликтного ребенка может свидетельствовать о недоброжелательности в общении в группе.</a:t>
            </a:r>
          </a:p>
          <a:p>
            <a:pPr marL="342900" lvl="0" indent="-342900">
              <a:lnSpc>
                <a:spcPct val="107000"/>
              </a:lnSpc>
              <a:spcAft>
                <a:spcPts val="800"/>
              </a:spcAft>
              <a:buSzPts val="1000"/>
              <a:buFont typeface="Symbol" panose="05050102010706020507" pitchFamily="18" charset="2"/>
              <a:buChar char=""/>
              <a:tabLst>
                <a:tab pos="457200" algn="l"/>
              </a:tabLst>
            </a:pPr>
            <a:r>
              <a:rPr lang="ru-RU" sz="2400" dirty="0" smtClean="0">
                <a:effectLst/>
                <a:latin typeface="Arial Narrow" panose="020B0606020202030204" pitchFamily="34" charset="0"/>
                <a:ea typeface="Calibri" panose="020F0502020204030204" pitchFamily="34" charset="0"/>
                <a:cs typeface="Times New Roman" panose="02020603050405020304" pitchFamily="18" charset="0"/>
              </a:rPr>
              <a:t>Уважительность – ребенок еще мал, но он уже личность. Хороший воспитатель найдет возможность подчеркнуть свое уважение к каждому из детей, помочь в их самоутверждении.</a:t>
            </a:r>
          </a:p>
        </p:txBody>
      </p:sp>
    </p:spTree>
    <p:extLst>
      <p:ext uri="{BB962C8B-B14F-4D97-AF65-F5344CB8AC3E}">
        <p14:creationId xmlns:p14="http://schemas.microsoft.com/office/powerpoint/2010/main" val="37512800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8969" y="506776"/>
            <a:ext cx="9441455" cy="4936993"/>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ru-RU" sz="2400" dirty="0">
                <a:latin typeface="Arial Narrow" panose="020B0606020202030204" pitchFamily="34" charset="0"/>
                <a:ea typeface="Calibri" panose="020F0502020204030204" pitchFamily="34" charset="0"/>
                <a:cs typeface="Times New Roman" panose="02020603050405020304" pitchFamily="18" charset="0"/>
              </a:rPr>
              <a:t>Внимание к индивидуальным особенностям детей – воспитатель должен помнить, что, например, девочки более коммуникабельны, чем мальчики, у них несколько по-иному выражена игровая деятельность. У детей может быть различной способность к общению по причине разной психологической атмосферы в семьях.</a:t>
            </a:r>
          </a:p>
          <a:p>
            <a:pPr marL="342900" lvl="0" indent="-342900">
              <a:lnSpc>
                <a:spcPct val="107000"/>
              </a:lnSpc>
              <a:spcAft>
                <a:spcPts val="800"/>
              </a:spcAft>
              <a:buSzPts val="1000"/>
              <a:buFont typeface="Symbol" panose="05050102010706020507" pitchFamily="18" charset="2"/>
              <a:buChar char=""/>
              <a:tabLst>
                <a:tab pos="457200" algn="l"/>
              </a:tabLst>
            </a:pPr>
            <a:r>
              <a:rPr lang="ru-RU" sz="2400" dirty="0">
                <a:latin typeface="Arial Narrow" panose="020B0606020202030204" pitchFamily="34" charset="0"/>
                <a:ea typeface="Calibri" panose="020F0502020204030204" pitchFamily="34" charset="0"/>
                <a:cs typeface="Times New Roman" panose="02020603050405020304" pitchFamily="18" charset="0"/>
              </a:rPr>
              <a:t>Согласованность принципов воспитателей и родителей – давно подтверждено, что морально дети развиваются успешнее, если </a:t>
            </a:r>
            <a:r>
              <a:rPr lang="ru-RU" sz="2400" dirty="0" smtClean="0">
                <a:latin typeface="Arial Narrow" panose="020B0606020202030204" pitchFamily="34" charset="0"/>
                <a:ea typeface="Calibri" panose="020F0502020204030204" pitchFamily="34" charset="0"/>
                <a:cs typeface="Times New Roman" panose="02020603050405020304" pitchFamily="18" charset="0"/>
              </a:rPr>
              <a:t>воспитатель согласует </a:t>
            </a:r>
            <a:r>
              <a:rPr lang="ru-RU" sz="2400" dirty="0">
                <a:latin typeface="Arial Narrow" panose="020B0606020202030204" pitchFamily="34" charset="0"/>
                <a:ea typeface="Calibri" panose="020F0502020204030204" pitchFamily="34" charset="0"/>
                <a:cs typeface="Times New Roman" panose="02020603050405020304" pitchFamily="18" charset="0"/>
              </a:rPr>
              <a:t>свою позицию с позицией родителей или других взрослых, принимающих участие в воспитании ребенка и общении с ним. Расхождение или противопоставление требований к детям, принципиальных взглядов, может воспитывать такие качества как недисциплинированность, лицемерие, двуличность</a:t>
            </a:r>
            <a:endParaRPr lang="ru-RU" sz="2400" dirty="0">
              <a:latin typeface="Arial Narrow" panose="020B0606020202030204" pitchFamily="34" charset="0"/>
            </a:endParaRPr>
          </a:p>
        </p:txBody>
      </p:sp>
    </p:spTree>
    <p:extLst>
      <p:ext uri="{BB962C8B-B14F-4D97-AF65-F5344CB8AC3E}">
        <p14:creationId xmlns:p14="http://schemas.microsoft.com/office/powerpoint/2010/main" val="356967240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6429" y="0"/>
            <a:ext cx="9981281" cy="4524315"/>
          </a:xfrm>
          <a:prstGeom prst="rect">
            <a:avLst/>
          </a:prstGeom>
        </p:spPr>
        <p:txBody>
          <a:bodyPr wrap="square">
            <a:spAutoFit/>
          </a:bodyPr>
          <a:lstStyle/>
          <a:p>
            <a:pPr algn="ctr">
              <a:spcBef>
                <a:spcPts val="150"/>
              </a:spcBef>
              <a:spcAft>
                <a:spcPts val="150"/>
              </a:spcAft>
            </a:pPr>
            <a:r>
              <a:rPr lang="ru-RU" sz="2400" dirty="0">
                <a:latin typeface="Arial Narrow" panose="020B0606020202030204" pitchFamily="34" charset="0"/>
                <a:ea typeface="Times New Roman" panose="02020603050405020304" pitchFamily="18" charset="0"/>
                <a:cs typeface="Arial" panose="020B0604020202020204" pitchFamily="34" charset="0"/>
              </a:rPr>
              <a:t/>
            </a:r>
            <a:br>
              <a:rPr lang="ru-RU" sz="2400" dirty="0">
                <a:latin typeface="Arial Narrow" panose="020B0606020202030204" pitchFamily="34" charset="0"/>
                <a:ea typeface="Times New Roman" panose="02020603050405020304" pitchFamily="18" charset="0"/>
                <a:cs typeface="Arial" panose="020B0604020202020204" pitchFamily="34" charset="0"/>
              </a:rPr>
            </a:br>
            <a:r>
              <a:rPr lang="ru-RU" sz="2800" dirty="0">
                <a:latin typeface="Arial Narrow" panose="020B0606020202030204" pitchFamily="34" charset="0"/>
                <a:ea typeface="Times New Roman" panose="02020603050405020304" pitchFamily="18" charset="0"/>
                <a:cs typeface="Arial" panose="020B0604020202020204" pitchFamily="34" charset="0"/>
              </a:rPr>
              <a:t> </a:t>
            </a:r>
            <a:r>
              <a:rPr lang="ru-RU" sz="2800" dirty="0" smtClean="0">
                <a:solidFill>
                  <a:srgbClr val="FF0000"/>
                </a:solidFill>
                <a:latin typeface="Arial Narrow" panose="020B0606020202030204" pitchFamily="34" charset="0"/>
                <a:ea typeface="Times New Roman" panose="02020603050405020304" pitchFamily="18" charset="0"/>
                <a:cs typeface="Arial" panose="020B0604020202020204" pitchFamily="34" charset="0"/>
              </a:rPr>
              <a:t>Кодекс толерантного педагога.</a:t>
            </a:r>
          </a:p>
          <a:p>
            <a:pPr>
              <a:spcBef>
                <a:spcPts val="150"/>
              </a:spcBef>
              <a:spcAft>
                <a:spcPts val="150"/>
              </a:spcAft>
            </a:pPr>
            <a:r>
              <a:rPr lang="ru-RU" sz="2400" dirty="0" smtClean="0">
                <a:latin typeface="Arial Narrow" panose="020B0606020202030204" pitchFamily="34" charset="0"/>
                <a:ea typeface="Times New Roman" panose="02020603050405020304" pitchFamily="18" charset="0"/>
                <a:cs typeface="Arial" panose="020B0604020202020204" pitchFamily="34" charset="0"/>
              </a:rPr>
              <a:t> Никогда </a:t>
            </a:r>
            <a:r>
              <a:rPr lang="ru-RU" sz="2400" dirty="0">
                <a:latin typeface="Arial Narrow" panose="020B0606020202030204" pitchFamily="34" charset="0"/>
                <a:ea typeface="Times New Roman" panose="02020603050405020304" pitchFamily="18" charset="0"/>
                <a:cs typeface="Arial" panose="020B0604020202020204" pitchFamily="34" charset="0"/>
              </a:rPr>
              <a:t>не унижайте и не подавляйте личность ребенка. </a:t>
            </a:r>
            <a:endParaRPr lang="ru-RU" sz="2400" dirty="0" smtClean="0">
              <a:latin typeface="Arial Narrow" panose="020B0606020202030204" pitchFamily="34" charset="0"/>
              <a:ea typeface="Times New Roman" panose="02020603050405020304" pitchFamily="18" charset="0"/>
              <a:cs typeface="Arial" panose="020B0604020202020204" pitchFamily="34" charset="0"/>
            </a:endParaRPr>
          </a:p>
          <a:p>
            <a:pPr>
              <a:spcBef>
                <a:spcPts val="150"/>
              </a:spcBef>
              <a:spcAft>
                <a:spcPts val="150"/>
              </a:spcAft>
            </a:pPr>
            <a:endParaRPr lang="en-US" sz="2400" dirty="0" smtClean="0">
              <a:latin typeface="Arial Narrow" panose="020B0606020202030204" pitchFamily="34" charset="0"/>
              <a:ea typeface="Times New Roman" panose="02020603050405020304" pitchFamily="18" charset="0"/>
              <a:cs typeface="Arial" panose="020B0604020202020204" pitchFamily="34" charset="0"/>
            </a:endParaRPr>
          </a:p>
          <a:p>
            <a:pPr>
              <a:spcBef>
                <a:spcPts val="150"/>
              </a:spcBef>
              <a:spcAft>
                <a:spcPts val="150"/>
              </a:spcAft>
            </a:pPr>
            <a:r>
              <a:rPr lang="ru-RU" sz="2400" dirty="0" smtClean="0">
                <a:latin typeface="Arial Narrow" panose="020B0606020202030204" pitchFamily="34" charset="0"/>
                <a:ea typeface="Times New Roman" panose="02020603050405020304" pitchFamily="18" charset="0"/>
                <a:cs typeface="Arial" panose="020B0604020202020204" pitchFamily="34" charset="0"/>
              </a:rPr>
              <a:t> Недопустимо </a:t>
            </a:r>
            <a:r>
              <a:rPr lang="ru-RU" sz="2400" dirty="0">
                <a:latin typeface="Arial Narrow" panose="020B0606020202030204" pitchFamily="34" charset="0"/>
                <a:ea typeface="Times New Roman" panose="02020603050405020304" pitchFamily="18" charset="0"/>
                <a:cs typeface="Arial" panose="020B0604020202020204" pitchFamily="34" charset="0"/>
              </a:rPr>
              <a:t>делить детей на умных и глупых, богатых и бедных, хороших и </a:t>
            </a:r>
            <a:r>
              <a:rPr lang="ru-RU" sz="2400" dirty="0" smtClean="0">
                <a:latin typeface="Arial Narrow" panose="020B0606020202030204" pitchFamily="34" charset="0"/>
                <a:ea typeface="Times New Roman" panose="02020603050405020304" pitchFamily="18" charset="0"/>
                <a:cs typeface="Arial" panose="020B0604020202020204" pitchFamily="34" charset="0"/>
              </a:rPr>
              <a:t>         плохих</a:t>
            </a:r>
            <a:r>
              <a:rPr lang="ru-RU" sz="2400" dirty="0">
                <a:latin typeface="Arial Narrow" panose="020B0606020202030204" pitchFamily="34" charset="0"/>
                <a:ea typeface="Times New Roman" panose="02020603050405020304" pitchFamily="18" charset="0"/>
                <a:cs typeface="Arial" panose="020B0604020202020204" pitchFamily="34" charset="0"/>
              </a:rPr>
              <a:t>. Необходимо избегать однозначных, категорических оценок и некорректных сравнений детей друг с другом</a:t>
            </a:r>
            <a:r>
              <a:rPr lang="ru-RU" sz="2400" dirty="0" smtClean="0">
                <a:latin typeface="Arial Narrow" panose="020B0606020202030204" pitchFamily="34" charset="0"/>
                <a:ea typeface="Times New Roman" panose="02020603050405020304" pitchFamily="18" charset="0"/>
                <a:cs typeface="Arial" panose="020B0604020202020204" pitchFamily="34" charset="0"/>
              </a:rPr>
              <a:t>.</a:t>
            </a:r>
          </a:p>
          <a:p>
            <a:pPr>
              <a:spcBef>
                <a:spcPts val="150"/>
              </a:spcBef>
              <a:spcAft>
                <a:spcPts val="150"/>
              </a:spcAft>
            </a:pPr>
            <a:endParaRPr lang="en-US" sz="2400" dirty="0">
              <a:latin typeface="Arial Narrow" panose="020B0606020202030204" pitchFamily="34" charset="0"/>
              <a:ea typeface="Times New Roman" panose="02020603050405020304" pitchFamily="18" charset="0"/>
              <a:cs typeface="Arial" panose="020B0604020202020204" pitchFamily="34" charset="0"/>
            </a:endParaRPr>
          </a:p>
          <a:p>
            <a:pPr>
              <a:spcBef>
                <a:spcPts val="150"/>
              </a:spcBef>
              <a:spcAft>
                <a:spcPts val="150"/>
              </a:spcAft>
            </a:pPr>
            <a:r>
              <a:rPr lang="ru-RU" sz="2400" dirty="0" smtClean="0">
                <a:latin typeface="Arial Narrow" panose="020B0606020202030204" pitchFamily="34" charset="0"/>
                <a:ea typeface="Times New Roman" panose="02020603050405020304" pitchFamily="18" charset="0"/>
                <a:cs typeface="Arial" panose="020B0604020202020204" pitchFamily="34" charset="0"/>
              </a:rPr>
              <a:t>Оценивать </a:t>
            </a:r>
            <a:r>
              <a:rPr lang="ru-RU" sz="2400" dirty="0">
                <a:latin typeface="Arial Narrow" panose="020B0606020202030204" pitchFamily="34" charset="0"/>
                <a:ea typeface="Times New Roman" panose="02020603050405020304" pitchFamily="18" charset="0"/>
                <a:cs typeface="Arial" panose="020B0604020202020204" pitchFamily="34" charset="0"/>
              </a:rPr>
              <a:t>можно поступки, взгляды, но не самих детей</a:t>
            </a:r>
            <a:r>
              <a:rPr lang="ru-RU" sz="2400" dirty="0" smtClean="0">
                <a:latin typeface="Arial Narrow" panose="020B0606020202030204" pitchFamily="34" charset="0"/>
                <a:ea typeface="Times New Roman" panose="02020603050405020304" pitchFamily="18" charset="0"/>
                <a:cs typeface="Arial" panose="020B0604020202020204" pitchFamily="34" charset="0"/>
              </a:rPr>
              <a:t>.</a:t>
            </a:r>
          </a:p>
          <a:p>
            <a:pPr>
              <a:spcBef>
                <a:spcPts val="150"/>
              </a:spcBef>
              <a:spcAft>
                <a:spcPts val="150"/>
              </a:spcAft>
            </a:pPr>
            <a:r>
              <a:rPr lang="ru-RU" sz="2400" dirty="0">
                <a:latin typeface="Arial Narrow" panose="020B0606020202030204" pitchFamily="34" charset="0"/>
                <a:ea typeface="Times New Roman" panose="02020603050405020304" pitchFamily="18" charset="0"/>
                <a:cs typeface="Arial" panose="020B0604020202020204" pitchFamily="34" charset="0"/>
              </a:rPr>
              <a:t/>
            </a:r>
            <a:br>
              <a:rPr lang="ru-RU" sz="2400" dirty="0">
                <a:latin typeface="Arial Narrow" panose="020B0606020202030204" pitchFamily="34" charset="0"/>
                <a:ea typeface="Times New Roman" panose="02020603050405020304" pitchFamily="18" charset="0"/>
                <a:cs typeface="Arial" panose="020B0604020202020204" pitchFamily="34" charset="0"/>
              </a:rPr>
            </a:br>
            <a:endParaRPr lang="ru-RU"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3" name="Рисунок 2" descr="Хвалим ребенка правильно"/>
          <p:cNvPicPr/>
          <p:nvPr/>
        </p:nvPicPr>
        <p:blipFill>
          <a:blip r:embed="rId2">
            <a:extLst>
              <a:ext uri="{28A0092B-C50C-407E-A947-70E740481C1C}">
                <a14:useLocalDpi xmlns:a14="http://schemas.microsoft.com/office/drawing/2010/main" val="0"/>
              </a:ext>
            </a:extLst>
          </a:blip>
          <a:srcRect/>
          <a:stretch>
            <a:fillRect/>
          </a:stretch>
        </p:blipFill>
        <p:spPr bwMode="auto">
          <a:xfrm>
            <a:off x="4560982" y="3822852"/>
            <a:ext cx="3734719" cy="2919471"/>
          </a:xfrm>
          <a:prstGeom prst="rect">
            <a:avLst/>
          </a:prstGeom>
          <a:noFill/>
          <a:ln>
            <a:noFill/>
          </a:ln>
        </p:spPr>
      </p:pic>
    </p:spTree>
    <p:extLst>
      <p:ext uri="{BB962C8B-B14F-4D97-AF65-F5344CB8AC3E}">
        <p14:creationId xmlns:p14="http://schemas.microsoft.com/office/powerpoint/2010/main" val="40358369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8631" y="319489"/>
            <a:ext cx="9959249" cy="3426579"/>
          </a:xfrm>
          <a:prstGeom prst="rect">
            <a:avLst/>
          </a:prstGeom>
        </p:spPr>
        <p:txBody>
          <a:bodyPr wrap="square">
            <a:spAutoFit/>
          </a:bodyPr>
          <a:lstStyle/>
          <a:p>
            <a:pPr>
              <a:spcBef>
                <a:spcPts val="150"/>
              </a:spcBef>
              <a:spcAft>
                <a:spcPts val="150"/>
              </a:spcAft>
            </a:pPr>
            <a:r>
              <a:rPr lang="ru-RU" sz="2400" dirty="0">
                <a:latin typeface="Arial Narrow" panose="020B0606020202030204" pitchFamily="34" charset="0"/>
                <a:ea typeface="Times New Roman" panose="02020603050405020304" pitchFamily="18" charset="0"/>
                <a:cs typeface="Arial" panose="020B0604020202020204" pitchFamily="34" charset="0"/>
              </a:rPr>
              <a:t>Сравнивать ребенка можно не с другим ребенком, а только с самим собой, подчеркивая тем самым позитивные или негативные изменения, произошедшие в нем за тот или иной промежуток времени</a:t>
            </a:r>
            <a:r>
              <a:rPr lang="ru-RU" sz="2400" dirty="0" smtClean="0">
                <a:latin typeface="Arial Narrow" panose="020B0606020202030204" pitchFamily="34" charset="0"/>
                <a:ea typeface="Times New Roman" panose="02020603050405020304" pitchFamily="18" charset="0"/>
                <a:cs typeface="Arial" panose="020B0604020202020204" pitchFamily="34" charset="0"/>
              </a:rPr>
              <a:t>.</a:t>
            </a:r>
          </a:p>
          <a:p>
            <a:pPr>
              <a:spcBef>
                <a:spcPts val="150"/>
              </a:spcBef>
              <a:spcAft>
                <a:spcPts val="150"/>
              </a:spcAft>
            </a:pPr>
            <a:r>
              <a:rPr lang="ru-RU" sz="2400" dirty="0">
                <a:latin typeface="Arial Narrow" panose="020B0606020202030204" pitchFamily="34" charset="0"/>
                <a:ea typeface="Times New Roman" panose="02020603050405020304" pitchFamily="18" charset="0"/>
                <a:cs typeface="Arial" panose="020B0604020202020204" pitchFamily="34" charset="0"/>
              </a:rPr>
              <a:t/>
            </a:r>
            <a:br>
              <a:rPr lang="ru-RU" sz="2400" dirty="0">
                <a:latin typeface="Arial Narrow" panose="020B0606020202030204" pitchFamily="34" charset="0"/>
                <a:ea typeface="Times New Roman" panose="02020603050405020304" pitchFamily="18" charset="0"/>
                <a:cs typeface="Arial" panose="020B0604020202020204" pitchFamily="34" charset="0"/>
              </a:rPr>
            </a:br>
            <a:r>
              <a:rPr lang="ru-RU" sz="2400" dirty="0" smtClean="0">
                <a:latin typeface="Arial Narrow" panose="020B0606020202030204" pitchFamily="34" charset="0"/>
                <a:ea typeface="Times New Roman" panose="02020603050405020304" pitchFamily="18" charset="0"/>
                <a:cs typeface="Arial" panose="020B0604020202020204" pitchFamily="34" charset="0"/>
              </a:rPr>
              <a:t>Чаще </a:t>
            </a:r>
            <a:r>
              <a:rPr lang="ru-RU" sz="2400" dirty="0">
                <a:latin typeface="Arial Narrow" panose="020B0606020202030204" pitchFamily="34" charset="0"/>
                <a:ea typeface="Times New Roman" panose="02020603050405020304" pitchFamily="18" charset="0"/>
                <a:cs typeface="Arial" panose="020B0604020202020204" pitchFamily="34" charset="0"/>
              </a:rPr>
              <a:t>улыбаетесь! Будьте приветливы! Нет ничего более неприятного для детей, чем</a:t>
            </a:r>
            <a:r>
              <a:rPr lang="en-US" sz="2400" dirty="0">
                <a:latin typeface="Arial Narrow" panose="020B0606020202030204" pitchFamily="34" charset="0"/>
                <a:ea typeface="Times New Roman" panose="02020603050405020304" pitchFamily="18" charset="0"/>
                <a:cs typeface="Arial" panose="020B0604020202020204" pitchFamily="34" charset="0"/>
              </a:rPr>
              <a:t> </a:t>
            </a:r>
            <a:r>
              <a:rPr lang="ru-RU" sz="2400" dirty="0">
                <a:latin typeface="Arial Narrow" panose="020B0606020202030204" pitchFamily="34" charset="0"/>
                <a:ea typeface="Times New Roman" panose="02020603050405020304" pitchFamily="18" charset="0"/>
                <a:cs typeface="Arial" panose="020B0604020202020204" pitchFamily="34" charset="0"/>
              </a:rPr>
              <a:t>хмурое, злое лицо</a:t>
            </a:r>
            <a:r>
              <a:rPr lang="en-US" sz="2400" dirty="0">
                <a:latin typeface="Arial Narrow" panose="020B0606020202030204" pitchFamily="34" charset="0"/>
                <a:ea typeface="Times New Roman" panose="02020603050405020304" pitchFamily="18" charset="0"/>
                <a:cs typeface="Arial" panose="020B0604020202020204" pitchFamily="34" charset="0"/>
              </a:rPr>
              <a:t> </a:t>
            </a:r>
            <a:r>
              <a:rPr lang="ru-RU" sz="2400" dirty="0">
                <a:latin typeface="Arial Narrow" panose="020B0606020202030204" pitchFamily="34" charset="0"/>
                <a:ea typeface="Times New Roman" panose="02020603050405020304" pitchFamily="18" charset="0"/>
                <a:cs typeface="Arial" panose="020B0604020202020204" pitchFamily="34" charset="0"/>
              </a:rPr>
              <a:t>педагога</a:t>
            </a:r>
            <a:r>
              <a:rPr lang="ru-RU" sz="2400" dirty="0" smtClean="0">
                <a:latin typeface="Arial Narrow" panose="020B0606020202030204" pitchFamily="34" charset="0"/>
                <a:ea typeface="Times New Roman" panose="02020603050405020304" pitchFamily="18" charset="0"/>
                <a:cs typeface="Arial" panose="020B0604020202020204" pitchFamily="34" charset="0"/>
              </a:rPr>
              <a:t>.</a:t>
            </a:r>
          </a:p>
          <a:p>
            <a:pPr>
              <a:spcBef>
                <a:spcPts val="150"/>
              </a:spcBef>
              <a:spcAft>
                <a:spcPts val="150"/>
              </a:spcAft>
            </a:pPr>
            <a:r>
              <a:rPr lang="ru-RU" sz="2400" dirty="0">
                <a:latin typeface="Arial Narrow" panose="020B0606020202030204" pitchFamily="34" charset="0"/>
                <a:ea typeface="Times New Roman" panose="02020603050405020304" pitchFamily="18" charset="0"/>
                <a:cs typeface="Arial" panose="020B0604020202020204" pitchFamily="34" charset="0"/>
              </a:rPr>
              <a:t/>
            </a:r>
            <a:br>
              <a:rPr lang="ru-RU" sz="2400" dirty="0">
                <a:latin typeface="Arial Narrow" panose="020B0606020202030204" pitchFamily="34" charset="0"/>
                <a:ea typeface="Times New Roman" panose="02020603050405020304" pitchFamily="18" charset="0"/>
                <a:cs typeface="Arial" panose="020B0604020202020204" pitchFamily="34" charset="0"/>
              </a:rPr>
            </a:br>
            <a:r>
              <a:rPr lang="ru-RU" sz="2400" dirty="0" smtClean="0">
                <a:latin typeface="Arial Narrow" panose="020B0606020202030204" pitchFamily="34" charset="0"/>
                <a:ea typeface="Times New Roman" panose="02020603050405020304" pitchFamily="18" charset="0"/>
                <a:cs typeface="Arial" panose="020B0604020202020204" pitchFamily="34" charset="0"/>
              </a:rPr>
              <a:t>Истинный </a:t>
            </a:r>
            <a:r>
              <a:rPr lang="ru-RU" sz="2400" dirty="0">
                <a:latin typeface="Arial Narrow" panose="020B0606020202030204" pitchFamily="34" charset="0"/>
                <a:ea typeface="Times New Roman" panose="02020603050405020304" pitchFamily="18" charset="0"/>
                <a:cs typeface="Arial" panose="020B0604020202020204" pitchFamily="34" charset="0"/>
              </a:rPr>
              <a:t>педагог любит детский сад, а не себя в детском саду</a:t>
            </a:r>
            <a:r>
              <a:rPr lang="ru-RU" dirty="0">
                <a:latin typeface="Arial Narrow" panose="020B0606020202030204" pitchFamily="34" charset="0"/>
                <a:ea typeface="Times New Roman" panose="02020603050405020304" pitchFamily="18" charset="0"/>
                <a:cs typeface="Arial" panose="020B0604020202020204" pitchFamily="34" charset="0"/>
              </a:rPr>
              <a:t>.</a:t>
            </a:r>
            <a:br>
              <a:rPr lang="ru-RU" dirty="0">
                <a:latin typeface="Arial Narrow" panose="020B0606020202030204" pitchFamily="34" charset="0"/>
                <a:ea typeface="Times New Roman" panose="02020603050405020304" pitchFamily="18" charset="0"/>
                <a:cs typeface="Arial" panose="020B0604020202020204" pitchFamily="34" charset="0"/>
              </a:rPr>
            </a:br>
            <a:endParaRPr lang="ru-RU"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3" name="Рисунок 2" descr="Как написать проекты начальных классов"/>
          <p:cNvPicPr/>
          <p:nvPr/>
        </p:nvPicPr>
        <p:blipFill>
          <a:blip r:embed="rId2">
            <a:extLst>
              <a:ext uri="{28A0092B-C50C-407E-A947-70E740481C1C}">
                <a14:useLocalDpi xmlns:a14="http://schemas.microsoft.com/office/drawing/2010/main" val="0"/>
              </a:ext>
            </a:extLst>
          </a:blip>
          <a:srcRect/>
          <a:stretch>
            <a:fillRect/>
          </a:stretch>
        </p:blipFill>
        <p:spPr bwMode="auto">
          <a:xfrm>
            <a:off x="3525397" y="3427795"/>
            <a:ext cx="4849027" cy="3518340"/>
          </a:xfrm>
          <a:prstGeom prst="rect">
            <a:avLst/>
          </a:prstGeom>
          <a:noFill/>
          <a:ln>
            <a:noFill/>
          </a:ln>
        </p:spPr>
      </p:pic>
    </p:spTree>
    <p:extLst>
      <p:ext uri="{BB962C8B-B14F-4D97-AF65-F5344CB8AC3E}">
        <p14:creationId xmlns:p14="http://schemas.microsoft.com/office/powerpoint/2010/main" val="32775689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5918" y="418641"/>
            <a:ext cx="9628742" cy="3046988"/>
          </a:xfrm>
          <a:prstGeom prst="rect">
            <a:avLst/>
          </a:prstGeom>
        </p:spPr>
        <p:txBody>
          <a:bodyPr wrap="square">
            <a:spAutoFit/>
          </a:bodyPr>
          <a:lstStyle/>
          <a:p>
            <a:r>
              <a:rPr lang="ru-RU" sz="2400" dirty="0">
                <a:latin typeface="Arial Narrow" panose="020B0606020202030204" pitchFamily="34" charset="0"/>
                <a:ea typeface="Calibri" panose="020F0502020204030204" pitchFamily="34" charset="0"/>
                <a:cs typeface="Times New Roman" panose="02020603050405020304" pitchFamily="18" charset="0"/>
              </a:rPr>
              <a:t>Воздействие не только на интеллектуальную, но и на эмоциональную сферу воспитанников – и поведение малыша, и его отношение к окружающим меняется к лучшему, если ему помогают не только осмысливать, но и переживать на эмоциональном уровне собственные действия и поступки. Воспитатель задействует эмоциональное начало, когда он формирует доброжелательную атмосферу в группе, использует яркие примеры из жизни, использует ситуации в группе для побуждения детей к сопереживанию, сочувствию</a:t>
            </a:r>
            <a:r>
              <a:rPr lang="ru-RU" dirty="0">
                <a:latin typeface="Calibri" panose="020F0502020204030204" pitchFamily="34" charset="0"/>
                <a:ea typeface="Calibri" panose="020F0502020204030204" pitchFamily="34" charset="0"/>
                <a:cs typeface="Times New Roman" panose="02020603050405020304" pitchFamily="18" charset="0"/>
              </a:rPr>
              <a:t>. </a:t>
            </a:r>
            <a:endParaRPr lang="ru-RU" dirty="0"/>
          </a:p>
        </p:txBody>
      </p:sp>
      <p:pic>
        <p:nvPicPr>
          <p:cNvPr id="3" name="Рисунок 2" descr="Как добиться послушания от ребенка?"/>
          <p:cNvPicPr/>
          <p:nvPr/>
        </p:nvPicPr>
        <p:blipFill>
          <a:blip r:embed="rId2">
            <a:extLst>
              <a:ext uri="{28A0092B-C50C-407E-A947-70E740481C1C}">
                <a14:useLocalDpi xmlns:a14="http://schemas.microsoft.com/office/drawing/2010/main" val="0"/>
              </a:ext>
            </a:extLst>
          </a:blip>
          <a:srcRect/>
          <a:stretch>
            <a:fillRect/>
          </a:stretch>
        </p:blipFill>
        <p:spPr bwMode="auto">
          <a:xfrm>
            <a:off x="3668616" y="3172857"/>
            <a:ext cx="5607585" cy="3468535"/>
          </a:xfrm>
          <a:prstGeom prst="rect">
            <a:avLst/>
          </a:prstGeom>
          <a:noFill/>
          <a:ln>
            <a:noFill/>
          </a:ln>
        </p:spPr>
      </p:pic>
    </p:spTree>
    <p:extLst>
      <p:ext uri="{BB962C8B-B14F-4D97-AF65-F5344CB8AC3E}">
        <p14:creationId xmlns:p14="http://schemas.microsoft.com/office/powerpoint/2010/main" val="29823318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3546" y="110169"/>
            <a:ext cx="10421957" cy="6170920"/>
          </a:xfrm>
          <a:prstGeom prst="rect">
            <a:avLst/>
          </a:prstGeom>
        </p:spPr>
        <p:txBody>
          <a:bodyPr wrap="square">
            <a:spAutoFit/>
          </a:bodyPr>
          <a:lstStyle/>
          <a:p>
            <a:pPr algn="ctr">
              <a:lnSpc>
                <a:spcPts val="1465"/>
              </a:lnSpc>
              <a:spcBef>
                <a:spcPts val="150"/>
              </a:spcBef>
              <a:spcAft>
                <a:spcPts val="150"/>
              </a:spcAft>
            </a:pPr>
            <a:r>
              <a:rPr lang="ru-RU" sz="2400" b="1" i="1" dirty="0">
                <a:solidFill>
                  <a:srgbClr val="C00000"/>
                </a:solidFill>
                <a:latin typeface="Arial Narrow" panose="020B0606020202030204" pitchFamily="34" charset="0"/>
              </a:rPr>
              <a:t>Кодекс профессиональной этики педагогов</a:t>
            </a:r>
            <a:endParaRPr lang="ru-RU" sz="2400" dirty="0">
              <a:solidFill>
                <a:srgbClr val="C00000"/>
              </a:solidFill>
              <a:latin typeface="Arial Narrow" panose="020B0606020202030204" pitchFamily="34" charset="0"/>
            </a:endParaRPr>
          </a:p>
          <a:p>
            <a:pPr algn="just">
              <a:lnSpc>
                <a:spcPts val="1465"/>
              </a:lnSpc>
              <a:spcBef>
                <a:spcPts val="150"/>
              </a:spcBef>
              <a:spcAft>
                <a:spcPts val="150"/>
              </a:spcAft>
            </a:pPr>
            <a:endParaRPr lang="ru-RU" b="1" dirty="0">
              <a:latin typeface="Calibri" panose="020F0502020204030204" pitchFamily="34" charset="0"/>
              <a:ea typeface="Times New Roman" panose="02020603050405020304" pitchFamily="18" charset="0"/>
              <a:cs typeface="Arial" panose="020B0604020202020204" pitchFamily="34" charset="0"/>
            </a:endParaRPr>
          </a:p>
          <a:p>
            <a:pPr algn="just">
              <a:spcBef>
                <a:spcPts val="150"/>
              </a:spcBef>
              <a:spcAft>
                <a:spcPts val="150"/>
              </a:spcAft>
            </a:pPr>
            <a:r>
              <a:rPr lang="ru-RU" sz="2000" b="1" dirty="0">
                <a:latin typeface="Arial Narrow" panose="020B0606020202030204" pitchFamily="34" charset="0"/>
                <a:ea typeface="Times New Roman" panose="02020603050405020304" pitchFamily="18" charset="0"/>
                <a:cs typeface="Arial" panose="020B0604020202020204" pitchFamily="34" charset="0"/>
              </a:rPr>
              <a:t>1.</a:t>
            </a:r>
            <a:r>
              <a:rPr lang="ru-RU" sz="2000" dirty="0">
                <a:latin typeface="Arial Narrow" panose="020B0606020202030204" pitchFamily="34" charset="0"/>
                <a:ea typeface="Times New Roman" panose="02020603050405020304" pitchFamily="18" charset="0"/>
                <a:cs typeface="Arial" panose="020B0604020202020204" pitchFamily="34" charset="0"/>
              </a:rPr>
              <a:t>  Входи в группу детей с улыбкой.</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a:latin typeface="Arial Narrow" panose="020B0606020202030204" pitchFamily="34" charset="0"/>
                <a:ea typeface="Times New Roman" panose="02020603050405020304" pitchFamily="18" charset="0"/>
                <a:cs typeface="Arial" panose="020B0604020202020204" pitchFamily="34" charset="0"/>
              </a:rPr>
              <a:t>2.</a:t>
            </a:r>
            <a:r>
              <a:rPr lang="ru-RU" sz="2000" dirty="0">
                <a:latin typeface="Arial Narrow" panose="020B0606020202030204" pitchFamily="34" charset="0"/>
                <a:ea typeface="Times New Roman" panose="02020603050405020304" pitchFamily="18" charset="0"/>
                <a:cs typeface="Arial" panose="020B0604020202020204" pitchFamily="34" charset="0"/>
              </a:rPr>
              <a:t>  Никогда не обманывай детей, крепко держись данного детям слова.</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smtClean="0">
                <a:latin typeface="Arial Narrow" panose="020B0606020202030204" pitchFamily="34" charset="0"/>
                <a:ea typeface="Times New Roman" panose="02020603050405020304" pitchFamily="18" charset="0"/>
                <a:cs typeface="Arial" panose="020B0604020202020204" pitchFamily="34" charset="0"/>
              </a:rPr>
              <a:t>3</a:t>
            </a:r>
            <a:r>
              <a:rPr lang="ru-RU" sz="2000" b="1" dirty="0">
                <a:latin typeface="Arial Narrow" panose="020B0606020202030204" pitchFamily="34" charset="0"/>
                <a:ea typeface="Times New Roman" panose="02020603050405020304" pitchFamily="18" charset="0"/>
                <a:cs typeface="Arial" panose="020B0604020202020204" pitchFamily="34" charset="0"/>
              </a:rPr>
              <a:t>.</a:t>
            </a:r>
            <a:r>
              <a:rPr lang="ru-RU" sz="2000" dirty="0">
                <a:latin typeface="Arial Narrow" panose="020B0606020202030204" pitchFamily="34" charset="0"/>
                <a:ea typeface="Times New Roman" panose="02020603050405020304" pitchFamily="18" charset="0"/>
                <a:cs typeface="Arial" panose="020B0604020202020204" pitchFamily="34" charset="0"/>
              </a:rPr>
              <a:t>    Никогда не оскорбляй ребёнка, защити его от всех видов самоуправства.</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smtClean="0">
                <a:latin typeface="Arial Narrow" panose="020B0606020202030204" pitchFamily="34" charset="0"/>
                <a:ea typeface="Times New Roman" panose="02020603050405020304" pitchFamily="18" charset="0"/>
                <a:cs typeface="Arial" panose="020B0604020202020204" pitchFamily="34" charset="0"/>
              </a:rPr>
              <a:t>4.</a:t>
            </a:r>
            <a:r>
              <a:rPr lang="ru-RU" sz="2000" dirty="0">
                <a:latin typeface="Arial Narrow" panose="020B0606020202030204" pitchFamily="34" charset="0"/>
                <a:ea typeface="Times New Roman" panose="02020603050405020304" pitchFamily="18" charset="0"/>
                <a:cs typeface="Arial" panose="020B0604020202020204" pitchFamily="34" charset="0"/>
              </a:rPr>
              <a:t>   Как бы ни было трудно, будь сдержанным и терпеливым.</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smtClean="0">
                <a:latin typeface="Arial Narrow" panose="020B0606020202030204" pitchFamily="34" charset="0"/>
                <a:ea typeface="Times New Roman" panose="02020603050405020304" pitchFamily="18" charset="0"/>
                <a:cs typeface="Arial" panose="020B0604020202020204" pitchFamily="34" charset="0"/>
              </a:rPr>
              <a:t>5</a:t>
            </a:r>
            <a:r>
              <a:rPr lang="ru-RU" sz="2000" dirty="0" smtClean="0">
                <a:latin typeface="Arial Narrow" panose="020B0606020202030204" pitchFamily="34" charset="0"/>
                <a:ea typeface="Times New Roman" panose="02020603050405020304" pitchFamily="18" charset="0"/>
                <a:cs typeface="Arial" panose="020B0604020202020204" pitchFamily="34" charset="0"/>
              </a:rPr>
              <a:t>.</a:t>
            </a:r>
            <a:r>
              <a:rPr lang="ru-RU" sz="2000" dirty="0">
                <a:latin typeface="Arial Narrow" panose="020B0606020202030204" pitchFamily="34" charset="0"/>
                <a:ea typeface="Times New Roman" panose="02020603050405020304" pitchFamily="18" charset="0"/>
                <a:cs typeface="Arial" panose="020B0604020202020204" pitchFamily="34" charset="0"/>
              </a:rPr>
              <a:t>   Будь ребёнку примером в поведении, труде, одежде, отношении к другим людям.</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smtClean="0">
                <a:latin typeface="Arial Narrow" panose="020B0606020202030204" pitchFamily="34" charset="0"/>
                <a:ea typeface="Times New Roman" panose="02020603050405020304" pitchFamily="18" charset="0"/>
                <a:cs typeface="Arial" panose="020B0604020202020204" pitchFamily="34" charset="0"/>
              </a:rPr>
              <a:t>6</a:t>
            </a:r>
            <a:r>
              <a:rPr lang="ru-RU" sz="2000" dirty="0" smtClean="0">
                <a:latin typeface="Arial Narrow" panose="020B0606020202030204" pitchFamily="34" charset="0"/>
                <a:ea typeface="Times New Roman" panose="02020603050405020304" pitchFamily="18" charset="0"/>
                <a:cs typeface="Arial" panose="020B0604020202020204" pitchFamily="34" charset="0"/>
              </a:rPr>
              <a:t>.</a:t>
            </a:r>
            <a:r>
              <a:rPr lang="ru-RU" sz="2000" dirty="0">
                <a:latin typeface="Arial Narrow" panose="020B0606020202030204" pitchFamily="34" charset="0"/>
                <a:ea typeface="Times New Roman" panose="02020603050405020304" pitchFamily="18" charset="0"/>
                <a:cs typeface="Arial" panose="020B0604020202020204" pitchFamily="34" charset="0"/>
              </a:rPr>
              <a:t>   В любой ситуации попробуй поставить себя на место ребёнка.</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a:latin typeface="Arial Narrow" panose="020B0606020202030204" pitchFamily="34" charset="0"/>
                <a:ea typeface="Times New Roman" panose="02020603050405020304" pitchFamily="18" charset="0"/>
                <a:cs typeface="Arial" panose="020B0604020202020204" pitchFamily="34" charset="0"/>
              </a:rPr>
              <a:t>7</a:t>
            </a:r>
            <a:r>
              <a:rPr lang="ru-RU" sz="2000" dirty="0" smtClean="0">
                <a:latin typeface="Arial Narrow" panose="020B0606020202030204" pitchFamily="34" charset="0"/>
                <a:ea typeface="Times New Roman" panose="02020603050405020304" pitchFamily="18" charset="0"/>
                <a:cs typeface="Arial" panose="020B0604020202020204" pitchFamily="34" charset="0"/>
              </a:rPr>
              <a:t>.</a:t>
            </a:r>
            <a:r>
              <a:rPr lang="ru-RU" sz="2000" dirty="0">
                <a:latin typeface="Arial Narrow" panose="020B0606020202030204" pitchFamily="34" charset="0"/>
                <a:ea typeface="Times New Roman" panose="02020603050405020304" pitchFamily="18" charset="0"/>
                <a:cs typeface="Arial" panose="020B0604020202020204" pitchFamily="34" charset="0"/>
              </a:rPr>
              <a:t>   Учись у своих коллег, родителей, детей.</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smtClean="0">
                <a:latin typeface="Arial Narrow" panose="020B0606020202030204" pitchFamily="34" charset="0"/>
                <a:ea typeface="Times New Roman" panose="02020603050405020304" pitchFamily="18" charset="0"/>
                <a:cs typeface="Arial" panose="020B0604020202020204" pitchFamily="34" charset="0"/>
              </a:rPr>
              <a:t>8</a:t>
            </a:r>
            <a:r>
              <a:rPr lang="ru-RU" sz="2000" dirty="0" smtClean="0">
                <a:latin typeface="Arial Narrow" panose="020B0606020202030204" pitchFamily="34" charset="0"/>
                <a:ea typeface="Times New Roman" panose="02020603050405020304" pitchFamily="18" charset="0"/>
                <a:cs typeface="Arial" panose="020B0604020202020204" pitchFamily="34" charset="0"/>
              </a:rPr>
              <a:t>. </a:t>
            </a:r>
            <a:r>
              <a:rPr lang="ru-RU" sz="2000" dirty="0">
                <a:latin typeface="Arial Narrow" panose="020B0606020202030204" pitchFamily="34" charset="0"/>
                <a:ea typeface="Times New Roman" panose="02020603050405020304" pitchFamily="18" charset="0"/>
                <a:cs typeface="Arial" panose="020B0604020202020204" pitchFamily="34" charset="0"/>
              </a:rPr>
              <a:t>Никогда не жалуйся на своих воспитанников родителям, коллегам, помни, что хороший педагог бывает недовольным только самим собой.</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dirty="0" smtClean="0">
                <a:latin typeface="Arial Narrow" panose="020B0606020202030204" pitchFamily="34" charset="0"/>
                <a:ea typeface="Times New Roman" panose="02020603050405020304" pitchFamily="18" charset="0"/>
                <a:cs typeface="Arial" panose="020B0604020202020204" pitchFamily="34" charset="0"/>
              </a:rPr>
              <a:t> </a:t>
            </a:r>
            <a:r>
              <a:rPr lang="ru-RU" sz="2000" b="1" dirty="0" smtClean="0">
                <a:latin typeface="Arial Narrow" panose="020B0606020202030204" pitchFamily="34" charset="0"/>
                <a:ea typeface="Times New Roman" panose="02020603050405020304" pitchFamily="18" charset="0"/>
                <a:cs typeface="Arial" panose="020B0604020202020204" pitchFamily="34" charset="0"/>
              </a:rPr>
              <a:t>9</a:t>
            </a:r>
            <a:r>
              <a:rPr lang="ru-RU" sz="2000" dirty="0" smtClean="0">
                <a:latin typeface="Arial Narrow" panose="020B0606020202030204" pitchFamily="34" charset="0"/>
                <a:ea typeface="Times New Roman" panose="02020603050405020304" pitchFamily="18" charset="0"/>
                <a:cs typeface="Arial" panose="020B0604020202020204" pitchFamily="34" charset="0"/>
              </a:rPr>
              <a:t>. </a:t>
            </a:r>
            <a:r>
              <a:rPr lang="ru-RU" sz="2000" dirty="0">
                <a:latin typeface="Arial Narrow" panose="020B0606020202030204" pitchFamily="34" charset="0"/>
                <a:ea typeface="Times New Roman" panose="02020603050405020304" pitchFamily="18" charset="0"/>
                <a:cs typeface="Arial" panose="020B0604020202020204" pitchFamily="34" charset="0"/>
              </a:rPr>
              <a:t>Когда ты не прав в какой-либо ситуации, попроси у ребёнка прощения, это не принизит твой авторитет.</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smtClean="0">
                <a:latin typeface="Arial Narrow" panose="020B0606020202030204" pitchFamily="34" charset="0"/>
                <a:ea typeface="Times New Roman" panose="02020603050405020304" pitchFamily="18" charset="0"/>
                <a:cs typeface="Arial" panose="020B0604020202020204" pitchFamily="34" charset="0"/>
              </a:rPr>
              <a:t>10.</a:t>
            </a:r>
            <a:r>
              <a:rPr lang="ru-RU" sz="2000" dirty="0">
                <a:latin typeface="Arial Narrow" panose="020B0606020202030204" pitchFamily="34" charset="0"/>
                <a:ea typeface="Times New Roman" panose="02020603050405020304" pitchFamily="18" charset="0"/>
                <a:cs typeface="Arial" panose="020B0604020202020204" pitchFamily="34" charset="0"/>
              </a:rPr>
              <a:t> Живи интересами детей и их надеждами.</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smtClean="0">
                <a:latin typeface="Arial Narrow" panose="020B0606020202030204" pitchFamily="34" charset="0"/>
                <a:ea typeface="Times New Roman" panose="02020603050405020304" pitchFamily="18" charset="0"/>
                <a:cs typeface="Arial" panose="020B0604020202020204" pitchFamily="34" charset="0"/>
              </a:rPr>
              <a:t>11</a:t>
            </a:r>
            <a:r>
              <a:rPr lang="ru-RU" sz="2000" dirty="0" smtClean="0">
                <a:latin typeface="Arial Narrow" panose="020B0606020202030204" pitchFamily="34" charset="0"/>
                <a:ea typeface="Times New Roman" panose="02020603050405020304" pitchFamily="18" charset="0"/>
                <a:cs typeface="Arial" panose="020B0604020202020204" pitchFamily="34" charset="0"/>
              </a:rPr>
              <a:t>. </a:t>
            </a:r>
            <a:r>
              <a:rPr lang="ru-RU" sz="2000" dirty="0">
                <a:latin typeface="Arial Narrow" panose="020B0606020202030204" pitchFamily="34" charset="0"/>
                <a:ea typeface="Times New Roman" panose="02020603050405020304" pitchFamily="18" charset="0"/>
                <a:cs typeface="Arial" panose="020B0604020202020204" pitchFamily="34" charset="0"/>
              </a:rPr>
              <a:t>Будь великодушным к тому, кто случайно оступился.</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smtClean="0">
                <a:latin typeface="Arial Narrow" panose="020B0606020202030204" pitchFamily="34" charset="0"/>
                <a:ea typeface="Times New Roman" panose="02020603050405020304" pitchFamily="18" charset="0"/>
                <a:cs typeface="Arial" panose="020B0604020202020204" pitchFamily="34" charset="0"/>
              </a:rPr>
              <a:t>12</a:t>
            </a:r>
            <a:r>
              <a:rPr lang="ru-RU" sz="2000" dirty="0" smtClean="0">
                <a:latin typeface="Arial Narrow" panose="020B0606020202030204" pitchFamily="34" charset="0"/>
                <a:ea typeface="Times New Roman" panose="02020603050405020304" pitchFamily="18" charset="0"/>
                <a:cs typeface="Arial" panose="020B0604020202020204" pitchFamily="34" charset="0"/>
              </a:rPr>
              <a:t>. </a:t>
            </a:r>
            <a:r>
              <a:rPr lang="ru-RU" sz="2000" dirty="0">
                <a:latin typeface="Arial Narrow" panose="020B0606020202030204" pitchFamily="34" charset="0"/>
                <a:ea typeface="Times New Roman" panose="02020603050405020304" pitchFamily="18" charset="0"/>
                <a:cs typeface="Arial" panose="020B0604020202020204" pitchFamily="34" charset="0"/>
              </a:rPr>
              <a:t>Научись видеть зону ближайшего развития ребёнка и оптимизировать его будущее.</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smtClean="0">
                <a:latin typeface="Arial Narrow" panose="020B0606020202030204" pitchFamily="34" charset="0"/>
                <a:ea typeface="Times New Roman" panose="02020603050405020304" pitchFamily="18" charset="0"/>
                <a:cs typeface="Arial" panose="020B0604020202020204" pitchFamily="34" charset="0"/>
              </a:rPr>
              <a:t>13</a:t>
            </a:r>
            <a:r>
              <a:rPr lang="ru-RU" sz="2000" dirty="0" smtClean="0">
                <a:latin typeface="Arial Narrow" panose="020B0606020202030204" pitchFamily="34" charset="0"/>
                <a:ea typeface="Times New Roman" panose="02020603050405020304" pitchFamily="18" charset="0"/>
                <a:cs typeface="Arial" panose="020B0604020202020204" pitchFamily="34" charset="0"/>
              </a:rPr>
              <a:t>. </a:t>
            </a:r>
            <a:r>
              <a:rPr lang="ru-RU" sz="2000" dirty="0">
                <a:latin typeface="Arial Narrow" panose="020B0606020202030204" pitchFamily="34" charset="0"/>
                <a:ea typeface="Times New Roman" panose="02020603050405020304" pitchFamily="18" charset="0"/>
                <a:cs typeface="Arial" panose="020B0604020202020204" pitchFamily="34" charset="0"/>
              </a:rPr>
              <a:t>Никогда не говори при ребёнке о его ограниченных возможностях.</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000" b="1" dirty="0" smtClean="0">
                <a:latin typeface="Arial Narrow" panose="020B0606020202030204" pitchFamily="34" charset="0"/>
                <a:ea typeface="Times New Roman" panose="02020603050405020304" pitchFamily="18" charset="0"/>
                <a:cs typeface="Arial" panose="020B0604020202020204" pitchFamily="34" charset="0"/>
              </a:rPr>
              <a:t>14.</a:t>
            </a:r>
            <a:r>
              <a:rPr lang="ru-RU" sz="2000" dirty="0">
                <a:latin typeface="Arial Narrow" panose="020B0606020202030204" pitchFamily="34" charset="0"/>
                <a:ea typeface="Times New Roman" panose="02020603050405020304" pitchFamily="18" charset="0"/>
                <a:cs typeface="Arial" panose="020B0604020202020204" pitchFamily="34" charset="0"/>
              </a:rPr>
              <a:t> Родителям сообщай хорошие вести об успехах и достижениях ребёнка.</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95407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85581" y="429659"/>
            <a:ext cx="9683825" cy="1384995"/>
          </a:xfrm>
          <a:prstGeom prst="rect">
            <a:avLst/>
          </a:prstGeom>
        </p:spPr>
        <p:txBody>
          <a:bodyPr wrap="square">
            <a:spAutoFit/>
          </a:bodyPr>
          <a:lstStyle/>
          <a:p>
            <a:pPr algn="ctr"/>
            <a:r>
              <a:rPr lang="ru-RU" sz="2800" dirty="0">
                <a:latin typeface="Arial Narrow" panose="020B0606020202030204" pitchFamily="34" charset="0"/>
                <a:ea typeface="Times New Roman" panose="02020603050405020304" pitchFamily="18" charset="0"/>
                <a:cs typeface="Times New Roman" panose="02020603050405020304" pitchFamily="18" charset="0"/>
              </a:rPr>
              <a:t>Мы с вами можем многому научить детей, но всегда должны помнить, что никакая методика не заменит отзывчивого сердца воспитателя</a:t>
            </a:r>
            <a:endParaRPr lang="ru-RU" sz="2800" dirty="0">
              <a:latin typeface="Arial Narrow" panose="020B0606020202030204" pitchFamily="34" charset="0"/>
            </a:endParaRPr>
          </a:p>
        </p:txBody>
      </p:sp>
      <p:pic>
        <p:nvPicPr>
          <p:cNvPr id="3" name="Рисунок 2" descr="Методика занятий с детьми 2 лет - Только новые учебники"/>
          <p:cNvPicPr/>
          <p:nvPr/>
        </p:nvPicPr>
        <p:blipFill>
          <a:blip r:embed="rId2">
            <a:extLst>
              <a:ext uri="{28A0092B-C50C-407E-A947-70E740481C1C}">
                <a14:useLocalDpi xmlns:a14="http://schemas.microsoft.com/office/drawing/2010/main" val="0"/>
              </a:ext>
            </a:extLst>
          </a:blip>
          <a:srcRect/>
          <a:stretch>
            <a:fillRect/>
          </a:stretch>
        </p:blipFill>
        <p:spPr bwMode="auto">
          <a:xfrm>
            <a:off x="3349127" y="2071171"/>
            <a:ext cx="6160035" cy="4491814"/>
          </a:xfrm>
          <a:prstGeom prst="rect">
            <a:avLst/>
          </a:prstGeom>
          <a:noFill/>
          <a:ln>
            <a:noFill/>
          </a:ln>
        </p:spPr>
      </p:pic>
    </p:spTree>
    <p:extLst>
      <p:ext uri="{BB962C8B-B14F-4D97-AF65-F5344CB8AC3E}">
        <p14:creationId xmlns:p14="http://schemas.microsoft.com/office/powerpoint/2010/main" val="29125585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8955" y="591015"/>
            <a:ext cx="8996113" cy="1510312"/>
          </a:xfrm>
        </p:spPr>
        <p:txBody>
          <a:bodyPr>
            <a:noAutofit/>
          </a:bodyPr>
          <a:lstStyle/>
          <a:p>
            <a:r>
              <a:rPr lang="ru-RU" sz="4400" i="1" dirty="0">
                <a:solidFill>
                  <a:srgbClr val="C00000"/>
                </a:solidFill>
                <a:latin typeface="Arial Narrow" panose="020B0606020202030204" pitchFamily="34" charset="0"/>
                <a:cs typeface="Arial" panose="020B0604020202020204" pitchFamily="34" charset="0"/>
              </a:rPr>
              <a:t>Требования к речи педагога:</a:t>
            </a:r>
            <a:r>
              <a:rPr lang="ru-RU" sz="4000" dirty="0">
                <a:solidFill>
                  <a:srgbClr val="C00000"/>
                </a:solidFill>
                <a:latin typeface="Arial Narrow" panose="020B0606020202030204" pitchFamily="34" charset="0"/>
              </a:rPr>
              <a:t/>
            </a:r>
            <a:br>
              <a:rPr lang="ru-RU" sz="4000" dirty="0">
                <a:solidFill>
                  <a:srgbClr val="C00000"/>
                </a:solidFill>
                <a:latin typeface="Arial Narrow" panose="020B0606020202030204" pitchFamily="34" charset="0"/>
              </a:rPr>
            </a:br>
            <a:endParaRPr lang="ru-RU" sz="4000" dirty="0">
              <a:solidFill>
                <a:srgbClr val="C00000"/>
              </a:solidFill>
              <a:latin typeface="Arial Narrow" panose="020B0606020202030204" pitchFamily="34" charset="0"/>
            </a:endParaRPr>
          </a:p>
        </p:txBody>
      </p:sp>
      <p:sp>
        <p:nvSpPr>
          <p:cNvPr id="3" name="Объект 2"/>
          <p:cNvSpPr>
            <a:spLocks noGrp="1"/>
          </p:cNvSpPr>
          <p:nvPr>
            <p:ph idx="1"/>
          </p:nvPr>
        </p:nvSpPr>
        <p:spPr>
          <a:xfrm>
            <a:off x="4014439" y="1817649"/>
            <a:ext cx="9297458" cy="4061300"/>
          </a:xfrm>
        </p:spPr>
        <p:txBody>
          <a:bodyPr>
            <a:noAutofit/>
          </a:bodyPr>
          <a:lstStyle/>
          <a:p>
            <a:r>
              <a:rPr lang="ru-RU" sz="3600" i="1" dirty="0" smtClean="0">
                <a:latin typeface="Arial Narrow" panose="020B0606020202030204" pitchFamily="34" charset="0"/>
                <a:cs typeface="Arial" panose="020B0604020202020204" pitchFamily="34" charset="0"/>
              </a:rPr>
              <a:t>Правильность</a:t>
            </a:r>
          </a:p>
          <a:p>
            <a:r>
              <a:rPr lang="ru-RU" sz="3600" i="1" dirty="0" smtClean="0">
                <a:latin typeface="Arial Narrow" panose="020B0606020202030204" pitchFamily="34" charset="0"/>
                <a:cs typeface="Arial" panose="020B0604020202020204" pitchFamily="34" charset="0"/>
              </a:rPr>
              <a:t>Точность</a:t>
            </a:r>
          </a:p>
          <a:p>
            <a:r>
              <a:rPr lang="ru-RU" sz="3600" i="1" dirty="0" smtClean="0">
                <a:latin typeface="Arial Narrow" panose="020B0606020202030204" pitchFamily="34" charset="0"/>
                <a:cs typeface="Arial" panose="020B0604020202020204" pitchFamily="34" charset="0"/>
              </a:rPr>
              <a:t>Логичность</a:t>
            </a:r>
          </a:p>
          <a:p>
            <a:r>
              <a:rPr lang="ru-RU" sz="3600" i="1" dirty="0" smtClean="0">
                <a:latin typeface="Arial Narrow" panose="020B0606020202030204" pitchFamily="34" charset="0"/>
                <a:cs typeface="Arial" panose="020B0604020202020204" pitchFamily="34" charset="0"/>
              </a:rPr>
              <a:t>Чистота</a:t>
            </a:r>
          </a:p>
          <a:p>
            <a:r>
              <a:rPr lang="ru-RU" sz="3600" i="1" dirty="0">
                <a:latin typeface="Arial Narrow" panose="020B0606020202030204" pitchFamily="34" charset="0"/>
                <a:cs typeface="Arial" panose="020B0604020202020204" pitchFamily="34" charset="0"/>
              </a:rPr>
              <a:t>Выразительность </a:t>
            </a:r>
            <a:endParaRPr lang="ru-RU" sz="3600" i="1" dirty="0" smtClean="0">
              <a:latin typeface="Arial Narrow" panose="020B0606020202030204" pitchFamily="34" charset="0"/>
              <a:cs typeface="Arial" panose="020B0604020202020204" pitchFamily="34" charset="0"/>
            </a:endParaRPr>
          </a:p>
          <a:p>
            <a:r>
              <a:rPr lang="ru-RU" sz="3600" i="1" dirty="0">
                <a:latin typeface="Arial Narrow" panose="020B0606020202030204" pitchFamily="34" charset="0"/>
                <a:cs typeface="Arial" panose="020B0604020202020204" pitchFamily="34" charset="0"/>
              </a:rPr>
              <a:t>Богатство </a:t>
            </a:r>
            <a:endParaRPr lang="ru-RU" sz="3600" i="1" dirty="0" smtClean="0">
              <a:latin typeface="Arial Narrow" panose="020B0606020202030204" pitchFamily="34" charset="0"/>
              <a:cs typeface="Arial" panose="020B0604020202020204" pitchFamily="34" charset="0"/>
            </a:endParaRPr>
          </a:p>
          <a:p>
            <a:r>
              <a:rPr lang="ru-RU" sz="3600" i="1" dirty="0">
                <a:latin typeface="Arial Narrow" panose="020B0606020202030204" pitchFamily="34" charset="0"/>
                <a:cs typeface="Arial" panose="020B0604020202020204" pitchFamily="34" charset="0"/>
              </a:rPr>
              <a:t>Уместность</a:t>
            </a:r>
          </a:p>
        </p:txBody>
      </p:sp>
    </p:spTree>
    <p:extLst>
      <p:ext uri="{BB962C8B-B14F-4D97-AF65-F5344CB8AC3E}">
        <p14:creationId xmlns:p14="http://schemas.microsoft.com/office/powerpoint/2010/main" val="18377928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5415" y="289932"/>
            <a:ext cx="11384320" cy="584775"/>
          </a:xfrm>
          <a:prstGeom prst="rect">
            <a:avLst/>
          </a:prstGeom>
        </p:spPr>
        <p:txBody>
          <a:bodyPr wrap="square">
            <a:spAutoFit/>
          </a:bodyPr>
          <a:lstStyle/>
          <a:p>
            <a:r>
              <a:rPr lang="ru-RU" sz="3200" b="1" dirty="0">
                <a:solidFill>
                  <a:srgbClr val="C00000"/>
                </a:solidFill>
                <a:latin typeface="Arial Narrow" panose="020B0606020202030204" pitchFamily="34" charset="0"/>
                <a:ea typeface="Times New Roman" panose="02020603050405020304" pitchFamily="18" charset="0"/>
                <a:cs typeface="Arial" panose="020B0604020202020204" pitchFamily="34" charset="0"/>
              </a:rPr>
              <a:t>Взаимоотношения педагога с педагогическим </a:t>
            </a:r>
            <a:r>
              <a:rPr lang="ru-RU" sz="3200" b="1" dirty="0" smtClean="0">
                <a:solidFill>
                  <a:srgbClr val="C00000"/>
                </a:solidFill>
                <a:latin typeface="Arial Narrow" panose="020B0606020202030204" pitchFamily="34" charset="0"/>
                <a:ea typeface="Times New Roman" panose="02020603050405020304" pitchFamily="18" charset="0"/>
                <a:cs typeface="Arial" panose="020B0604020202020204" pitchFamily="34" charset="0"/>
              </a:rPr>
              <a:t>сообществом.</a:t>
            </a:r>
            <a:endParaRPr lang="ru-RU" sz="3200"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965" y="1077635"/>
            <a:ext cx="8014288" cy="5345467"/>
          </a:xfrm>
          <a:prstGeom prst="rect">
            <a:avLst/>
          </a:prstGeom>
        </p:spPr>
      </p:pic>
    </p:spTree>
    <p:extLst>
      <p:ext uri="{BB962C8B-B14F-4D97-AF65-F5344CB8AC3E}">
        <p14:creationId xmlns:p14="http://schemas.microsoft.com/office/powerpoint/2010/main" val="24165852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9475" y="-418640"/>
            <a:ext cx="9430440" cy="4164376"/>
          </a:xfrm>
        </p:spPr>
        <p:txBody>
          <a:bodyPr>
            <a:noAutofit/>
          </a:bodyPr>
          <a:lstStyle/>
          <a:p>
            <a:r>
              <a:rPr lang="ru-RU" sz="2800" dirty="0" smtClean="0">
                <a:solidFill>
                  <a:srgbClr val="C00000"/>
                </a:solidFill>
                <a:latin typeface="Arial Narrow" panose="020B0606020202030204" pitchFamily="34" charset="0"/>
                <a:ea typeface="Times New Roman" panose="02020603050405020304" pitchFamily="18" charset="0"/>
                <a:cs typeface="Arial" panose="020B0604020202020204" pitchFamily="34" charset="0"/>
              </a:rPr>
              <a:t>.</a:t>
            </a:r>
            <a:r>
              <a:rPr lang="en-US" sz="2800" dirty="0">
                <a:solidFill>
                  <a:srgbClr val="C00000"/>
                </a:solidFill>
                <a:latin typeface="Arial Narrow" panose="020B0606020202030204" pitchFamily="34" charset="0"/>
                <a:ea typeface="Times New Roman" panose="02020603050405020304" pitchFamily="18" charset="0"/>
                <a:cs typeface="Arial" panose="020B0604020202020204" pitchFamily="34" charset="0"/>
              </a:rPr>
              <a:t/>
            </a:r>
            <a:br>
              <a:rPr lang="en-US" sz="2800" dirty="0">
                <a:solidFill>
                  <a:srgbClr val="C00000"/>
                </a:solidFill>
                <a:latin typeface="Arial Narrow" panose="020B0606020202030204" pitchFamily="34" charset="0"/>
                <a:ea typeface="Times New Roman" panose="02020603050405020304" pitchFamily="18" charset="0"/>
                <a:cs typeface="Arial" panose="020B0604020202020204" pitchFamily="34" charset="0"/>
              </a:rPr>
            </a:br>
            <a:r>
              <a:rPr lang="ru-RU" sz="2800" dirty="0" smtClean="0">
                <a:latin typeface="Arial Narrow" panose="020B0606020202030204" pitchFamily="34" charset="0"/>
                <a:cs typeface="Arial" panose="020B0604020202020204" pitchFamily="34" charset="0"/>
              </a:rPr>
              <a:t/>
            </a:r>
            <a:br>
              <a:rPr lang="ru-RU" sz="2800" dirty="0" smtClean="0">
                <a:latin typeface="Arial Narrow" panose="020B0606020202030204" pitchFamily="34" charset="0"/>
                <a:cs typeface="Arial" panose="020B0604020202020204" pitchFamily="34" charset="0"/>
              </a:rPr>
            </a:br>
            <a:r>
              <a:rPr lang="ru-RU" sz="2800" dirty="0" smtClean="0">
                <a:latin typeface="Arial Narrow" panose="020B0606020202030204" pitchFamily="34" charset="0"/>
                <a:cs typeface="Arial" panose="020B0604020202020204" pitchFamily="34" charset="0"/>
              </a:rPr>
              <a:t>Взаимоотношения </a:t>
            </a:r>
            <a:r>
              <a:rPr lang="ru-RU" sz="2800" dirty="0">
                <a:latin typeface="Arial Narrow" panose="020B0606020202030204" pitchFamily="34" charset="0"/>
                <a:cs typeface="Arial" panose="020B0604020202020204" pitchFamily="34" charset="0"/>
              </a:rPr>
              <a:t>с коллегами основываются на признании профессионализма, интересе и совместной деятельности для достижения лучших результатов, корректном общении, уважении чужой точки зрения. </a:t>
            </a:r>
            <a:r>
              <a:rPr lang="en-US" sz="2800" dirty="0" smtClean="0">
                <a:latin typeface="Arial Narrow" panose="020B0606020202030204" pitchFamily="34" charset="0"/>
                <a:cs typeface="Arial" panose="020B0604020202020204" pitchFamily="34" charset="0"/>
              </a:rPr>
              <a:t/>
            </a:r>
            <a:br>
              <a:rPr lang="en-US" sz="2800" dirty="0" smtClean="0">
                <a:latin typeface="Arial Narrow" panose="020B0606020202030204" pitchFamily="34" charset="0"/>
                <a:cs typeface="Arial" panose="020B0604020202020204" pitchFamily="34" charset="0"/>
              </a:rPr>
            </a:br>
            <a:r>
              <a:rPr lang="en-US" sz="2800" dirty="0" smtClean="0">
                <a:latin typeface="Arial Narrow" panose="020B0606020202030204" pitchFamily="34" charset="0"/>
              </a:rPr>
              <a:t/>
            </a:r>
            <a:br>
              <a:rPr lang="en-US" sz="2800" dirty="0" smtClean="0">
                <a:latin typeface="Arial Narrow" panose="020B0606020202030204" pitchFamily="34" charset="0"/>
              </a:rPr>
            </a:br>
            <a:r>
              <a:rPr lang="en-US" sz="2800" dirty="0">
                <a:latin typeface="Arial Narrow" panose="020B0606020202030204" pitchFamily="34" charset="0"/>
              </a:rPr>
              <a:t/>
            </a:r>
            <a:br>
              <a:rPr lang="en-US" sz="2800" dirty="0">
                <a:latin typeface="Arial Narrow" panose="020B0606020202030204" pitchFamily="34" charset="0"/>
              </a:rPr>
            </a:br>
            <a:r>
              <a:rPr lang="en-US" sz="2800" dirty="0" smtClean="0">
                <a:latin typeface="Arial Narrow" panose="020B0606020202030204" pitchFamily="34" charset="0"/>
              </a:rPr>
              <a:t/>
            </a:r>
            <a:br>
              <a:rPr lang="en-US" sz="2800" dirty="0" smtClean="0">
                <a:latin typeface="Arial Narrow" panose="020B0606020202030204" pitchFamily="34" charset="0"/>
              </a:rPr>
            </a:br>
            <a:r>
              <a:rPr lang="en-US" sz="2800" dirty="0">
                <a:latin typeface="Arial Narrow" panose="020B0606020202030204" pitchFamily="34" charset="0"/>
              </a:rPr>
              <a:t/>
            </a:r>
            <a:br>
              <a:rPr lang="en-US" sz="2800" dirty="0">
                <a:latin typeface="Arial Narrow" panose="020B0606020202030204" pitchFamily="34" charset="0"/>
              </a:rPr>
            </a:br>
            <a:r>
              <a:rPr lang="en-US" sz="2800" dirty="0" smtClean="0">
                <a:latin typeface="Arial Narrow" panose="020B0606020202030204" pitchFamily="34" charset="0"/>
              </a:rPr>
              <a:t/>
            </a:r>
            <a:br>
              <a:rPr lang="en-US" sz="2800" dirty="0" smtClean="0">
                <a:latin typeface="Arial Narrow" panose="020B0606020202030204" pitchFamily="34" charset="0"/>
              </a:rPr>
            </a:br>
            <a:r>
              <a:rPr lang="en-US" sz="2800" dirty="0" smtClean="0">
                <a:latin typeface="Arial Narrow" panose="020B0606020202030204" pitchFamily="34" charset="0"/>
              </a:rPr>
              <a:t/>
            </a:r>
            <a:br>
              <a:rPr lang="en-US" sz="2800" dirty="0" smtClean="0">
                <a:latin typeface="Arial Narrow" panose="020B0606020202030204" pitchFamily="34" charset="0"/>
              </a:rPr>
            </a:br>
            <a:r>
              <a:rPr lang="ru-RU" sz="2800" dirty="0" smtClean="0">
                <a:latin typeface="Arial Narrow" panose="020B0606020202030204" pitchFamily="34" charset="0"/>
                <a:cs typeface="Arial" panose="020B0604020202020204" pitchFamily="34" charset="0"/>
              </a:rPr>
              <a:t>Для </a:t>
            </a:r>
            <a:r>
              <a:rPr lang="ru-RU" sz="2800" dirty="0">
                <a:latin typeface="Arial Narrow" panose="020B0606020202030204" pitchFamily="34" charset="0"/>
                <a:cs typeface="Arial" panose="020B0604020202020204" pitchFamily="34" charset="0"/>
              </a:rPr>
              <a:t>благоприятного климата в коллективе необходимо обеспечивать педагогам условия для профессионального роста, удовлетворять потребности, вырабатывать совместные решения.</a:t>
            </a:r>
            <a:br>
              <a:rPr lang="ru-RU" sz="2800" dirty="0">
                <a:latin typeface="Arial Narrow" panose="020B0606020202030204" pitchFamily="34" charset="0"/>
                <a:cs typeface="Arial" panose="020B0604020202020204" pitchFamily="34" charset="0"/>
              </a:rPr>
            </a:br>
            <a:endParaRPr lang="ru-RU" sz="2800" dirty="0">
              <a:latin typeface="Arial Narrow" panose="020B0606020202030204" pitchFamily="34" charset="0"/>
              <a:cs typeface="Arial" panose="020B0604020202020204" pitchFamily="34" charset="0"/>
            </a:endParaRPr>
          </a:p>
        </p:txBody>
      </p:sp>
      <p:pic>
        <p:nvPicPr>
          <p:cNvPr id="8" name="Объект 3" descr="Как правильно организовать родительское собрание в ДОУ. - Педагогический портал &quot;О детстве&quot;"/>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387248" y="1922443"/>
            <a:ext cx="4109291" cy="2732184"/>
          </a:xfrm>
          <a:prstGeom prst="rect">
            <a:avLst/>
          </a:prstGeom>
          <a:noFill/>
          <a:ln>
            <a:noFill/>
          </a:ln>
        </p:spPr>
      </p:pic>
    </p:spTree>
    <p:extLst>
      <p:ext uri="{BB962C8B-B14F-4D97-AF65-F5344CB8AC3E}">
        <p14:creationId xmlns:p14="http://schemas.microsoft.com/office/powerpoint/2010/main" val="34321945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8969" y="-672029"/>
            <a:ext cx="9683827" cy="7478970"/>
          </a:xfrm>
          <a:prstGeom prst="rect">
            <a:avLst/>
          </a:prstGeom>
        </p:spPr>
        <p:txBody>
          <a:bodyPr wrap="square">
            <a:spAutoFit/>
          </a:bodyPr>
          <a:lstStyle/>
          <a:p>
            <a:r>
              <a:rPr lang="ru-RU" sz="2000" dirty="0">
                <a:latin typeface="Calibri" panose="020F0502020204030204" pitchFamily="34" charset="0"/>
                <a:ea typeface="Times New Roman" panose="02020603050405020304" pitchFamily="18" charset="0"/>
                <a:cs typeface="Arial" panose="020B0604020202020204" pitchFamily="34" charset="0"/>
              </a:rPr>
              <a:t/>
            </a:r>
            <a:br>
              <a:rPr lang="ru-RU" sz="2000" dirty="0">
                <a:latin typeface="Calibri" panose="020F0502020204030204" pitchFamily="34" charset="0"/>
                <a:ea typeface="Times New Roman" panose="02020603050405020304" pitchFamily="18" charset="0"/>
                <a:cs typeface="Arial" panose="020B0604020202020204" pitchFamily="34" charset="0"/>
              </a:rPr>
            </a:br>
            <a:endParaRPr lang="en-US" sz="2000" dirty="0">
              <a:latin typeface="Calibri" panose="020F0502020204030204" pitchFamily="34" charset="0"/>
              <a:ea typeface="Times New Roman" panose="02020603050405020304" pitchFamily="18" charset="0"/>
              <a:cs typeface="Arial" panose="020B0604020202020204" pitchFamily="34" charset="0"/>
            </a:endParaRPr>
          </a:p>
          <a:p>
            <a:r>
              <a:rPr lang="ru-RU" sz="2000" dirty="0">
                <a:latin typeface="Calibri" panose="020F0502020204030204" pitchFamily="34" charset="0"/>
                <a:ea typeface="Times New Roman" panose="02020603050405020304" pitchFamily="18" charset="0"/>
                <a:cs typeface="Arial" panose="020B0604020202020204" pitchFamily="34" charset="0"/>
              </a:rPr>
              <a:t/>
            </a:r>
            <a:br>
              <a:rPr lang="ru-RU" sz="2000" dirty="0">
                <a:latin typeface="Calibri" panose="020F0502020204030204" pitchFamily="34" charset="0"/>
                <a:ea typeface="Times New Roman" panose="02020603050405020304" pitchFamily="18" charset="0"/>
                <a:cs typeface="Arial" panose="020B0604020202020204" pitchFamily="34" charset="0"/>
              </a:rPr>
            </a:br>
            <a:r>
              <a:rPr lang="ru-RU" sz="2800" dirty="0">
                <a:latin typeface="Arial Narrow" panose="020B0606020202030204" pitchFamily="34" charset="0"/>
                <a:ea typeface="Times New Roman" panose="02020603050405020304" pitchFamily="18" charset="0"/>
                <a:cs typeface="Arial" panose="020B0604020202020204" pitchFamily="34" charset="0"/>
              </a:rPr>
              <a:t>Педагог защищает не только свой авторитет, но и авторитет своих коллег. Он не принижает своих коллег в присутствии воспитанников или других лиц.</a:t>
            </a:r>
            <a:endParaRPr lang="en-US" sz="2800" dirty="0">
              <a:latin typeface="Arial Narrow" panose="020B0606020202030204" pitchFamily="34" charset="0"/>
              <a:ea typeface="Times New Roman" panose="02020603050405020304" pitchFamily="18" charset="0"/>
              <a:cs typeface="Arial" panose="020B0604020202020204" pitchFamily="34" charset="0"/>
            </a:endParaRPr>
          </a:p>
          <a:p>
            <a:r>
              <a:rPr lang="ru-RU" sz="2800" dirty="0">
                <a:latin typeface="Arial Narrow" panose="020B0606020202030204" pitchFamily="34" charset="0"/>
                <a:ea typeface="Times New Roman" panose="02020603050405020304" pitchFamily="18" charset="0"/>
                <a:cs typeface="Arial" panose="020B0604020202020204" pitchFamily="34" charset="0"/>
              </a:rPr>
              <a:t/>
            </a:r>
            <a:br>
              <a:rPr lang="ru-RU" sz="2800" dirty="0">
                <a:latin typeface="Arial Narrow" panose="020B0606020202030204" pitchFamily="34" charset="0"/>
                <a:ea typeface="Times New Roman" panose="02020603050405020304" pitchFamily="18" charset="0"/>
                <a:cs typeface="Arial" panose="020B0604020202020204" pitchFamily="34" charset="0"/>
              </a:rPr>
            </a:br>
            <a:r>
              <a:rPr lang="ru-RU" sz="2800" dirty="0">
                <a:latin typeface="Arial Narrow" panose="020B0606020202030204" pitchFamily="34" charset="0"/>
                <a:ea typeface="Times New Roman" panose="02020603050405020304" pitchFamily="18" charset="0"/>
                <a:cs typeface="Arial" panose="020B0604020202020204" pitchFamily="34" charset="0"/>
              </a:rPr>
              <a:t>Педагог имеет право выражать свое мнение по поводу работы своих коллег и администрации. Любая критика, высказанная в адрес другого педагога, должна быть адресной, объективной, обоснованной, открытой.</a:t>
            </a:r>
            <a:br>
              <a:rPr lang="ru-RU" sz="2800" dirty="0">
                <a:latin typeface="Arial Narrow" panose="020B0606020202030204" pitchFamily="34" charset="0"/>
                <a:ea typeface="Times New Roman" panose="02020603050405020304" pitchFamily="18" charset="0"/>
                <a:cs typeface="Arial" panose="020B0604020202020204" pitchFamily="34" charset="0"/>
              </a:rPr>
            </a:br>
            <a:endParaRPr lang="en-US" sz="2800" dirty="0">
              <a:latin typeface="Arial Narrow" panose="020B0606020202030204" pitchFamily="34" charset="0"/>
              <a:ea typeface="Times New Roman" panose="02020603050405020304" pitchFamily="18" charset="0"/>
              <a:cs typeface="Arial" panose="020B0604020202020204" pitchFamily="34" charset="0"/>
            </a:endParaRPr>
          </a:p>
          <a:p>
            <a:r>
              <a:rPr lang="ru-RU" sz="2800" dirty="0">
                <a:latin typeface="Arial Narrow" panose="020B0606020202030204" pitchFamily="34" charset="0"/>
                <a:ea typeface="Times New Roman" panose="02020603050405020304" pitchFamily="18" charset="0"/>
                <a:cs typeface="Arial" panose="020B0604020202020204" pitchFamily="34" charset="0"/>
              </a:rPr>
              <a:t>Не смотря на все выше перечисленное, педагог не должен оставлять без внимания некорректное поведение, не этичные действия коллег.</a:t>
            </a:r>
            <a:br>
              <a:rPr lang="ru-RU" sz="2800" dirty="0">
                <a:latin typeface="Arial Narrow" panose="020B0606020202030204" pitchFamily="34" charset="0"/>
                <a:ea typeface="Times New Roman" panose="02020603050405020304" pitchFamily="18" charset="0"/>
                <a:cs typeface="Arial" panose="020B0604020202020204" pitchFamily="34" charset="0"/>
              </a:rPr>
            </a:br>
            <a:endParaRPr lang="en-US" sz="2800" dirty="0">
              <a:latin typeface="Arial Narrow" panose="020B0606020202030204" pitchFamily="34" charset="0"/>
              <a:ea typeface="Times New Roman" panose="02020603050405020304" pitchFamily="18" charset="0"/>
              <a:cs typeface="Arial" panose="020B0604020202020204" pitchFamily="34" charset="0"/>
            </a:endParaRPr>
          </a:p>
          <a:p>
            <a:r>
              <a:rPr lang="ru-RU" sz="2800" dirty="0">
                <a:latin typeface="Arial Narrow" panose="020B0606020202030204" pitchFamily="34" charset="0"/>
                <a:ea typeface="Times New Roman" panose="02020603050405020304" pitchFamily="18" charset="0"/>
                <a:cs typeface="Arial" panose="020B0604020202020204" pitchFamily="34" charset="0"/>
              </a:rPr>
              <a:t>Важнейшие проблемы и решения в педагогической жизни обсуждаются и принимаются в открытых педагогических дискуссиях</a:t>
            </a:r>
            <a:endParaRPr lang="ru-RU" sz="2800" dirty="0">
              <a:latin typeface="Arial Narrow" panose="020B0606020202030204" pitchFamily="34" charset="0"/>
            </a:endParaRPr>
          </a:p>
        </p:txBody>
      </p:sp>
    </p:spTree>
    <p:extLst>
      <p:ext uri="{BB962C8B-B14F-4D97-AF65-F5344CB8AC3E}">
        <p14:creationId xmlns:p14="http://schemas.microsoft.com/office/powerpoint/2010/main" val="55631935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1850" y="429657"/>
            <a:ext cx="10080433" cy="2677656"/>
          </a:xfrm>
          <a:prstGeom prst="rect">
            <a:avLst/>
          </a:prstGeom>
        </p:spPr>
        <p:txBody>
          <a:bodyPr wrap="square">
            <a:spAutoFit/>
          </a:bodyPr>
          <a:lstStyle/>
          <a:p>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Внешний вид сотрудников ДОУ должен соответствовать общепринятым в обществе нормам делового стиля и исключать вызывающие детали. Сотрудники должны внимательно относиться к соблюдению правил личной гигиены  (волосы, лицо и руки должны быть чистыми и ухоженными, используемые и дезодорирующие средства должны иметь легкий и нейтральный запах). </a:t>
            </a:r>
            <a:endParaRPr lang="en-US" sz="2400" dirty="0" smtClean="0">
              <a:effectLst/>
              <a:latin typeface="Arial Narrow" panose="020B0606020202030204" pitchFamily="34" charset="0"/>
              <a:ea typeface="Times New Roman" panose="02020603050405020304" pitchFamily="18" charset="0"/>
              <a:cs typeface="Arial" panose="020B0604020202020204" pitchFamily="34" charset="0"/>
            </a:endParaRPr>
          </a:p>
          <a:p>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Основной стандарт одежды для всех сотрудников – профессиональный деловой стиль. </a:t>
            </a:r>
            <a:endParaRPr lang="ru-RU" sz="2400" dirty="0">
              <a:latin typeface="Arial Narrow" panose="020B0606020202030204" pitchFamily="34" charset="0"/>
            </a:endParaRPr>
          </a:p>
        </p:txBody>
      </p:sp>
      <p:pic>
        <p:nvPicPr>
          <p:cNvPr id="3" name="Рисунок 2" descr="Жадина Говядина?"/>
          <p:cNvPicPr/>
          <p:nvPr/>
        </p:nvPicPr>
        <p:blipFill>
          <a:blip r:embed="rId2">
            <a:extLst>
              <a:ext uri="{28A0092B-C50C-407E-A947-70E740481C1C}">
                <a14:useLocalDpi xmlns:a14="http://schemas.microsoft.com/office/drawing/2010/main" val="0"/>
              </a:ext>
            </a:extLst>
          </a:blip>
          <a:srcRect/>
          <a:stretch>
            <a:fillRect/>
          </a:stretch>
        </p:blipFill>
        <p:spPr bwMode="auto">
          <a:xfrm>
            <a:off x="3095740" y="2809301"/>
            <a:ext cx="5620208" cy="3800820"/>
          </a:xfrm>
          <a:prstGeom prst="rect">
            <a:avLst/>
          </a:prstGeom>
          <a:noFill/>
          <a:ln>
            <a:noFill/>
          </a:ln>
        </p:spPr>
      </p:pic>
    </p:spTree>
    <p:extLst>
      <p:ext uri="{BB962C8B-B14F-4D97-AF65-F5344CB8AC3E}">
        <p14:creationId xmlns:p14="http://schemas.microsoft.com/office/powerpoint/2010/main" val="24567217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9311" y="154236"/>
            <a:ext cx="10388906" cy="6247864"/>
          </a:xfrm>
          <a:prstGeom prst="rect">
            <a:avLst/>
          </a:prstGeom>
        </p:spPr>
        <p:txBody>
          <a:bodyPr wrap="square">
            <a:spAutoFit/>
          </a:bodyPr>
          <a:lstStyle/>
          <a:p>
            <a:pPr algn="just">
              <a:spcBef>
                <a:spcPts val="150"/>
              </a:spcBef>
              <a:spcAft>
                <a:spcPts val="150"/>
              </a:spcAft>
            </a:pPr>
            <a:r>
              <a:rPr lang="ru-RU" sz="2400" dirty="0" smtClean="0">
                <a:solidFill>
                  <a:srgbClr val="0070C0"/>
                </a:solidFill>
                <a:effectLst/>
                <a:latin typeface="Arial Narrow" panose="020B0606020202030204" pitchFamily="34" charset="0"/>
                <a:ea typeface="Times New Roman" panose="02020603050405020304" pitchFamily="18" charset="0"/>
                <a:cs typeface="Arial" panose="020B0604020202020204" pitchFamily="34" charset="0"/>
              </a:rPr>
              <a:t>Всем сотрудникам ДОУ запрещается использовать для ношения</a:t>
            </a:r>
            <a:endParaRPr lang="ru-RU" sz="2400" dirty="0" smtClean="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solidFill>
                  <a:srgbClr val="0070C0"/>
                </a:solidFill>
                <a:effectLst/>
                <a:latin typeface="Arial Narrow" panose="020B0606020202030204" pitchFamily="34" charset="0"/>
                <a:ea typeface="Times New Roman" panose="02020603050405020304" pitchFamily="18" charset="0"/>
                <a:cs typeface="Arial" panose="020B0604020202020204" pitchFamily="34" charset="0"/>
              </a:rPr>
              <a:t>в рабочее время следующие варианты одежды и обуви:</a:t>
            </a:r>
            <a:endParaRPr lang="ru-RU" sz="2400" dirty="0" smtClean="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 Спортивная одежда (кроме инструктора ФК, для занятий физкультурой)</a:t>
            </a:r>
            <a:endParaRPr lang="ru-RU" sz="2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 Одежда для активного отдыха (шорты, толстовки, майки и футболки с символикой и т.п.)</a:t>
            </a:r>
            <a:endParaRPr lang="ru-RU" sz="2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 Пляжная одежда.</a:t>
            </a:r>
            <a:endParaRPr lang="ru-RU" sz="2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 Прозрачные платья, юбки и блузки.</a:t>
            </a:r>
            <a:endParaRPr lang="ru-RU" sz="2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 Декольтированные платья и блузки (открыт V- образный вырез груди, заметно нижнее белье и т.п.)</a:t>
            </a:r>
            <a:endParaRPr lang="ru-RU" sz="2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 Вечерние туалеты.</a:t>
            </a:r>
            <a:endParaRPr lang="ru-RU" sz="2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 Мини-юбки (длина юбки выше 3 см от колена)</a:t>
            </a:r>
            <a:endParaRPr lang="ru-RU" sz="2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 Слишком короткие блузки, открывающие часть живота или спины</a:t>
            </a:r>
            <a:endParaRPr lang="ru-RU" sz="2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 Сильно облегающие (обтягивающие) фигуру брюки, платья, юбки</a:t>
            </a:r>
            <a:endParaRPr lang="ru-RU" sz="2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 Спортивная обувь (в том числе для экстремальных видов спорта и развлечений)</a:t>
            </a:r>
            <a:endParaRPr lang="ru-RU" sz="2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smtClean="0">
                <a:effectLst/>
                <a:latin typeface="Arial Narrow" panose="020B0606020202030204" pitchFamily="34" charset="0"/>
                <a:ea typeface="Times New Roman" panose="02020603050405020304" pitchFamily="18" charset="0"/>
                <a:cs typeface="Arial" panose="020B0604020202020204" pitchFamily="34" charset="0"/>
              </a:rPr>
              <a:t>- Пляжная обувь (шлепанцы и тапочки)</a:t>
            </a:r>
            <a:endParaRPr lang="ru-RU" sz="2400" dirty="0" smtClean="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06950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6935" y="561861"/>
            <a:ext cx="9496539" cy="5427127"/>
          </a:xfrm>
          <a:prstGeom prst="rect">
            <a:avLst/>
          </a:prstGeom>
        </p:spPr>
        <p:txBody>
          <a:bodyPr wrap="square">
            <a:spAutoFit/>
          </a:bodyPr>
          <a:lstStyle/>
          <a:p>
            <a:pPr algn="just">
              <a:spcBef>
                <a:spcPts val="150"/>
              </a:spcBef>
              <a:spcAft>
                <a:spcPts val="150"/>
              </a:spcAft>
            </a:pPr>
            <a:r>
              <a:rPr lang="ru-RU" sz="2400" dirty="0">
                <a:latin typeface="Arial Narrow" panose="020B0606020202030204" pitchFamily="34" charset="0"/>
                <a:ea typeface="Times New Roman" panose="02020603050405020304" pitchFamily="18" charset="0"/>
                <a:cs typeface="Arial" panose="020B0604020202020204" pitchFamily="34" charset="0"/>
              </a:rPr>
              <a:t>В одежде и обуви не должны присутствовать очень яркие цвета, и вызывающие экстравагантные детали, привлекающие пристальное внимание.</a:t>
            </a:r>
            <a:endParaRPr lang="ru-RU" sz="24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a:solidFill>
                  <a:srgbClr val="C00000"/>
                </a:solidFill>
                <a:latin typeface="Arial Narrow" panose="020B0606020202030204" pitchFamily="34" charset="0"/>
                <a:ea typeface="Times New Roman" panose="02020603050405020304" pitchFamily="18" charset="0"/>
                <a:cs typeface="Arial" panose="020B0604020202020204" pitchFamily="34" charset="0"/>
              </a:rPr>
              <a:t>Запрещается:</a:t>
            </a:r>
            <a:endParaRPr lang="ru-RU" sz="24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a:latin typeface="Arial Narrow" panose="020B0606020202030204" pitchFamily="34" charset="0"/>
                <a:ea typeface="Times New Roman" panose="02020603050405020304" pitchFamily="18" charset="0"/>
                <a:cs typeface="Arial" panose="020B0604020202020204" pitchFamily="34" charset="0"/>
              </a:rPr>
              <a:t>- ношение экстравагантных стрижек и причесок.</a:t>
            </a:r>
            <a:endParaRPr lang="ru-RU" sz="24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a:latin typeface="Arial Narrow" panose="020B0606020202030204" pitchFamily="34" charset="0"/>
                <a:ea typeface="Times New Roman" panose="02020603050405020304" pitchFamily="18" charset="0"/>
                <a:cs typeface="Arial" panose="020B0604020202020204" pitchFamily="34" charset="0"/>
              </a:rPr>
              <a:t>- окрашивание волос в яркие, неестественные оттенки (например, неоновые оттенки)</a:t>
            </a:r>
            <a:endParaRPr lang="ru-RU" sz="2400" dirty="0">
              <a:latin typeface="Arial Narrow" panose="020B0606020202030204" pitchFamily="34" charset="0"/>
              <a:ea typeface="Calibri" panose="020F0502020204030204" pitchFamily="34" charset="0"/>
              <a:cs typeface="Times New Roman" panose="02020603050405020304" pitchFamily="18" charset="0"/>
            </a:endParaRPr>
          </a:p>
          <a:p>
            <a:pPr algn="just">
              <a:spcBef>
                <a:spcPts val="150"/>
              </a:spcBef>
              <a:spcAft>
                <a:spcPts val="150"/>
              </a:spcAft>
            </a:pPr>
            <a:r>
              <a:rPr lang="ru-RU" sz="2400" dirty="0">
                <a:latin typeface="Arial Narrow" panose="020B0606020202030204" pitchFamily="34" charset="0"/>
                <a:ea typeface="Times New Roman" panose="02020603050405020304" pitchFamily="18" charset="0"/>
                <a:cs typeface="Arial" panose="020B0604020202020204" pitchFamily="34" charset="0"/>
              </a:rPr>
              <a:t>- нанесение маникюра ярких экстравагантных тонов (синий, зеленый, черный и т.п.)</a:t>
            </a:r>
            <a:endParaRPr lang="ru-RU" sz="24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spcBef>
                <a:spcPts val="150"/>
              </a:spcBef>
              <a:spcAft>
                <a:spcPts val="150"/>
              </a:spcAft>
              <a:buFontTx/>
              <a:buChar char="-"/>
            </a:pPr>
            <a:r>
              <a:rPr lang="ru-RU" sz="2400" dirty="0" smtClean="0">
                <a:latin typeface="Arial Narrow" panose="020B0606020202030204" pitchFamily="34" charset="0"/>
                <a:ea typeface="Times New Roman" panose="02020603050405020304" pitchFamily="18" charset="0"/>
                <a:cs typeface="Arial" panose="020B0604020202020204" pitchFamily="34" charset="0"/>
              </a:rPr>
              <a:t>вечерних </a:t>
            </a:r>
            <a:r>
              <a:rPr lang="ru-RU" sz="2400" dirty="0">
                <a:latin typeface="Arial Narrow" panose="020B0606020202030204" pitchFamily="34" charset="0"/>
                <a:ea typeface="Times New Roman" panose="02020603050405020304" pitchFamily="18" charset="0"/>
                <a:cs typeface="Arial" panose="020B0604020202020204" pitchFamily="34" charset="0"/>
              </a:rPr>
              <a:t>вариантов макияжа с использованием ярких, насыщенных цветов. </a:t>
            </a:r>
            <a:endParaRPr lang="en-US" sz="2400" dirty="0" smtClean="0">
              <a:latin typeface="Arial Narrow" panose="020B0606020202030204" pitchFamily="34" charset="0"/>
              <a:ea typeface="Times New Roman" panose="02020603050405020304" pitchFamily="18" charset="0"/>
              <a:cs typeface="Arial" panose="020B0604020202020204" pitchFamily="34" charset="0"/>
            </a:endParaRPr>
          </a:p>
          <a:p>
            <a:pPr algn="just">
              <a:spcBef>
                <a:spcPts val="150"/>
              </a:spcBef>
              <a:spcAft>
                <a:spcPts val="150"/>
              </a:spcAft>
            </a:pPr>
            <a:r>
              <a:rPr lang="ru-RU" sz="2400" dirty="0" smtClean="0">
                <a:latin typeface="Arial Narrow" panose="020B0606020202030204" pitchFamily="34" charset="0"/>
                <a:ea typeface="Times New Roman" panose="02020603050405020304" pitchFamily="18" charset="0"/>
                <a:cs typeface="Arial" panose="020B0604020202020204" pitchFamily="34" charset="0"/>
              </a:rPr>
              <a:t>Внешний </a:t>
            </a:r>
            <a:r>
              <a:rPr lang="ru-RU" sz="2400" dirty="0">
                <a:latin typeface="Arial Narrow" panose="020B0606020202030204" pitchFamily="34" charset="0"/>
                <a:ea typeface="Times New Roman" panose="02020603050405020304" pitchFamily="18" charset="0"/>
                <a:cs typeface="Arial" panose="020B0604020202020204" pitchFamily="34" charset="0"/>
              </a:rPr>
              <a:t>вид должен быть безупречен во всем. </a:t>
            </a:r>
            <a:endParaRPr lang="en-US" sz="2400" dirty="0" smtClean="0">
              <a:latin typeface="Arial Narrow" panose="020B0606020202030204" pitchFamily="34" charset="0"/>
              <a:ea typeface="Times New Roman" panose="02020603050405020304" pitchFamily="18" charset="0"/>
              <a:cs typeface="Arial" panose="020B0604020202020204" pitchFamily="34" charset="0"/>
            </a:endParaRPr>
          </a:p>
          <a:p>
            <a:pPr algn="just">
              <a:spcBef>
                <a:spcPts val="150"/>
              </a:spcBef>
              <a:spcAft>
                <a:spcPts val="150"/>
              </a:spcAft>
            </a:pPr>
            <a:endParaRPr lang="en-US" sz="2400" dirty="0" smtClean="0">
              <a:solidFill>
                <a:srgbClr val="0070C0"/>
              </a:solidFill>
              <a:latin typeface="Arial Narrow" panose="020B0606020202030204" pitchFamily="34" charset="0"/>
              <a:ea typeface="Times New Roman" panose="02020603050405020304" pitchFamily="18" charset="0"/>
              <a:cs typeface="Arial" panose="020B0604020202020204" pitchFamily="34" charset="0"/>
            </a:endParaRPr>
          </a:p>
          <a:p>
            <a:pPr algn="just">
              <a:spcBef>
                <a:spcPts val="150"/>
              </a:spcBef>
              <a:spcAft>
                <a:spcPts val="150"/>
              </a:spcAft>
            </a:pPr>
            <a:r>
              <a:rPr lang="ru-RU" sz="2800" dirty="0" smtClean="0">
                <a:solidFill>
                  <a:srgbClr val="0070C0"/>
                </a:solidFill>
                <a:latin typeface="Arial Narrow" panose="020B0606020202030204" pitchFamily="34" charset="0"/>
                <a:ea typeface="Times New Roman" panose="02020603050405020304" pitchFamily="18" charset="0"/>
                <a:cs typeface="Arial" panose="020B0604020202020204" pitchFamily="34" charset="0"/>
              </a:rPr>
              <a:t>ДОУ </a:t>
            </a:r>
            <a:r>
              <a:rPr lang="ru-RU" sz="2800" dirty="0">
                <a:solidFill>
                  <a:srgbClr val="0070C0"/>
                </a:solidFill>
                <a:latin typeface="Arial Narrow" panose="020B0606020202030204" pitchFamily="34" charset="0"/>
                <a:ea typeface="Times New Roman" panose="02020603050405020304" pitchFamily="18" charset="0"/>
                <a:cs typeface="Arial" panose="020B0604020202020204" pitchFamily="34" charset="0"/>
              </a:rPr>
              <a:t>– не место для демонстрации дизайнерских изысков и экстравагантных идей.</a:t>
            </a:r>
            <a:endParaRPr lang="ru-RU" sz="2800" dirty="0">
              <a:solidFill>
                <a:srgbClr val="0070C0"/>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9224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579</TotalTime>
  <Words>1034</Words>
  <Application>Microsoft Office PowerPoint</Application>
  <PresentationFormat>Широкоэкранный</PresentationFormat>
  <Paragraphs>110</Paragraphs>
  <Slides>29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29</vt:i4>
      </vt:variant>
    </vt:vector>
  </HeadingPairs>
  <TitlesOfParts>
    <vt:vector size="37" baseType="lpstr">
      <vt:lpstr>Arial</vt:lpstr>
      <vt:lpstr>Arial Narrow</vt:lpstr>
      <vt:lpstr>Calibri</vt:lpstr>
      <vt:lpstr>Century Gothic</vt:lpstr>
      <vt:lpstr>Symbol</vt:lpstr>
      <vt:lpstr>Times New Roman</vt:lpstr>
      <vt:lpstr>Wingdings 3</vt:lpstr>
      <vt:lpstr>Легкий дым</vt:lpstr>
      <vt:lpstr>«Педагогическая этика воспитателя» </vt:lpstr>
      <vt:lpstr>Важнейшим элементом стиля учреждения является культура речи сотрудников</vt:lpstr>
      <vt:lpstr>Требования к речи педагога: </vt:lpstr>
      <vt:lpstr>Презентация PowerPoint</vt:lpstr>
      <vt:lpstr>.  Взаимоотношения с коллегами основываются на признании профессионализма, интересе и совместной деятельности для достижения лучших результатов, корректном общении, уважении чужой точки зрения.        Для благоприятного климата в коллективе необходимо обеспечивать педагогам условия для профессионального роста, удовлетворять потребности, вырабатывать совместные решения.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«Педагогическая этика общения»</dc:title>
  <dc:creator>XTreme.ws</dc:creator>
  <cp:lastModifiedBy>XTreme.ws</cp:lastModifiedBy>
  <cp:revision>32</cp:revision>
  <dcterms:created xsi:type="dcterms:W3CDTF">2015-02-27T06:33:38Z</dcterms:created>
  <dcterms:modified xsi:type="dcterms:W3CDTF">2015-03-09T20:47:47Z</dcterms:modified>
</cp:coreProperties>
</file>