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72" r:id="rId9"/>
    <p:sldId id="264" r:id="rId10"/>
    <p:sldId id="265" r:id="rId11"/>
    <p:sldId id="267" r:id="rId12"/>
    <p:sldId id="268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0E41F2-F806-4C29-9ABD-15EB80F8D074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69BBB0-6B9C-4541-92EF-8B380D671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864096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бюджетное общеобразовательное учреждение «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Богородская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8143056" cy="40324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Инструктивные карточки лабораторных работ по биологии для 5 </a:t>
            </a:r>
            <a:r>
              <a:rPr lang="ru-RU" sz="3600" dirty="0" smtClean="0">
                <a:solidFill>
                  <a:schemeClr val="tx1"/>
                </a:solidFill>
              </a:rPr>
              <a:t>класса под редакцией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В. В. Пасечника.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биологии</a:t>
            </a:r>
          </a:p>
          <a:p>
            <a:pPr algn="r"/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Сагина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 В.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700808"/>
            <a:ext cx="6624736" cy="467411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Ход работы.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Строение дрожжей.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1.Разведите в тёплой воде небольшой кусочек дрожжей. Наберите в пипетку и нанесите 1 – 2 капли воды с клетками дрожжей на предметное стекло.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2.Накройте покровным стёклышком и рассмотрите препарат с помощью микроскопа при малом и большом увеличении. Сравните увиденное с рис. 50. Найдите отдельные клетки дрожжей, на их поверхности рассмотрите выросты – почки.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3.Зарисуйте клетку дрожжей и подпишите названия её основных частей.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4.На основе проведенных исследований сформулируйте </a:t>
            </a:r>
            <a:r>
              <a:rPr lang="ru-RU" sz="2400" dirty="0" smtClean="0">
                <a:solidFill>
                  <a:schemeClr val="tx1"/>
                </a:solidFill>
              </a:rPr>
              <a:t>вывод об особенностях строения дрожжей.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 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0"/>
            <a:ext cx="8856984" cy="170080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Лабораторная работа № 8.</a:t>
            </a: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Строение </a:t>
            </a:r>
            <a:r>
              <a:rPr lang="ru-RU" b="1" cap="small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дрожжей.</a:t>
            </a: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Цель: </a:t>
            </a: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вырастить</a:t>
            </a:r>
            <a:r>
              <a:rPr kumimoji="0" lang="ru-RU" sz="1800" b="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дрожжи, изучить их строение.</a:t>
            </a:r>
            <a:b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Оборудование:</a:t>
            </a:r>
            <a:r>
              <a:rPr kumimoji="0" lang="ru-RU" sz="18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микроскоп, тёплая вода, пипетка, предметное стекло, покровное стеклышко.</a:t>
            </a: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Условия проведения опыта: </a:t>
            </a:r>
            <a:r>
              <a:rPr kumimoji="0" lang="ru-RU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тепло, влажность.</a:t>
            </a:r>
            <a:endParaRPr kumimoji="0" lang="ru-RU" sz="18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</a:rPr>
              <a:t>9.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Строение зеленых </a:t>
            </a:r>
            <a:r>
              <a:rPr lang="ru-RU" sz="1800" dirty="0" smtClean="0">
                <a:solidFill>
                  <a:srgbClr val="7030A0"/>
                </a:solidFill>
              </a:rPr>
              <a:t>водорослей.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</a:rPr>
              <a:t>изучить строение зеленых водорослей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</a:rPr>
              <a:t>микроскоп, предметное стекло, одноклеточная водоросль (хламидомонада, хлорелла), вода.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900" dirty="0" smtClean="0">
                <a:solidFill>
                  <a:srgbClr val="FF0000"/>
                </a:solidFill>
              </a:rPr>
              <a:t>Ход работы.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1.Поместите на предметное стекло микроскопа каплю «цветущей» воды, накройте покровным стеклом.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2.Рассмотрите при малом увеличении одноклеточные водоросли. Найдите хламидомонаду (тело грушевидной формы с заостренным передним концом) или хлореллу (тело шаровидной формы).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3.Оттяните часть воды из – под покровного стекла полоской фильтровальной бумаги и рассмотрите клетку водоросли при большом увеличении.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4.Найдите в клетке водоросли оболочку, цитоплазму, ядро, хроматофор. Обратите внимание на форму и окраску хроматофора.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5.Зарисуйте клетку и попишите названия её частей. Правильность выполнения рисунка проверьте по рисункам учебника.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6.Сформулируйте вывод.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</a:rPr>
              <a:t>10.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Строение </a:t>
            </a:r>
            <a:r>
              <a:rPr lang="ru-RU" sz="1800" dirty="0" smtClean="0">
                <a:solidFill>
                  <a:srgbClr val="7030A0"/>
                </a:solidFill>
              </a:rPr>
              <a:t>мха (на местных видах). Строение </a:t>
            </a:r>
            <a:r>
              <a:rPr lang="ru-RU" sz="1800" dirty="0" err="1" smtClean="0">
                <a:solidFill>
                  <a:srgbClr val="7030A0"/>
                </a:solidFill>
              </a:rPr>
              <a:t>спороносящего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хвоща. Строение </a:t>
            </a:r>
            <a:r>
              <a:rPr lang="ru-RU" sz="1800" dirty="0" err="1" smtClean="0">
                <a:solidFill>
                  <a:srgbClr val="7030A0"/>
                </a:solidFill>
              </a:rPr>
              <a:t>спороносящего</a:t>
            </a:r>
            <a:r>
              <a:rPr lang="ru-RU" sz="1800" dirty="0" smtClean="0">
                <a:solidFill>
                  <a:srgbClr val="7030A0"/>
                </a:solidFill>
              </a:rPr>
              <a:t> папоротника.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</a:rPr>
              <a:t>изучить строение мха, папоротника, хвоща.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</a:rPr>
              <a:t>гербарные экземпляры мха, папоротника, хвоща, микроскоп, лупа.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Ход работы.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СТРОЕНИЕ МХА.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1.Рассмотрите растение мха. Определите особенности его внешнего строения, найдите стебель и листья.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2.Определите форму, расположение. Размер и окраску листьев. Рассмотрите лист под микроскопом и зарисуйте его.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3.Определите, ветвистый или </a:t>
            </a:r>
            <a:r>
              <a:rPr lang="ru-RU" sz="2400" dirty="0" err="1" smtClean="0">
                <a:solidFill>
                  <a:schemeClr val="tx1"/>
                </a:solidFill>
              </a:rPr>
              <a:t>неветвистый</a:t>
            </a:r>
            <a:r>
              <a:rPr lang="ru-RU" sz="2400" dirty="0" smtClean="0">
                <a:solidFill>
                  <a:schemeClr val="tx1"/>
                </a:solidFill>
              </a:rPr>
              <a:t> стебель у растения.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4.Рассмотрите верхушки стебля, найдите мужские и женские растения.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5.Рассмотрите коробочку со спорами. Каково значение спор в жизни мхов?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6.Сравните строение мха со строением водоросли. В чём сходство и различие?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7.Запишите свои ответы на вопросы.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88640"/>
            <a:ext cx="6624736" cy="6336704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СТРОЕНИЕ СПОРОНОСЯЩЕГО ХВОЩА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1.С помощью лупы рассмотрите летний и весенний побеги хвоща полевого из гербария.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2.Найдите спороносный колосок. Каково значение спор в жизни хвоща?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3.Зарисуйте побеги хвоща.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СТРОЕНИЕ СПОРОНОСЯЩЕГО ПАПОРОТНИКА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1.Изучите внешнее строение папоротника. Рассмотрите форму и окраску корневища: форму, размеры и окраску </a:t>
            </a:r>
            <a:r>
              <a:rPr lang="ru-RU" sz="2400" dirty="0" err="1" smtClean="0">
                <a:solidFill>
                  <a:schemeClr val="tx1"/>
                </a:solidFill>
              </a:rPr>
              <a:t>вай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2.Рассмотрите бурые бугорки на нижней стороне </a:t>
            </a:r>
            <a:r>
              <a:rPr lang="ru-RU" sz="2400" dirty="0" err="1" smtClean="0">
                <a:solidFill>
                  <a:schemeClr val="tx1"/>
                </a:solidFill>
              </a:rPr>
              <a:t>вай</a:t>
            </a:r>
            <a:r>
              <a:rPr lang="ru-RU" sz="2400" dirty="0" smtClean="0">
                <a:solidFill>
                  <a:schemeClr val="tx1"/>
                </a:solidFill>
              </a:rPr>
              <a:t> в лупу. Как их называют? Что в них развивается? Каково значение спор в жизни папоротника?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3.Сравните папоротника с мхами. Найдите признаки сходства и различия.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4.Обоснуйте принадлежность папоротника к высшим споровым растениям?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Каковы черты сходства мха, папоротника, хвоща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</a:rPr>
              <a:t>11.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7030A0"/>
                </a:solidFill>
              </a:rPr>
              <a:t>Строение хвои и шишек </a:t>
            </a:r>
            <a:r>
              <a:rPr lang="ru-RU" sz="1800" dirty="0" smtClean="0">
                <a:solidFill>
                  <a:srgbClr val="7030A0"/>
                </a:solidFill>
              </a:rPr>
              <a:t>хвойных (на примере местных видов).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tx1"/>
                </a:solidFill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</a:rPr>
              <a:t>изучить строение хвои и шишек хвойных.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</a:rPr>
              <a:t>хвоинки ели, пихты, лиственницы, шишки  данных голосеменных растений.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900" dirty="0" smtClean="0">
                <a:solidFill>
                  <a:srgbClr val="FF0000"/>
                </a:solidFill>
              </a:rPr>
              <a:t>Ход работы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1.Рассмотрите форму хвои, расположение её на стебле. Измерьте длину и обратите внимание на окраску.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2.Пользуясь представленным ниже описанием признаков хвойных деревьев, определите, какому дереву принадлежит рассматриваемая вами ветка.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Хвоинки длинные (до 5 – 7 см), острые, выпуклые с одной стороны и округлые с другой, сидят по две вместе…… </a:t>
            </a:r>
            <a:r>
              <a:rPr lang="ru-RU" sz="2400" i="1" dirty="0" smtClean="0">
                <a:solidFill>
                  <a:schemeClr val="tx1"/>
                </a:solidFill>
              </a:rPr>
              <a:t>Сосна обыкновенная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Хвоинки короткие, жёсткие, острые, четырёхгранные, сидят одиночно, покрывают всю ветку……</a:t>
            </a:r>
            <a:r>
              <a:rPr lang="ru-RU" sz="2400" i="1" dirty="0" smtClean="0">
                <a:solidFill>
                  <a:schemeClr val="tx1"/>
                </a:solidFill>
              </a:rPr>
              <a:t>……………….Ель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Хвоинки плоские, мягкие, тупые, имеют две белые полоски с оной стороны………………………………</a:t>
            </a:r>
            <a:r>
              <a:rPr lang="ru-RU" sz="2400" i="1" dirty="0" smtClean="0">
                <a:solidFill>
                  <a:schemeClr val="tx1"/>
                </a:solidFill>
              </a:rPr>
              <a:t>Пихта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Хвоинки светло – зеленые, мягкие, сидят пучками, как кисточки, опадают на зиму………………………………..</a:t>
            </a:r>
            <a:r>
              <a:rPr lang="ru-RU" sz="2400" i="1" dirty="0" smtClean="0">
                <a:solidFill>
                  <a:schemeClr val="tx1"/>
                </a:solidFill>
              </a:rPr>
              <a:t>Лиственница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88640"/>
            <a:ext cx="6624736" cy="47461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3.Рассмотрите форму, размеры, окраску шишек. Заполните таблицу.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4.Отделите одну чешуйку. Ознакомьтесь с расположением и внешним строением семян. Почему изученное растение называют голосеменным?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196752"/>
          <a:ext cx="856895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269"/>
                <a:gridCol w="855109"/>
                <a:gridCol w="1010583"/>
                <a:gridCol w="1652872"/>
                <a:gridCol w="1058831"/>
                <a:gridCol w="1008112"/>
                <a:gridCol w="1584176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Название растения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Хвоя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Шишка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Длина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Окраска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Расположение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Размер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чешуек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Лабораторная работа № 1.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Устройство </a:t>
            </a:r>
            <a:r>
              <a:rPr lang="ru-RU" sz="1800" i="1" dirty="0" smtClean="0">
                <a:solidFill>
                  <a:srgbClr val="7030A0"/>
                </a:solidFill>
              </a:rPr>
              <a:t>лупы и светового микроскопа. Правила работы с ними. </a:t>
            </a:r>
            <a:br>
              <a:rPr lang="ru-RU" sz="1800" i="1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Изучение клеток растения с помощью лупы.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Цель: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</a:rPr>
              <a:t>изучить устройство лупы и микроскопа и приемы работы с ними.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Оборудование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  <a:r>
              <a:rPr lang="ru-RU" sz="1800" b="0" dirty="0" smtClean="0">
                <a:solidFill>
                  <a:schemeClr val="tx1"/>
                </a:solidFill>
              </a:rPr>
              <a:t>лупа, микроскоп, плоды томата, арбуза, яблока.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Ход работы.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Устройство лупы и рассматривание  с её  помощью клеточного строения растений.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1.Рассмотрите ручную лупу. Какие части она имеет? Каково их назначение?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 Рассмотрите невооруженным глазом мякоть полуспелого плода томата, арбуза, яблока. Что характерно для их строения?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 Рассмотрите кусочки мякоти плодов под лупой. Зарисуйте увиденное в тетрадь, рисунки подпишите. Какую форму имеют клетки мякоти плодов?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6172200" cy="72008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микроскопа и приемы работы с ним.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8680"/>
            <a:ext cx="6172200" cy="6048672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002060"/>
                </a:solidFill>
              </a:rPr>
              <a:t>Изучите микроскоп. Найдите тубус, окуляр, винты, объектив, штатив с предметным столиком, зеркало. Выясните, какое значение имеет каждая часть. Определите, во сколько раз микроскоп увеличивает изображение объекта.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2. Познакомьтесь с правилами пользования микроскопом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1900" dirty="0" smtClean="0">
                <a:solidFill>
                  <a:srgbClr val="FF0000"/>
                </a:solidFill>
              </a:rPr>
              <a:t>Порядок работы с микроскопом.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1. Поставьте микроскоп штативом к себе на расстоянии 5 – 10 см от края стола. В отверстии предметного столика направьте зеркалом свет.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2. Поместите приготовленный препарат на предметный столик и закрепите предметное стекло зажимами.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3. Пользуясь винтами, плавно опустите тубус  так, чтобы нижний край объектива оказался на расстоянии 1 – 2 мм от препарата.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4. В окуляр смотрите одним глазом, не закрывая и не зажмуривая другой. Глядя в окуляр, при помощи винтов  медленно поднимайте тубус, пока не появится четкое изображение предмета.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5.После работы микроскоп уберите в футляр.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Микроскоп – хрупкий и дорогой прибор. Работать с ним надо аккуратно, строго следуя правилам.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531440"/>
            <a:ext cx="8856984" cy="249289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Лабораторная работа № 2.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Приготовление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препарата кожицы чешуи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лука, </a:t>
            </a:r>
            <a:b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рассматривание его под микроскопом.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строение клеток кожицы лука на  свежеприготовленном микропрепарате.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микроскоп, вода, пипетка, предметное и покровное стекло, игла, йод, луковица, марля.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916832"/>
            <a:ext cx="6624736" cy="465313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300" dirty="0" smtClean="0">
                <a:solidFill>
                  <a:srgbClr val="FF0000"/>
                </a:solidFill>
              </a:rPr>
              <a:t>Ход работы.</a:t>
            </a:r>
            <a:endParaRPr lang="ru-RU" sz="2200" dirty="0" smtClean="0"/>
          </a:p>
          <a:p>
            <a:r>
              <a:rPr lang="ru-RU" sz="2200" dirty="0" smtClean="0">
                <a:solidFill>
                  <a:schemeClr val="tx1"/>
                </a:solidFill>
              </a:rPr>
              <a:t>1.Рассмотрите на рис. 18 последовательность приготовления препарата кожицы чешуи лука.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2.Подготовьте предметное стекло, тщательно протерев его марлей.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3.Пипеткой нанесите 1 – 2 капли воды на предметное стекло.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4.При помощи </a:t>
            </a:r>
            <a:r>
              <a:rPr lang="ru-RU" sz="2200" dirty="0" err="1" smtClean="0">
                <a:solidFill>
                  <a:schemeClr val="tx1"/>
                </a:solidFill>
              </a:rPr>
              <a:t>препаровальной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иглы осторожно снимите маленький кусочек прозрачной кожицы с внутренней поверхности чешуи лука. Положите кусочек кожицы в каплю воды и расправьте кончиком иглы.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5.Накройте кожицу покровным стеклом, как показано на рисунке. 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6.Рассмотрите приготовленный препарат при малом увеличении. Отметьте, какие части вы видите.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7.Окрасьте препарат раствором йода. Ля этого нанесите на предметное стекло каплю раствора йода. Фильтровальной бумагой с другой стороны оттяните лишний раствор.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8.Рассмотрите окрашенный препарат. Какие изменения произошли?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9.Рассмотрите препарат при большом увеличении. Найдите тёмную полосу, окружающую клетку – оболочку, под ней золотистое вещество – цитоплазму (она может занимать всю клетку или находиться около стенок). В цитоплазме  хорошо видно ядро. Найдите вакуоль с клеточным соком (она отличается от цитоплазмы по цвету).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10.Зарисуйте  2 – 3 клетки кожицы лука. Обозначьте оболочку, цитоплазму, ядро, вакуоль с клеточным соком.</a:t>
            </a:r>
          </a:p>
          <a:p>
            <a:r>
              <a:rPr lang="ru-RU" sz="2200" dirty="0" smtClean="0"/>
              <a:t> 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17008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Приготовление препаратов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 микроскопом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пластид в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клетках листа элодеи, плодов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томатов, рябины, 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шиповника.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приготовить микропрепарат и рассмотреть пластиды в клетках листа элодеи, томата и шиповника под микроскопом.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микроскоп, лист элодеи, плоды томата и шиповника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Ход работы.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1.Приготовьте препарат клеток листа элодеи. Для этого отделите лист от стебля, положите его в каплю воды на предметное стекло и накройте покровным стеклом.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2.Рассмотрите препарат под микроскопом. Найдите в клетках хлоропласты.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3.Зарисуйте строение клетки листа элодеи.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4.Приготовьте препараты клеток плодов томата, рябины, шиповника. Для этого в каплю воды на предметном стекле иглой перенесите частицу мякоти.  Кончиком иглы разделите мякоть на клетки и накройте покровным стеклом. Сравните клетки мякоти плодов с клетками кожицы чешуи лука. Отметьте окраску пластид.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5.Зарисуйте увиденное. В чём сходство и различие клеток кожицы лука и плодов?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8856984" cy="198884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Приготовление препарата и рассматривание под микроскопом движения цитоплазмы в клетках листа элодеи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приготовить микропрепарат листа элодеи  и рассмотреть под микроскопом движение цитоплазмы  в нём.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свежесрезанный лист элодеи, микроскоп, </a:t>
            </a:r>
            <a:r>
              <a:rPr lang="ru-RU" sz="1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препаровальная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игла, вода, предметное и покровное стекла.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988840"/>
            <a:ext cx="6624736" cy="474612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Ход работы.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1.Используя знания и умения, полученные на предыдущих уроках, приготовьте микропрепараты.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2.Рассмотрите их под микроскопом, отметьте движение цитоплазмы.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3.Зарисуйте клетки, стрелками покажите направление движения цитоплазмы.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4.Сформулируйте вывод.</a:t>
            </a:r>
            <a:endParaRPr lang="ru-RU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856984" cy="15121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</a:rPr>
              <a:t>5.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Рассматривание под микроскопом готовых микропрепаратов различных растительных </a:t>
            </a:r>
            <a:r>
              <a:rPr lang="ru-RU" sz="1800" dirty="0" smtClean="0">
                <a:solidFill>
                  <a:srgbClr val="7030A0"/>
                </a:solidFill>
              </a:rPr>
              <a:t>тканей.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</a:rPr>
              <a:t>рассмотреть под микроскопом готовые микропрепараты различных растительных тканей.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</a:rPr>
              <a:t>микропрепараты различных растительных тканей, микроскоп.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Ход работы.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1.Настройте микроскоп.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2.Под микроскопом рассмотрите готовые микропрепараты различных растительных тканей.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3.Отметьте особенности строения их клеток.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4.Прочтите П. 10.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5.По результатам изучения микропрепаратов и текста параграф заполните таблицу.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11760" y="5157192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ткани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Выполняемая</a:t>
                      </a:r>
                      <a:r>
                        <a:rPr lang="ru-RU" baseline="0" dirty="0" smtClean="0"/>
                        <a:t> функция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Особенности строения клеток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669674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B0F0"/>
                </a:solidFill>
              </a:rPr>
              <a:t>Лабораторная работа № 6.</a:t>
            </a:r>
            <a:br>
              <a:rPr lang="ru-RU" sz="2200" b="1" dirty="0" smtClean="0">
                <a:solidFill>
                  <a:srgbClr val="00B0F0"/>
                </a:solidFill>
              </a:rPr>
            </a:br>
            <a:r>
              <a:rPr lang="ru-RU" sz="2200" b="1" dirty="0" smtClean="0">
                <a:solidFill>
                  <a:srgbClr val="7030A0"/>
                </a:solidFill>
              </a:rPr>
              <a:t>Строение плодовых тел шляпочных грибов.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Цель: </a:t>
            </a:r>
            <a:r>
              <a:rPr lang="ru-RU" sz="2200" b="0" dirty="0" smtClean="0">
                <a:solidFill>
                  <a:schemeClr val="tx1"/>
                </a:solidFill>
              </a:rPr>
              <a:t>рассмотреть плодовые тела шляпочных грибов.</a:t>
            </a:r>
            <a:br>
              <a:rPr lang="ru-RU" sz="2200" b="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Оборудование: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b="0" dirty="0" smtClean="0">
                <a:solidFill>
                  <a:schemeClr val="tx1"/>
                </a:solidFill>
              </a:rPr>
              <a:t>муляжи шляпочных грибов.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123728" y="2060848"/>
            <a:ext cx="6696744" cy="316835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Ход работы.</a:t>
            </a:r>
          </a:p>
          <a:p>
            <a:pPr marL="342900" indent="-342900">
              <a:buAutoNum type="arabicPeriod"/>
            </a:pPr>
            <a:r>
              <a:rPr lang="ru-RU" sz="8000" b="1" dirty="0" smtClean="0">
                <a:solidFill>
                  <a:schemeClr val="tx1"/>
                </a:solidFill>
              </a:rPr>
              <a:t>Рассмотрите плодовые тела шляпочных грибов.</a:t>
            </a:r>
          </a:p>
          <a:p>
            <a:pPr marL="342900" indent="-342900">
              <a:buAutoNum type="arabicPeriod"/>
            </a:pPr>
            <a:r>
              <a:rPr lang="ru-RU" sz="8000" b="1" dirty="0" smtClean="0">
                <a:solidFill>
                  <a:schemeClr val="tx1"/>
                </a:solidFill>
              </a:rPr>
              <a:t>Найдите их основные части.</a:t>
            </a:r>
          </a:p>
          <a:p>
            <a:pPr marL="342900" indent="-342900">
              <a:buAutoNum type="arabicPeriod"/>
            </a:pPr>
            <a:r>
              <a:rPr lang="ru-RU" sz="8000" b="1" dirty="0" smtClean="0">
                <a:solidFill>
                  <a:schemeClr val="tx1"/>
                </a:solidFill>
              </a:rPr>
              <a:t>Рассмотрите особенности строения нижней стороны шляпки.</a:t>
            </a:r>
          </a:p>
          <a:p>
            <a:pPr marL="342900" indent="-342900">
              <a:buAutoNum type="arabicPeriod"/>
            </a:pPr>
            <a:r>
              <a:rPr lang="ru-RU" sz="8000" b="1" dirty="0" smtClean="0">
                <a:solidFill>
                  <a:schemeClr val="tx1"/>
                </a:solidFill>
              </a:rPr>
              <a:t>Зарисуйте строение гриба и подпишите названия его основных частей.</a:t>
            </a:r>
          </a:p>
          <a:p>
            <a:pPr marL="342900" indent="-342900"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8856984" cy="17008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B0F0"/>
                </a:solidFill>
              </a:rPr>
              <a:t>Лабораторная работа № </a:t>
            </a:r>
            <a:r>
              <a:rPr lang="ru-RU" sz="1800" dirty="0" smtClean="0">
                <a:solidFill>
                  <a:srgbClr val="00B0F0"/>
                </a:solidFill>
              </a:rPr>
              <a:t>7.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С</a:t>
            </a:r>
            <a:r>
              <a:rPr lang="ru-RU" sz="1800" dirty="0" smtClean="0">
                <a:solidFill>
                  <a:srgbClr val="7030A0"/>
                </a:solidFill>
              </a:rPr>
              <a:t>троение плесневого гриба </a:t>
            </a:r>
            <a:r>
              <a:rPr lang="ru-RU" sz="1800" dirty="0" err="1" smtClean="0">
                <a:solidFill>
                  <a:srgbClr val="7030A0"/>
                </a:solidFill>
              </a:rPr>
              <a:t>мукора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Цель: </a:t>
            </a:r>
            <a:r>
              <a:rPr lang="ru-RU" sz="1800" b="0" dirty="0" smtClean="0">
                <a:solidFill>
                  <a:schemeClr val="tx1"/>
                </a:solidFill>
              </a:rPr>
              <a:t>вырастить плесневый гриб </a:t>
            </a:r>
            <a:r>
              <a:rPr lang="ru-RU" sz="1800" b="0" dirty="0" err="1" smtClean="0">
                <a:solidFill>
                  <a:schemeClr val="tx1"/>
                </a:solidFill>
              </a:rPr>
              <a:t>мукор</a:t>
            </a:r>
            <a:r>
              <a:rPr lang="ru-RU" sz="1800" b="0" dirty="0" smtClean="0">
                <a:solidFill>
                  <a:schemeClr val="tx1"/>
                </a:solidFill>
              </a:rPr>
              <a:t>, изучить его </a:t>
            </a:r>
            <a:r>
              <a:rPr lang="ru-RU" sz="1800" b="0" dirty="0" smtClean="0">
                <a:solidFill>
                  <a:schemeClr val="tx1"/>
                </a:solidFill>
              </a:rPr>
              <a:t>строение.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Оборудование: </a:t>
            </a:r>
            <a:r>
              <a:rPr lang="ru-RU" sz="1800" b="0" dirty="0" smtClean="0">
                <a:solidFill>
                  <a:schemeClr val="tx1"/>
                </a:solidFill>
              </a:rPr>
              <a:t>хлеб, тарелка, микроскоп, тёплая вода, пипетка, предметное стекло, покровное стеклышко, влажный песок.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Условия проведения опыта: </a:t>
            </a:r>
            <a:r>
              <a:rPr lang="ru-RU" sz="1800" b="0" dirty="0" smtClean="0">
                <a:solidFill>
                  <a:schemeClr val="tx1"/>
                </a:solidFill>
              </a:rPr>
              <a:t>тепло, влажность.</a:t>
            </a:r>
            <a:endParaRPr lang="ru-RU" sz="18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628800"/>
            <a:ext cx="6624736" cy="474612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Ход работы.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Плесневый гриб </a:t>
            </a:r>
            <a:r>
              <a:rPr lang="ru-RU" sz="2400" dirty="0" err="1" smtClean="0">
                <a:solidFill>
                  <a:schemeClr val="tx1"/>
                </a:solidFill>
              </a:rPr>
              <a:t>мукор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1.Вырастите на хлебе белую плесень. Для этого на слой влажного песка, насыпанного в тарелку, положите кусок хлеба, накройте его другой тарелкой и поставьте в тёплое место. Через несколько дней на хлебе появится пушок , состоящий из мелких нитей </a:t>
            </a:r>
            <a:r>
              <a:rPr lang="ru-RU" sz="2400" dirty="0" err="1" smtClean="0">
                <a:solidFill>
                  <a:schemeClr val="tx1"/>
                </a:solidFill>
              </a:rPr>
              <a:t>мукора</a:t>
            </a:r>
            <a:r>
              <a:rPr lang="ru-RU" sz="2400" dirty="0" smtClean="0">
                <a:solidFill>
                  <a:schemeClr val="tx1"/>
                </a:solidFill>
              </a:rPr>
              <a:t>. Рассмотрите в лупу плесень в начале её развития и позднее, при образовании чёрных головок со спорами.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2.Приготовьте микропрепарат плесневого гриба </a:t>
            </a:r>
            <a:r>
              <a:rPr lang="ru-RU" sz="2400" dirty="0" err="1" smtClean="0">
                <a:solidFill>
                  <a:schemeClr val="tx1"/>
                </a:solidFill>
              </a:rPr>
              <a:t>мукора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3.Рассмотрите микропрепарат при малом и большом увеличении. Найдите грибницу, спорангии и споры.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4.Зарисуйте строение гриба </a:t>
            </a:r>
            <a:r>
              <a:rPr lang="ru-RU" sz="2400" dirty="0" err="1" smtClean="0">
                <a:solidFill>
                  <a:schemeClr val="tx1"/>
                </a:solidFill>
              </a:rPr>
              <a:t>мукора</a:t>
            </a:r>
            <a:r>
              <a:rPr lang="ru-RU" sz="2400" dirty="0" smtClean="0">
                <a:solidFill>
                  <a:schemeClr val="tx1"/>
                </a:solidFill>
              </a:rPr>
              <a:t> и подпишите названия его основных частей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5.На основе проведённых исследований сформулируйте вывод об особенностях строения гриба </a:t>
            </a:r>
            <a:r>
              <a:rPr lang="ru-RU" sz="2400" dirty="0" err="1" smtClean="0">
                <a:solidFill>
                  <a:schemeClr val="tx1"/>
                </a:solidFill>
              </a:rPr>
              <a:t>мукора</a:t>
            </a:r>
            <a:r>
              <a:rPr lang="ru-RU" sz="2400" dirty="0" smtClean="0">
                <a:solidFill>
                  <a:schemeClr val="tx1"/>
                </a:solidFill>
              </a:rPr>
              <a:t>. 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1380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Муниципальное бюджетное общеобразовательное учреждение «Богородская средняя общеобразовательная школа»</vt:lpstr>
      <vt:lpstr>Лабораторная работа № 1. Устройство лупы и светового микроскопа. Правила работы с ними.  Изучение клеток растения с помощью лупы. Цель: изучить устройство лупы и микроскопа и приемы работы с ними. Оборудование: лупа, микроскоп, плоды томата, арбуза, яблока. </vt:lpstr>
      <vt:lpstr>Устройство микроскопа и приемы работы с ним. </vt:lpstr>
      <vt:lpstr>Лабораторная работа № 2.  Приготовление препарата кожицы чешуи лука,  рассматривание его под микроскопом. Цель: изучить строение клеток кожицы лука на  свежеприготовленном микропрепарате. Оборудование: микроскоп, вода, пипетка, предметное и покровное стекло, игла, йод, луковица, марля.</vt:lpstr>
      <vt:lpstr>Лабораторная работа № 3. Приготовление препаратов и рассматривание под микроскопом пластид в клетках листа элодеи, плодов томатов, рябины, шиповника. Цель: приготовить микропрепарат и рассмотреть пластиды в клетках листа элодеи, томата и шиповника под микроскопом. Оборудование: микроскоп, лист элодеи, плоды томата и шиповника</vt:lpstr>
      <vt:lpstr>Лабораторная работа № 4.  Приготовление препарата и рассматривание под микроскопом движения цитоплазмы в клетках листа элодеи Цель: приготовить микропрепарат листа элодеи  и рассмотреть под микроскопом движение цитоплазмы  в нём. Оборудование: свежесрезанный лист элодеи, микроскоп, препаровальная игла, вода, предметное и покровное стекла.</vt:lpstr>
      <vt:lpstr>Лабораторная работа № 5. Рассматривание под микроскопом готовых микропрепаратов различных растительных тканей. Цель: рассмотреть под микроскопом готовые микропрепараты различных растительных тканей. Оборудование: микропрепараты различных растительных тканей, микроскоп.</vt:lpstr>
      <vt:lpstr>Лабораторная работа № 6. Строение плодовых тел шляпочных грибов. Цель: рассмотреть плодовые тела шляпочных грибов. Оборудование: муляжи шляпочных грибов.  </vt:lpstr>
      <vt:lpstr>Лабораторная работа № 7. Строение плесневого гриба мукора. Цель: вырастить плесневый гриб мукор, изучить его строение. Оборудование: хлеб, тарелка, микроскоп, тёплая вода, пипетка, предметное стекло, покровное стеклышко, влажный песок. Условия проведения опыта: тепло, влажность.</vt:lpstr>
      <vt:lpstr> </vt:lpstr>
      <vt:lpstr>Лабораторная работа № 9. Строение зеленых водорослей. Цель: изучить строение зеленых водорослей Оборудование: микроскоп, предметное стекло, одноклеточная водоросль (хламидомонада, хлорелла), вода.</vt:lpstr>
      <vt:lpstr>Лабораторная работа № 10. Строение мха (на местных видах). Строение спороносящего хвоща. Строение спороносящего папоротника. Цель: изучить строение мха, папоротника, хвоща. Оборудование: гербарные экземпляры мха, папоротника, хвоща, микроскоп, лупа.</vt:lpstr>
      <vt:lpstr>Слайд 13</vt:lpstr>
      <vt:lpstr>Лабораторная работа № 11. Строение хвои и шишек хвойных (на примере местных видов). Цель: изучить строение хвои и шишек хвойных. Оборудование: хвоинки ели, пихты, лиственницы, шишки  данных голосеменных растений.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21</cp:revision>
  <dcterms:created xsi:type="dcterms:W3CDTF">2015-12-16T19:12:51Z</dcterms:created>
  <dcterms:modified xsi:type="dcterms:W3CDTF">2016-01-08T14:19:04Z</dcterms:modified>
</cp:coreProperties>
</file>