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2" r:id="rId1"/>
  </p:sldMasterIdLst>
  <p:sldIdLst>
    <p:sldId id="256" r:id="rId2"/>
    <p:sldId id="276" r:id="rId3"/>
    <p:sldId id="273" r:id="rId4"/>
    <p:sldId id="274" r:id="rId5"/>
    <p:sldId id="279" r:id="rId6"/>
    <p:sldId id="280" r:id="rId7"/>
    <p:sldId id="26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2" r:id="rId18"/>
    <p:sldId id="295" r:id="rId19"/>
    <p:sldId id="296" r:id="rId20"/>
    <p:sldId id="297" r:id="rId21"/>
    <p:sldId id="299" r:id="rId22"/>
    <p:sldId id="300" r:id="rId23"/>
    <p:sldId id="298" r:id="rId24"/>
    <p:sldId id="277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2" autoAdjust="0"/>
    <p:restoredTop sz="94564" autoAdjust="0"/>
  </p:normalViewPr>
  <p:slideViewPr>
    <p:cSldViewPr>
      <p:cViewPr>
        <p:scale>
          <a:sx n="46" d="100"/>
          <a:sy n="46" d="100"/>
        </p:scale>
        <p:origin x="-1896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E22B6-E1B4-45F2-BB93-91A2267C4D6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3D7320-F008-460E-948C-C049840426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h-sad173.ru/upload/medialibrary/9c3/9c3c580441fe7146c1988845cc0afcd6.jpg" TargetMode="External"/><Relationship Id="rId2" Type="http://schemas.openxmlformats.org/officeDocument/2006/relationships/hyperlink" Target="http://i.kuponator.ru/images/articles/carousel/1/338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mg1.liveinternet.ru/images/attach/c/3/77/802/77802967_1315131853_e56c838fdd92d23b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dirty="0" smtClean="0"/>
              <a:t>Развитие творческих способностей</a:t>
            </a:r>
            <a:br>
              <a:rPr lang="ru-RU" sz="6000" dirty="0" smtClean="0"/>
            </a:br>
            <a:r>
              <a:rPr lang="ru-RU" sz="6000" dirty="0" smtClean="0"/>
              <a:t>во внеурочной деятельности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6381328"/>
            <a:ext cx="7854696" cy="1752600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5. Когда вы решаете предпринять какое-то действие, думаете ли вы, что осуществите свое начинание: </a:t>
            </a:r>
            <a:endParaRPr lang="ru-RU" altLang="ru-RU" dirty="0"/>
          </a:p>
          <a:p>
            <a:r>
              <a:rPr lang="ru-RU" altLang="ru-RU" b="1" dirty="0"/>
              <a:t> </a:t>
            </a:r>
            <a:endParaRPr lang="ru-RU" altLang="ru-RU" dirty="0"/>
          </a:p>
          <a:p>
            <a:r>
              <a:rPr lang="ru-RU" altLang="ru-RU" dirty="0"/>
              <a:t> а) да;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часто думаете, что не сумеете;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да, часто.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b="1" dirty="0"/>
              <a:t> 6. Испытываете ли вы желание заняться делом, которое абсолютно не знаете: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да, неизвестное вас привлекает;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неизвестное вас не интересует;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все зависит от характера этого дела. </a:t>
            </a:r>
          </a:p>
        </p:txBody>
      </p:sp>
    </p:spTree>
    <p:extLst>
      <p:ext uri="{BB962C8B-B14F-4D97-AF65-F5344CB8AC3E}">
        <p14:creationId xmlns:p14="http://schemas.microsoft.com/office/powerpoint/2010/main" val="576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7. Вам приходится заниматься незнакомым делом. Испытываете ли вы желание добиться в нем совершенства: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удовлетворяетесь тем, чего успели добиться;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да, но только если вам это нравится.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b="1" dirty="0"/>
              <a:t> 8. Если дело, которое вы не знаете, вам нравится, хотите ли вы знать о нем все: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нет, вы хотите научиться только самому основному;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нет, вы хотите только удовлетворить свое любопытство. </a:t>
            </a:r>
          </a:p>
          <a:p>
            <a:r>
              <a:rPr lang="ru-RU" alt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53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 9. Когда вы терпите неудачу, то: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какое-то время упорствуете, вопреки здравому смыслу;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махнете рукой на эту затею, так как понимаете, что она нереальна;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продолжаете делать свое дело, даже когда становится очевидно, что препятствия непреодолимы.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b="1" dirty="0"/>
              <a:t> 10. По-вашему, профессию надо выбирать, исходя из: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своих возможностей, дальнейших перспектив для себя;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стабильности, значимости, нужности профессии, потребности в ней;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преимуществ, которые она обеспечит. </a:t>
            </a:r>
          </a:p>
        </p:txBody>
      </p:sp>
    </p:spTree>
    <p:extLst>
      <p:ext uri="{BB962C8B-B14F-4D97-AF65-F5344CB8AC3E}">
        <p14:creationId xmlns:p14="http://schemas.microsoft.com/office/powerpoint/2010/main" val="10121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6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11. Путешествуя, могли бы вы легко ориентироваться на маршруте, по которому уже прошли?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нет, боитесь сбиться с пути;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да, но только там, где местность вам понравилась и запомнилась.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b="1" dirty="0"/>
              <a:t> 12. Сразу же после какой-то беседы сможете ли вы вспомнить все, что говорилось: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да, без труда;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всего вспомнить не можете;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запоминаете только то, что вас интересует. </a:t>
            </a:r>
          </a:p>
          <a:p>
            <a:r>
              <a:rPr lang="ru-RU" alt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53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 </a:t>
            </a:r>
            <a:r>
              <a:rPr lang="ru-RU" altLang="ru-RU" b="1" dirty="0"/>
              <a:t>13. Когда вы слышите слово на незнакомом вам языке, то можете повторить его по слогам, без ошибки, даже не зная его значения: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да, без затруднений;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да, если это слово легко запомнить;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повторите, но не совсем правильно.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b="1" dirty="0"/>
              <a:t> 14. В свободное время вы предпочитаете:</a:t>
            </a:r>
            <a:r>
              <a:rPr lang="ru-RU" altLang="ru-RU" dirty="0"/>
              <a:t>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остаться наедине, поразмыслить;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находиться в компании;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вам безразлично, будете ли вы одни или в компании. </a:t>
            </a:r>
          </a:p>
        </p:txBody>
      </p:sp>
    </p:spTree>
    <p:extLst>
      <p:ext uri="{BB962C8B-B14F-4D97-AF65-F5344CB8AC3E}">
        <p14:creationId xmlns:p14="http://schemas.microsoft.com/office/powerpoint/2010/main" val="18740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84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 </a:t>
            </a:r>
            <a:r>
              <a:rPr lang="ru-RU" altLang="ru-RU" b="1" dirty="0"/>
              <a:t>15. Вы занимаетесь каким-то делом. Решаете прекратить это занятие только когда: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дело закончено и кажется вам отлично выполненным;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вы более-менее довольны;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вам еще не все удалось сделать.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b="1" dirty="0"/>
              <a:t> 16. Когда вы одни: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любите мечтать о каких-то даже, может быть, абстрактных вещах;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любой ценой пытаетесь найти себе конкретное занятие;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иногда любите помечтать, но о вещах, которые связаны с вашей работой. </a:t>
            </a:r>
          </a:p>
          <a:p>
            <a:r>
              <a:rPr lang="ru-RU" alt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63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8847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r>
              <a:rPr lang="ru-RU" b="1" dirty="0"/>
              <a:t> 17. Когда какая-то идея захватывает вас, то вы станете думать о ней: </a:t>
            </a:r>
            <a:endParaRPr lang="ru-RU" dirty="0"/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dirty="0"/>
              <a:t> а) независимо от того, где и с кем вы находитесь; </a:t>
            </a:r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dirty="0"/>
              <a:t> б) вы можете делать это только наедине; </a:t>
            </a:r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dirty="0"/>
              <a:t> в) только там, где будет не слишком шумно. </a:t>
            </a:r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b="1" dirty="0"/>
              <a:t> 18. Когда вы отстаиваете какую-то идею: </a:t>
            </a:r>
            <a:endParaRPr lang="ru-RU" dirty="0"/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dirty="0"/>
              <a:t> а) можете отказаться от нее, если выслушаете убедительные аргументы оппонентов; </a:t>
            </a:r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dirty="0"/>
              <a:t> б) останетесь при своем мнении, какие бы аргументы ни выслушали; </a:t>
            </a:r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dirty="0"/>
              <a:t> в) измените свое мнение, если сопротивление окажется слишком сильным. </a:t>
            </a:r>
          </a:p>
          <a:p>
            <a:pPr marL="274320" indent="-274320">
              <a:defRPr/>
            </a:pPr>
            <a:r>
              <a:rPr lang="ru-RU" dirty="0"/>
              <a:t> </a:t>
            </a:r>
          </a:p>
          <a:p>
            <a:pPr marL="274320" indent="-274320">
              <a:defRPr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0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/>
              <a:t>Ключ к тесту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sz="2800" b="1" dirty="0"/>
              <a:t>за ответ «а» — 3 очка; </a:t>
            </a:r>
            <a:endParaRPr lang="ru-RU" sz="2800" dirty="0"/>
          </a:p>
          <a:p>
            <a:pPr>
              <a:buNone/>
              <a:defRPr/>
            </a:pPr>
            <a:r>
              <a:rPr lang="ru-RU" sz="2800" dirty="0"/>
              <a:t> </a:t>
            </a:r>
          </a:p>
          <a:p>
            <a:pPr>
              <a:buNone/>
              <a:defRPr/>
            </a:pPr>
            <a:r>
              <a:rPr lang="ru-RU" sz="2800" b="1" dirty="0"/>
              <a:t> за ответ «б» — 1; </a:t>
            </a:r>
            <a:endParaRPr lang="ru-RU" sz="2800" dirty="0"/>
          </a:p>
          <a:p>
            <a:pPr>
              <a:buNone/>
              <a:defRPr/>
            </a:pPr>
            <a:r>
              <a:rPr lang="ru-RU" sz="2800" b="1" dirty="0"/>
              <a:t> </a:t>
            </a:r>
            <a:endParaRPr lang="ru-RU" sz="2800" dirty="0"/>
          </a:p>
          <a:p>
            <a:pPr>
              <a:buNone/>
              <a:defRPr/>
            </a:pPr>
            <a:r>
              <a:rPr lang="ru-RU" sz="2800" b="1" dirty="0"/>
              <a:t> за ответ «в» — 2. </a:t>
            </a:r>
            <a:endParaRPr lang="ru-RU" sz="2800" dirty="0"/>
          </a:p>
          <a:p>
            <a:pPr>
              <a:buNone/>
              <a:defRPr/>
            </a:pPr>
            <a:r>
              <a:rPr lang="ru-RU" sz="2800" b="1" dirty="0"/>
              <a:t> </a:t>
            </a:r>
            <a:endParaRPr lang="ru-RU" sz="2800" dirty="0"/>
          </a:p>
          <a:p>
            <a:pPr>
              <a:buNone/>
              <a:defRPr/>
            </a:pPr>
            <a:r>
              <a:rPr lang="ru-RU" sz="2800" dirty="0"/>
              <a:t>       Вопросы 1, 6, 7, 8 определяют границы вашей любознательности; </a:t>
            </a:r>
          </a:p>
          <a:p>
            <a:pPr>
              <a:buNone/>
              <a:defRPr/>
            </a:pPr>
            <a:r>
              <a:rPr lang="ru-RU" sz="2800" dirty="0"/>
              <a:t> </a:t>
            </a:r>
          </a:p>
          <a:p>
            <a:pPr>
              <a:buNone/>
              <a:defRPr/>
            </a:pPr>
            <a:r>
              <a:rPr lang="ru-RU" sz="2800" dirty="0"/>
              <a:t>        вопросы 2, 3, 4, 5 — веру в себя; вопросы 9 и 15 — постоянство; вопрос 10 — </a:t>
            </a:r>
            <a:r>
              <a:rPr lang="ru-RU" sz="2800" dirty="0" err="1"/>
              <a:t>амбициозность</a:t>
            </a:r>
            <a:r>
              <a:rPr lang="ru-RU" sz="2800" dirty="0"/>
              <a:t>; вопросы 12 и 13 — «слуховую» память; вопрос 11 — зрительную память; вопрос 14 — ваше стремление быть независимым; вопросы 16, 17 — способность абстрагироваться; вопрос 18 — степень сосредоточенности.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altLang="ru-RU" sz="2800" b="1" dirty="0"/>
              <a:t>49 и более очков</a:t>
            </a:r>
            <a:r>
              <a:rPr lang="ru-RU" altLang="ru-RU" sz="2800" dirty="0"/>
              <a:t>.  В вас заложен значительный творческий потенциал, который представляет вам богатый выбор возможностей. Если вы на деле сможете применить ваши способности, то вам доступны самые разнообразные формы творчества. </a:t>
            </a:r>
          </a:p>
          <a:p>
            <a:pPr>
              <a:buNone/>
            </a:pPr>
            <a:r>
              <a:rPr lang="ru-RU" altLang="ru-RU" sz="2800" dirty="0"/>
              <a:t> </a:t>
            </a:r>
          </a:p>
          <a:p>
            <a:pPr>
              <a:buNone/>
            </a:pPr>
            <a:r>
              <a:rPr lang="ru-RU" altLang="ru-RU" sz="2800" b="1" dirty="0"/>
              <a:t> От 24 до 48 очков.</a:t>
            </a:r>
            <a:r>
              <a:rPr lang="ru-RU" altLang="ru-RU" sz="2800" dirty="0"/>
              <a:t>  У вас вполне нормальный творческий потенциал.  Вы  обладаете теми качествами, которые позволяют вам творить, но у вас есть и проблемы, которые тормозят процесс творчества. Во всяком случае, ваш потенциал позволит вам творчески проявить себя, если вы, конечно, этого пожелаете. </a:t>
            </a:r>
          </a:p>
          <a:p>
            <a:pPr>
              <a:buNone/>
            </a:pPr>
            <a:r>
              <a:rPr lang="ru-RU" altLang="ru-RU" sz="2800" dirty="0"/>
              <a:t> </a:t>
            </a:r>
          </a:p>
          <a:p>
            <a:pPr>
              <a:buNone/>
            </a:pPr>
            <a:r>
              <a:rPr lang="ru-RU" altLang="ru-RU" sz="2800" b="1" dirty="0"/>
              <a:t> 23 и менее очков.</a:t>
            </a:r>
            <a:r>
              <a:rPr lang="ru-RU" altLang="ru-RU" sz="2800" dirty="0"/>
              <a:t>  Ваш творческий потенциал, увы, невелик. Но, быть может, вы просто недооценили себя, свои способности? Отсутствие веры в свои силы может привести вас к мысли, что вы вообще не способны к творчеству. Избавьтесь от этого и таким образом решите проблему.</a:t>
            </a:r>
          </a:p>
          <a:p>
            <a:pPr>
              <a:buNone/>
            </a:pPr>
            <a:r>
              <a:rPr lang="ru-RU" alt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9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Чтобы развивать способности детей, внеклассные мероприятия я  провожу в форме игр, КВН, в форме устных познавательных журналов, в форме конкурсов, праздничных  мероприятий, экскурсий и т.д.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Актуальность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Жизнь в эпоху научно – технического прогресса становится все разнообразней и сложнее.  И она требует от человека не шаблонных, привычных действий, а подвижности, гибкости мышления, быстрой ориентации, способность творчески мыслить. Творческие способности человека следует признать самой существенной частью его интеллекта и задачу их развития – одно из важнейших задач воспитании современного человека. Ведь все культурные ценности, накопленные человечеством – результат творческой деятельности людей.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Внеклассные мероприятия воспитывают уважительное отношение друг к другу, и взаимовыручку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90144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9163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 диска С\люда файлы\моё\CAM0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5500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744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564481" cy="26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G:\IMG_3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27" y="3356991"/>
            <a:ext cx="3564481" cy="26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5934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Игру «Поле чудес» мы проводили много раз  на  различные  темы. </a:t>
            </a:r>
            <a:r>
              <a:rPr lang="ru-RU" sz="2400" dirty="0" smtClean="0"/>
              <a:t>Первые </a:t>
            </a:r>
            <a:r>
              <a:rPr lang="ru-RU" sz="2400" dirty="0"/>
              <a:t>2 игры были разработаны  и проведены </a:t>
            </a:r>
            <a:r>
              <a:rPr lang="ru-RU" sz="2400" dirty="0" smtClean="0"/>
              <a:t>мною,  </a:t>
            </a:r>
            <a:r>
              <a:rPr lang="ru-RU" sz="2400" dirty="0"/>
              <a:t>затем  разработками и проведением игр  занимались сами дети по желанию. Мне оставалось проконсультировать и проверить готовность ответственных  за проведение данного  </a:t>
            </a:r>
            <a:r>
              <a:rPr lang="ru-RU" sz="2400" dirty="0" smtClean="0"/>
              <a:t>мероприятия. </a:t>
            </a:r>
            <a:r>
              <a:rPr lang="ru-RU" sz="2400" dirty="0"/>
              <a:t>Такой  способ  работы осуществляли и в </a:t>
            </a:r>
            <a:r>
              <a:rPr lang="ru-RU" sz="2400" dirty="0" smtClean="0"/>
              <a:t>игре </a:t>
            </a:r>
            <a:r>
              <a:rPr lang="ru-RU" sz="2400" dirty="0"/>
              <a:t>«Пойми  меня</a:t>
            </a:r>
            <a:r>
              <a:rPr lang="ru-RU" sz="2400" dirty="0" smtClean="0"/>
              <a:t>».  Дети самостоятельно </a:t>
            </a:r>
            <a:r>
              <a:rPr lang="ru-RU" sz="2400" dirty="0"/>
              <a:t>руководили данным  </a:t>
            </a:r>
            <a:r>
              <a:rPr lang="ru-RU" sz="2400" dirty="0" smtClean="0"/>
              <a:t>процессом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2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Наши выступления на радость людям, на пользу нам</a:t>
            </a:r>
            <a:endParaRPr lang="ru-RU" sz="2800" dirty="0"/>
          </a:p>
        </p:txBody>
      </p:sp>
      <p:pic>
        <p:nvPicPr>
          <p:cNvPr id="2051" name="Picture 3" descr="G:\SDC12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IMG_4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4364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115616" y="980728"/>
            <a:ext cx="6840760" cy="5040560"/>
          </a:xfrm>
          <a:prstGeom prst="verticalScroll">
            <a:avLst>
              <a:gd name="adj" fmla="val 1228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Ребенок – не кувшин,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который надо наполнить,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лампада 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которую надо зажечь . </a:t>
            </a:r>
          </a:p>
          <a:p>
            <a:pPr algn="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Средневековые гуманисты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            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и ссылки: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22108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dirty="0"/>
              <a:t>Развитие и диагностика способностей // Под ред. В. Н. Дружинина и В. В. </a:t>
            </a:r>
            <a:r>
              <a:rPr lang="ru-RU" dirty="0" err="1"/>
              <a:t>Шадрикова</a:t>
            </a:r>
            <a:r>
              <a:rPr lang="ru-RU" dirty="0"/>
              <a:t>. - М.: Наука, 2005.</a:t>
            </a:r>
          </a:p>
          <a:p>
            <a:pPr fontAlgn="base"/>
            <a:r>
              <a:rPr lang="ru-RU" dirty="0" err="1"/>
              <a:t>Рудкевич</a:t>
            </a:r>
            <a:r>
              <a:rPr lang="ru-RU" dirty="0"/>
              <a:t> Л. А., Рыбалко Е. Ф. Возрастная динамика самореализации творческой личности // Психологические проблемы самореализации личности. - СПб: Изд-во СПбГУ, 2007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dirty="0" smtClean="0"/>
              <a:t> </a:t>
            </a:r>
            <a:r>
              <a:rPr lang="ru-RU" dirty="0" err="1"/>
              <a:t>Грузенберг</a:t>
            </a:r>
            <a:r>
              <a:rPr lang="ru-RU" dirty="0"/>
              <a:t> СО. Психология творчества. - Минск, 2005.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7483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ru-RU" u="sng" dirty="0">
                <a:hlinkClick r:id="rId2"/>
              </a:rPr>
              <a:t>http://i.kuponator.ru/images/articles/carousel/1/3381.jpg</a:t>
            </a:r>
            <a:endParaRPr lang="ru-RU" altLang="ru-RU" dirty="0"/>
          </a:p>
          <a:p>
            <a:pPr>
              <a:buFont typeface="Arial" charset="0"/>
              <a:buChar char="•"/>
            </a:pPr>
            <a:r>
              <a:rPr lang="ru-RU" altLang="ru-RU" u="sng" dirty="0">
                <a:hlinkClick r:id="rId3"/>
              </a:rPr>
              <a:t>http://arh-sad173.ru/upload/medialibrary/9c3/9c3c580441fe7146c1988845cc0afcd6.jpg</a:t>
            </a:r>
            <a:endParaRPr lang="ru-RU" altLang="ru-RU" dirty="0"/>
          </a:p>
          <a:p>
            <a:pPr algn="r">
              <a:buFont typeface="Arial" charset="0"/>
              <a:buChar char="•"/>
            </a:pPr>
            <a:r>
              <a:rPr lang="ru-RU" altLang="ru-RU" u="sng" dirty="0">
                <a:hlinkClick r:id="rId4"/>
              </a:rPr>
              <a:t>http://img1.liveinternet.ru/images/attach/c/3/77/802/77802967_1315131853_e56c838fdd92d23b.jpg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0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Цели: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Изучение, анализ и обобщение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психолого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– педагогических источников по данной теме.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 педагогической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деятельности технологий, направленных на развитие творческих способностей детей.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Определение эффективности применения различных методик, влияющих на развитие творческих способностей детей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Что такое творческие способности?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i="1" dirty="0"/>
              <a:t> стремление к познанию;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i="1" dirty="0"/>
              <a:t>умение познавать новое;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i="1" dirty="0"/>
              <a:t>живость ума;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i="1" dirty="0"/>
              <a:t>умение в привычных вещах, явлениях находить нестандартное;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i="1" dirty="0"/>
              <a:t> стремление к открытиям;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i="1" dirty="0"/>
              <a:t> свободное воображение;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i="1" dirty="0"/>
              <a:t> фантазия и интуиция, в результате которых появляются изобретение, открытия, что-то новое.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8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Зачем нужно развивать творческие способности?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800" i="1" dirty="0"/>
              <a:t> Если у ребенка есть хоть малейшие творческие способности, то ему будет гораздо легче учиться, трудиться, строить отношения с окружающими людьми, справляться с трудностями.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3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Творчество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smtClean="0"/>
              <a:t>предполагается как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процесс создания чего-либо нового</a:t>
            </a:r>
            <a:r>
              <a:rPr lang="ru-RU" sz="2800" dirty="0" smtClean="0"/>
              <a:t>, причем процесс незапрограммированный, непредсказуемый, внезапный. При этом не принимается во внимание ценность результата творческого акта и его новизна для большой группы людей, для общества или человечества. Главное, чтобы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 был новым и значимым для самого "творца".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/>
              <a:t>Самостоятельное, оригинальное решение школьником задачи, имеющей ответ, будет творческим актом, а самого его следует оценивать как творческую личность.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5400" dirty="0">
                <a:solidFill>
                  <a:srgbClr val="002060"/>
                </a:solidFill>
              </a:rPr>
              <a:t>Тест  «Ваш творческий потенциал»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ru-RU" sz="4200" b="1" dirty="0"/>
              <a:t>1. Считаете ли вы, что окружающий вас мир может быть улучшен: </a:t>
            </a:r>
            <a:endParaRPr lang="ru-RU" sz="4200" dirty="0"/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pPr>
              <a:buNone/>
              <a:defRPr/>
            </a:pPr>
            <a:r>
              <a:rPr lang="ru-RU" sz="4200" dirty="0"/>
              <a:t> а) да; </a:t>
            </a:r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pPr>
              <a:buNone/>
              <a:defRPr/>
            </a:pPr>
            <a:r>
              <a:rPr lang="ru-RU" sz="4200" dirty="0"/>
              <a:t> б) нет, он и так достаточно хорош; </a:t>
            </a:r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pPr>
              <a:buNone/>
              <a:defRPr/>
            </a:pPr>
            <a:r>
              <a:rPr lang="ru-RU" sz="4200" dirty="0"/>
              <a:t> в) да, но только кое в чем. </a:t>
            </a:r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pPr>
              <a:buNone/>
              <a:defRPr/>
            </a:pPr>
            <a:r>
              <a:rPr lang="ru-RU" sz="4200" b="1" dirty="0"/>
              <a:t> 2. Думаете ли вы, что сами можете участвовать в значительных изменениях окружающего мира: </a:t>
            </a:r>
            <a:endParaRPr lang="ru-RU" sz="4200" dirty="0"/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pPr>
              <a:buNone/>
              <a:defRPr/>
            </a:pPr>
            <a:r>
              <a:rPr lang="ru-RU" sz="4200" dirty="0"/>
              <a:t> а) да, в большинстве случаев; </a:t>
            </a:r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pPr>
              <a:buNone/>
              <a:defRPr/>
            </a:pPr>
            <a:r>
              <a:rPr lang="ru-RU" sz="4200" dirty="0"/>
              <a:t> б) нет; </a:t>
            </a:r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pPr>
              <a:buNone/>
              <a:defRPr/>
            </a:pPr>
            <a:r>
              <a:rPr lang="ru-RU" sz="4200" dirty="0"/>
              <a:t> в) да, в некоторых случаях. </a:t>
            </a:r>
          </a:p>
          <a:p>
            <a:pPr>
              <a:buNone/>
              <a:defRPr/>
            </a:pPr>
            <a:r>
              <a:rPr lang="ru-RU" sz="42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3. Считаете ли вы, что некоторые из ваших идей принесли бы значительный прогресс в той сфере деятельности, в которой вы работаете: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да, при благоприятных обстоятельствах;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лишь в некоторой степени.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b="1" dirty="0"/>
              <a:t> 4. Считаете ли вы, что в будущем будете играть столь важную роль, что сможете что-то принципиально изменить: </a:t>
            </a:r>
            <a:endParaRPr lang="ru-RU" altLang="ru-RU" dirty="0"/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а) да, наверняка;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б) это маловероятно; </a:t>
            </a:r>
          </a:p>
          <a:p>
            <a:r>
              <a:rPr lang="ru-RU" altLang="ru-RU" dirty="0"/>
              <a:t> </a:t>
            </a:r>
          </a:p>
          <a:p>
            <a:r>
              <a:rPr lang="ru-RU" altLang="ru-RU" dirty="0"/>
              <a:t> в) возможно. 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89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652</Words>
  <Application>Microsoft Office PowerPoint</Application>
  <PresentationFormat>Экран (4:3)</PresentationFormat>
  <Paragraphs>235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  Развитие творческих способностей во внеурочной деятельности</vt:lpstr>
      <vt:lpstr>Актуальность</vt:lpstr>
      <vt:lpstr>Презентация PowerPoint</vt:lpstr>
      <vt:lpstr>Цели:</vt:lpstr>
      <vt:lpstr>Что такое творческие способности?</vt:lpstr>
      <vt:lpstr>Зачем нужно развивать творческие способности?</vt:lpstr>
      <vt:lpstr>Творчество предполагается как процесс создания чего-либо нового, причем процесс незапрограммированный, непредсказуемый, внезапный. При этом не принимается во внимание ценность результата творческого акта и его новизна для большой группы людей, для общества или человечества. Главное, чтобы результат был новым и значимым для самого "творца". Самостоятельное, оригинальное решение школьником задачи, имеющей ответ, будет творческим актом, а самого его следует оценивать как творческую личность.  </vt:lpstr>
      <vt:lpstr>Тест  «Ваш творческий потенциал»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 к тесту</vt:lpstr>
      <vt:lpstr>Презентация PowerPoint</vt:lpstr>
      <vt:lpstr>Формы деятельности</vt:lpstr>
      <vt:lpstr>Внеклассные мероприятия воспитывают уважительное отношение друг к другу, и взаимовыручку</vt:lpstr>
      <vt:lpstr>Презентация PowerPoint</vt:lpstr>
      <vt:lpstr>Презентация PowerPoint</vt:lpstr>
      <vt:lpstr>Наши выступления на радость людям, на пользу нам</vt:lpstr>
      <vt:lpstr>Презентация PowerPoint</vt:lpstr>
      <vt:lpstr>Литература и ссылки: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</dc:title>
  <dc:creator>Виталик</dc:creator>
  <cp:lastModifiedBy>Пользователь Windows</cp:lastModifiedBy>
  <cp:revision>55</cp:revision>
  <dcterms:created xsi:type="dcterms:W3CDTF">2011-11-14T17:39:53Z</dcterms:created>
  <dcterms:modified xsi:type="dcterms:W3CDTF">2015-03-26T19:05:29Z</dcterms:modified>
</cp:coreProperties>
</file>