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FD5D-5D07-41FC-A5D7-39F351CD3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A24D-23DF-4BA4-8AD9-4206354A6957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9ACE-3323-4ED9-AAAD-52A03570D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-2006-07.photosight.ru/03/151866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762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Arial" charset="0"/>
                <a:cs typeface="Arial" charset="0"/>
              </a:rPr>
              <a:t> </a:t>
            </a:r>
            <a:r>
              <a:rPr lang="ru-RU" sz="3600" b="1" smtClean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«Результат обучения оценивается не количеством сообщенной информации, а качеством усвоения и развития  способностей к обучению и самообразованию».</a:t>
            </a:r>
          </a:p>
          <a:p>
            <a:pPr>
              <a:buFontTx/>
              <a:buNone/>
            </a:pPr>
            <a:r>
              <a:rPr lang="ru-RU" sz="3600" b="1" i="1" smtClean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						Кудрявцев Д.</a:t>
            </a:r>
            <a:endParaRPr lang="ru-RU" sz="3600" b="1" smtClean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  <a:p>
            <a:pPr algn="r">
              <a:buFontTx/>
              <a:buNone/>
            </a:pPr>
            <a:endParaRPr lang="ru-RU" b="1" i="1" smtClean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  <a:p>
            <a:pPr algn="r">
              <a:buFontTx/>
              <a:buNone/>
            </a:pPr>
            <a:endParaRPr lang="ru-RU" b="1" i="1" smtClean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  <a:p>
            <a:pPr algn="r">
              <a:buFontTx/>
              <a:buNone/>
            </a:pPr>
            <a:endParaRPr lang="ru-RU" b="1" i="1" smtClean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5" name="Рисунок 4" descr="C:\Documents and Settings\Admin\Мои документы\фото 1а уроки\DSCN57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37112"/>
            <a:ext cx="2808312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Рисунок 5" descr="C:\Documents and Settings\Admin\Мои документы\фото 1а уроки\DSCN59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500438"/>
            <a:ext cx="30956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Верите ли вы, что…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3240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лето наступит в мае месяце?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температура воздуха повышается?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просыпаются насекомые и птицы?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цветы увядают?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…люди собирают урожай?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дети купаются и загорают?</a:t>
            </a:r>
          </a:p>
          <a:p>
            <a:pPr>
              <a:buFont typeface="Arial" charset="0"/>
              <a:buNone/>
            </a:pPr>
            <a:r>
              <a:rPr lang="ru-RU" sz="2400" smtClean="0">
                <a:latin typeface="Arial" charset="0"/>
                <a:cs typeface="Arial" charset="0"/>
              </a:rPr>
              <a:t>… лето идет после весны?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4508500"/>
          <a:ext cx="7920885" cy="16294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1555"/>
                <a:gridCol w="1131555"/>
                <a:gridCol w="1131555"/>
                <a:gridCol w="1131555"/>
                <a:gridCol w="1131555"/>
                <a:gridCol w="1131555"/>
                <a:gridCol w="1131555"/>
              </a:tblGrid>
              <a:tr h="6099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  <a:tr h="58293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+</a:t>
                      </a:r>
                      <a:endParaRPr lang="ru-RU" sz="3200" b="1" dirty="0"/>
                    </a:p>
                  </a:txBody>
                  <a:tcPr/>
                </a:tc>
              </a:tr>
              <a:tr h="436533"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Admin\Pictures\iCAK8MXP2.jpg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539750" y="4292600"/>
            <a:ext cx="3143250" cy="1928813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«Корзина идей»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229600" cy="4525963"/>
          </a:xfrm>
        </p:spPr>
        <p:txBody>
          <a:bodyPr>
            <a:normAutofit/>
          </a:bodyPr>
          <a:lstStyle/>
          <a:p>
            <a:pPr marL="273050" indent="-3175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 «сбрасывать» факты, мнения, имена, проблемы, имеющие отношения к теме урока. </a:t>
            </a:r>
          </a:p>
          <a:p>
            <a:pPr marL="273050" indent="-3175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ходе урока эти разрозненные в сознании ребенка факты или мнения, проблемы или понятия могут быть связаны в логические цепи.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333378"/>
            <a:ext cx="7848600" cy="95718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КОРЗИНА ИДЕЙ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класс. Тема: «Вода в природе».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Вода– это:</a:t>
            </a:r>
          </a:p>
          <a:p>
            <a:pPr lvl="8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</a:t>
            </a:r>
          </a:p>
          <a:p>
            <a:pPr lvl="2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                              </a:t>
            </a:r>
            <a:endParaRPr lang="ru-RU" sz="4000" b="1" dirty="0"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15363" name="Содержимое 3" descr="корзинка 2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7813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16013" y="2781300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ea typeface="Calibri" pitchFamily="34" charset="0"/>
                <a:cs typeface="Calibri" pitchFamily="34" charset="0"/>
              </a:rPr>
              <a:t>лёд</a:t>
            </a:r>
            <a:endParaRPr lang="ru-RU" sz="2400">
              <a:solidFill>
                <a:schemeClr val="bg2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6013" y="53006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дождь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3663" y="2636838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пар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80063" y="4941888"/>
            <a:ext cx="12731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a typeface="Malgun Gothic" pitchFamily="34" charset="-127"/>
              </a:rPr>
              <a:t>снег</a:t>
            </a:r>
          </a:p>
        </p:txBody>
      </p:sp>
      <p:sp>
        <p:nvSpPr>
          <p:cNvPr id="11" name="Стрелка вправо 10"/>
          <p:cNvSpPr/>
          <p:nvPr/>
        </p:nvSpPr>
        <p:spPr>
          <a:xfrm rot="8591181">
            <a:off x="2387600" y="4681538"/>
            <a:ext cx="979488" cy="485775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2229002">
            <a:off x="2403475" y="3190875"/>
            <a:ext cx="777875" cy="833438"/>
          </a:xfrm>
          <a:prstGeom prst="rightArrow">
            <a:avLst>
              <a:gd name="adj1" fmla="val 19635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0210162">
            <a:off x="5424488" y="2930525"/>
            <a:ext cx="857250" cy="484188"/>
          </a:xfrm>
          <a:prstGeom prst="rightArrow">
            <a:avLst>
              <a:gd name="adj1" fmla="val 21562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947965">
            <a:off x="5271294" y="4209256"/>
            <a:ext cx="763588" cy="485775"/>
          </a:xfrm>
          <a:prstGeom prst="rightArrow">
            <a:avLst>
              <a:gd name="adj1" fmla="val 10731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333378"/>
            <a:ext cx="7848600" cy="95718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КОРЗИНА ИДЕЙ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класс. Тема: «Вода в природе».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Вода– это:</a:t>
            </a:r>
          </a:p>
          <a:p>
            <a:pPr lvl="8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</a:t>
            </a:r>
          </a:p>
          <a:p>
            <a:pPr lvl="2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                              </a:t>
            </a:r>
            <a:endParaRPr lang="ru-RU" sz="4000" b="1" dirty="0"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16387" name="Содержимое 3" descr="корзинка 2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7813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088" y="1773238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туман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25" y="1700213"/>
            <a:ext cx="12747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a typeface="Malgun Gothic" pitchFamily="34" charset="-127"/>
                <a:cs typeface="Times New Roman" pitchFamily="18" charset="0"/>
              </a:rPr>
              <a:t>облака</a:t>
            </a:r>
            <a:endParaRPr lang="ru-RU" sz="2400" dirty="0">
              <a:solidFill>
                <a:schemeClr val="bg1"/>
              </a:solidFill>
              <a:ea typeface="Malgun Gothic" pitchFamily="34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37893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2"/>
                </a:solidFill>
                <a:ea typeface="Calibri" pitchFamily="34" charset="0"/>
                <a:cs typeface="Calibri" pitchFamily="34" charset="0"/>
              </a:rPr>
              <a:t>иней</a:t>
            </a:r>
            <a:endParaRPr lang="ru-RU" sz="2400">
              <a:solidFill>
                <a:schemeClr val="bg2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2988" y="5589588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дождь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43663" y="37893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ea typeface="Calibri" pitchFamily="34" charset="0"/>
                <a:cs typeface="Calibri" pitchFamily="34" charset="0"/>
              </a:rPr>
              <a:t>пар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43663" y="55165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роса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1275" y="5661025"/>
            <a:ext cx="12731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a typeface="Malgun Gothic" pitchFamily="34" charset="-127"/>
              </a:rPr>
              <a:t>снег</a:t>
            </a:r>
          </a:p>
        </p:txBody>
      </p:sp>
      <p:sp>
        <p:nvSpPr>
          <p:cNvPr id="11" name="Стрелка вправо 10"/>
          <p:cNvSpPr/>
          <p:nvPr/>
        </p:nvSpPr>
        <p:spPr>
          <a:xfrm rot="8591181">
            <a:off x="2316163" y="4897438"/>
            <a:ext cx="979487" cy="485775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761815">
            <a:off x="2349500" y="3976688"/>
            <a:ext cx="820738" cy="484187"/>
          </a:xfrm>
          <a:prstGeom prst="rightArrow">
            <a:avLst>
              <a:gd name="adj1" fmla="val 19635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76732">
            <a:off x="5426075" y="3983038"/>
            <a:ext cx="857250" cy="484187"/>
          </a:xfrm>
          <a:prstGeom prst="rightArrow">
            <a:avLst>
              <a:gd name="adj1" fmla="val 21562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560881">
            <a:off x="5326063" y="4921250"/>
            <a:ext cx="979487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4072732" y="5080794"/>
            <a:ext cx="763587" cy="485775"/>
          </a:xfrm>
          <a:prstGeom prst="rightArrow">
            <a:avLst>
              <a:gd name="adj1" fmla="val 10731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135882">
            <a:off x="5330825" y="2682875"/>
            <a:ext cx="977900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3083122">
            <a:off x="2211388" y="2778125"/>
            <a:ext cx="977900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Таблица «З-Х-У»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42938" y="1643063"/>
            <a:ext cx="8229600" cy="2786062"/>
          </a:xfrm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2988" y="981075"/>
          <a:ext cx="6786614" cy="410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131"/>
                <a:gridCol w="2218279"/>
                <a:gridCol w="2262204"/>
              </a:tblGrid>
              <a:tr h="2548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/>
                        <a:t>Знали</a:t>
                      </a:r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dirty="0" smtClean="0"/>
                        <a:t>Хотим узнать</a:t>
                      </a:r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i="1" smtClean="0"/>
                        <a:t>Узнали</a:t>
                      </a:r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978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Работаю в паре: что я знаю о (по) теме урока?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Ставлю цели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я знал, а что узнал?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17426" name="Picture 2" descr="C:\Каримова Н.В\рисунки из диска\люди\Volunteers\g05010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437063"/>
            <a:ext cx="22971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44463"/>
          <a:ext cx="8964487" cy="652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4104456"/>
                <a:gridCol w="2267743"/>
              </a:tblGrid>
              <a:tr h="103930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Знаю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Хочу узнать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Узнал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4862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Домашние животные живут рядом с человеком.</a:t>
                      </a:r>
                    </a:p>
                    <a:p>
                      <a:endParaRPr lang="ru-RU" sz="2400" dirty="0" smtClean="0"/>
                    </a:p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 заботится о домашних животных.</a:t>
                      </a:r>
                    </a:p>
                    <a:p>
                      <a:pPr algn="just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Домашние животные дают человеку продукты питания.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just">
                        <a:buAutoNum type="arabicPeriod"/>
                      </a:pP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Когда  появились первые домашние животные? </a:t>
                      </a:r>
                    </a:p>
                    <a:p>
                      <a:pPr marL="514350" indent="-514350" algn="just">
                        <a:buAutoNum type="arabicPeriod"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появились домашние животные?</a:t>
                      </a:r>
                    </a:p>
                    <a:p>
                      <a:pPr marL="514350" indent="-514350" algn="just">
                        <a:buAutoNum type="arabicPeriod"/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 был первым домашним животным?</a:t>
                      </a:r>
                    </a:p>
                    <a:p>
                      <a:pPr algn="just"/>
                      <a:r>
                        <a:rPr lang="ru-RU" sz="2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Как человек одомашнил животных</a:t>
                      </a:r>
                      <a:r>
                        <a:rPr lang="ru-RU" sz="2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774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(чтение с пометками)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196975"/>
            <a:ext cx="8472488" cy="4873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«V»  -  я это знал</a:t>
            </a:r>
            <a:endParaRPr lang="ru-RU" sz="3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– » - я думал иначе</a:t>
            </a:r>
            <a:endParaRPr lang="ru-RU" sz="3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«+» - новое для меня</a:t>
            </a:r>
            <a:endParaRPr lang="ru-RU" sz="3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«?» - интересно, непонятно, нужно              разобраться</a:t>
            </a:r>
            <a:endParaRPr lang="ru-RU" sz="3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Прием «Бортовой журнал»</a:t>
            </a: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  <a:p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5084763"/>
          <a:ext cx="7104112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056"/>
                <a:gridCol w="3552056"/>
              </a:tblGrid>
              <a:tr h="90900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Новая информация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286125" y="2357438"/>
            <a:ext cx="192881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тема</a:t>
            </a:r>
          </a:p>
        </p:txBody>
      </p:sp>
      <p:sp>
        <p:nvSpPr>
          <p:cNvPr id="8" name="Овал 7"/>
          <p:cNvSpPr/>
          <p:nvPr/>
        </p:nvSpPr>
        <p:spPr>
          <a:xfrm>
            <a:off x="785813" y="2428875"/>
            <a:ext cx="164306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50" y="3929063"/>
            <a:ext cx="164306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57875" y="2357438"/>
            <a:ext cx="164306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3786188"/>
            <a:ext cx="164306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8" idx="6"/>
            <a:endCxn id="7" idx="2"/>
          </p:cNvCxnSpPr>
          <p:nvPr/>
        </p:nvCxnSpPr>
        <p:spPr>
          <a:xfrm>
            <a:off x="2428875" y="2749550"/>
            <a:ext cx="857250" cy="17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3"/>
          </p:cNvCxnSpPr>
          <p:nvPr/>
        </p:nvCxnSpPr>
        <p:spPr>
          <a:xfrm rot="5400000">
            <a:off x="2558257" y="3561556"/>
            <a:ext cx="1238250" cy="78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64844" y="3178969"/>
            <a:ext cx="1143000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 rot="5400000">
            <a:off x="1395413" y="4440238"/>
            <a:ext cx="808037" cy="88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86500" y="5357813"/>
            <a:ext cx="5715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43250" y="5572125"/>
            <a:ext cx="5715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2"/>
            <a:endCxn id="7" idx="6"/>
          </p:cNvCxnSpPr>
          <p:nvPr/>
        </p:nvCxnSpPr>
        <p:spPr>
          <a:xfrm rot="10800000" flipV="1">
            <a:off x="5214938" y="2678113"/>
            <a:ext cx="642937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786188" y="5500688"/>
            <a:ext cx="544512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5572125" y="4500563"/>
            <a:ext cx="500063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679157" y="4464844"/>
            <a:ext cx="642937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822282" y="2964656"/>
            <a:ext cx="57150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2357437" y="4786313"/>
            <a:ext cx="50006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9" name="Picture 4" descr="NA059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19161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Овал 42"/>
          <p:cNvSpPr/>
          <p:nvPr/>
        </p:nvSpPr>
        <p:spPr>
          <a:xfrm>
            <a:off x="6929438" y="3286125"/>
            <a:ext cx="92868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14375" y="5072063"/>
            <a:ext cx="928688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15000" y="4857750"/>
            <a:ext cx="92868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286250" y="5000625"/>
            <a:ext cx="92868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214563" y="5143500"/>
            <a:ext cx="92868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68313" y="188913"/>
            <a:ext cx="64293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 «Кластер»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(гроздья)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20506" name="Прямоугольник 25"/>
          <p:cNvSpPr>
            <a:spLocks noChangeArrowheads="1"/>
          </p:cNvSpPr>
          <p:nvPr/>
        </p:nvSpPr>
        <p:spPr bwMode="auto">
          <a:xfrm>
            <a:off x="250825" y="9080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Кластер </a:t>
            </a:r>
            <a:r>
              <a:rPr lang="ru-RU" b="1"/>
              <a:t>- это  графическая организация материала, показывающая смысловые поля того или иного понятия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150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250825" y="404813"/>
            <a:ext cx="8642350" cy="5761037"/>
            <a:chOff x="2281" y="988"/>
            <a:chExt cx="7200" cy="4320"/>
          </a:xfrm>
        </p:grpSpPr>
        <p:sp>
          <p:nvSpPr>
            <p:cNvPr id="21509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281" y="98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Oval 19"/>
            <p:cNvSpPr>
              <a:spLocks noChangeArrowheads="1"/>
            </p:cNvSpPr>
            <p:nvPr/>
          </p:nvSpPr>
          <p:spPr bwMode="auto">
            <a:xfrm>
              <a:off x="4741" y="2230"/>
              <a:ext cx="1412" cy="6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18"/>
            <p:cNvSpPr>
              <a:spLocks noChangeShapeType="1"/>
            </p:cNvSpPr>
            <p:nvPr/>
          </p:nvSpPr>
          <p:spPr bwMode="auto">
            <a:xfrm flipV="1">
              <a:off x="5952" y="1963"/>
              <a:ext cx="564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Line 17"/>
            <p:cNvSpPr>
              <a:spLocks noChangeShapeType="1"/>
            </p:cNvSpPr>
            <p:nvPr/>
          </p:nvSpPr>
          <p:spPr bwMode="auto">
            <a:xfrm flipH="1" flipV="1">
              <a:off x="4116" y="1963"/>
              <a:ext cx="706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Line 16"/>
            <p:cNvSpPr>
              <a:spLocks noChangeShapeType="1"/>
            </p:cNvSpPr>
            <p:nvPr/>
          </p:nvSpPr>
          <p:spPr bwMode="auto">
            <a:xfrm flipH="1">
              <a:off x="3834" y="2660"/>
              <a:ext cx="84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Line 15"/>
            <p:cNvSpPr>
              <a:spLocks noChangeShapeType="1"/>
            </p:cNvSpPr>
            <p:nvPr/>
          </p:nvSpPr>
          <p:spPr bwMode="auto">
            <a:xfrm flipH="1">
              <a:off x="4681" y="2939"/>
              <a:ext cx="422" cy="5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14"/>
            <p:cNvSpPr>
              <a:spLocks noChangeShapeType="1"/>
            </p:cNvSpPr>
            <p:nvPr/>
          </p:nvSpPr>
          <p:spPr bwMode="auto">
            <a:xfrm>
              <a:off x="5952" y="2800"/>
              <a:ext cx="56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H="1" flipV="1">
              <a:off x="5387" y="1545"/>
              <a:ext cx="141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Oval 12"/>
            <p:cNvSpPr>
              <a:spLocks noChangeArrowheads="1"/>
            </p:cNvSpPr>
            <p:nvPr/>
          </p:nvSpPr>
          <p:spPr bwMode="auto">
            <a:xfrm>
              <a:off x="6516" y="3078"/>
              <a:ext cx="989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Oval 11"/>
            <p:cNvSpPr>
              <a:spLocks noChangeArrowheads="1"/>
            </p:cNvSpPr>
            <p:nvPr/>
          </p:nvSpPr>
          <p:spPr bwMode="auto">
            <a:xfrm>
              <a:off x="7505" y="3914"/>
              <a:ext cx="989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Oval 10"/>
            <p:cNvSpPr>
              <a:spLocks noChangeArrowheads="1"/>
            </p:cNvSpPr>
            <p:nvPr/>
          </p:nvSpPr>
          <p:spPr bwMode="auto">
            <a:xfrm>
              <a:off x="5810" y="3914"/>
              <a:ext cx="989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Oval 9"/>
            <p:cNvSpPr>
              <a:spLocks noChangeArrowheads="1"/>
            </p:cNvSpPr>
            <p:nvPr/>
          </p:nvSpPr>
          <p:spPr bwMode="auto">
            <a:xfrm>
              <a:off x="4257" y="3496"/>
              <a:ext cx="989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Oval 8"/>
            <p:cNvSpPr>
              <a:spLocks noChangeArrowheads="1"/>
            </p:cNvSpPr>
            <p:nvPr/>
          </p:nvSpPr>
          <p:spPr bwMode="auto">
            <a:xfrm>
              <a:off x="2846" y="2660"/>
              <a:ext cx="989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Oval 7"/>
            <p:cNvSpPr>
              <a:spLocks noChangeArrowheads="1"/>
            </p:cNvSpPr>
            <p:nvPr/>
          </p:nvSpPr>
          <p:spPr bwMode="auto">
            <a:xfrm>
              <a:off x="6516" y="1685"/>
              <a:ext cx="989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Oval 6"/>
            <p:cNvSpPr>
              <a:spLocks noChangeArrowheads="1"/>
            </p:cNvSpPr>
            <p:nvPr/>
          </p:nvSpPr>
          <p:spPr bwMode="auto">
            <a:xfrm>
              <a:off x="4963" y="1127"/>
              <a:ext cx="989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Oval 5"/>
            <p:cNvSpPr>
              <a:spLocks noChangeArrowheads="1"/>
            </p:cNvSpPr>
            <p:nvPr/>
          </p:nvSpPr>
          <p:spPr bwMode="auto">
            <a:xfrm>
              <a:off x="3128" y="1545"/>
              <a:ext cx="989" cy="5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4"/>
            <p:cNvSpPr>
              <a:spLocks noChangeShapeType="1"/>
            </p:cNvSpPr>
            <p:nvPr/>
          </p:nvSpPr>
          <p:spPr bwMode="auto">
            <a:xfrm flipH="1">
              <a:off x="6375" y="3496"/>
              <a:ext cx="33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Line 3"/>
            <p:cNvSpPr>
              <a:spLocks noChangeShapeType="1"/>
            </p:cNvSpPr>
            <p:nvPr/>
          </p:nvSpPr>
          <p:spPr bwMode="auto">
            <a:xfrm>
              <a:off x="7222" y="3496"/>
              <a:ext cx="56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Text Box 2"/>
            <p:cNvSpPr txBox="1">
              <a:spLocks noChangeArrowheads="1"/>
            </p:cNvSpPr>
            <p:nvPr/>
          </p:nvSpPr>
          <p:spPr bwMode="auto">
            <a:xfrm>
              <a:off x="4921" y="2392"/>
              <a:ext cx="1130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2000" b="1">
                  <a:cs typeface="Times New Roman" pitchFamily="18" charset="0"/>
                </a:rPr>
                <a:t>растения</a:t>
              </a:r>
              <a:endParaRPr lang="ru-RU" sz="2000" b="1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22531" name="Picture 2" descr="http://festival.1september.ru/articles/565298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6153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286625" cy="2217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/>
              <a:t>Развитие критического мышления</a:t>
            </a:r>
            <a:br>
              <a:rPr lang="ru-RU" sz="4800" dirty="0" smtClean="0"/>
            </a:br>
            <a:r>
              <a:rPr lang="ru-RU" sz="4800" dirty="0" smtClean="0"/>
              <a:t>на уроках  и внеурочной деятельности</a:t>
            </a:r>
            <a:endParaRPr lang="ru-RU" sz="48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4437063"/>
            <a:ext cx="5214937" cy="2071687"/>
          </a:xfrm>
        </p:spPr>
        <p:txBody>
          <a:bodyPr/>
          <a:lstStyle/>
          <a:p>
            <a:pPr algn="l"/>
            <a:endParaRPr lang="ru-RU" sz="1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sz="1600" smtClean="0">
                <a:latin typeface="Arial" charset="0"/>
                <a:cs typeface="Arial" charset="0"/>
              </a:rPr>
              <a:t>                                      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ru-RU" sz="1600" b="1" smtClean="0">
              <a:latin typeface="Arial" charset="0"/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92563" y="90488"/>
            <a:ext cx="115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just" eaLnBrk="0" hangingPunct="0"/>
            <a:r>
              <a:rPr lang="ru-RU" sz="1200" i="1">
                <a:solidFill>
                  <a:srgbClr val="000000"/>
                </a:solidFill>
                <a:cs typeface="Times New Roman" pitchFamily="18" charset="0"/>
              </a:rPr>
              <a:t>        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Кластер</a:t>
            </a:r>
            <a:br>
              <a:rPr lang="ru-RU" dirty="0" smtClean="0"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ru-RU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Arial" charset="0"/>
                <a:cs typeface="Arial" charset="0"/>
              </a:rPr>
              <a:t>    </a:t>
            </a: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14375" y="2500313"/>
            <a:ext cx="3136900" cy="2584450"/>
            <a:chOff x="839" y="2160"/>
            <a:chExt cx="1587" cy="1043"/>
          </a:xfrm>
        </p:grpSpPr>
        <p:sp>
          <p:nvSpPr>
            <p:cNvPr id="23592" name="Oval 29"/>
            <p:cNvSpPr>
              <a:spLocks noChangeArrowheads="1"/>
            </p:cNvSpPr>
            <p:nvPr/>
          </p:nvSpPr>
          <p:spPr bwMode="auto">
            <a:xfrm>
              <a:off x="839" y="2205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Oval 30"/>
            <p:cNvSpPr>
              <a:spLocks noChangeArrowheads="1"/>
            </p:cNvSpPr>
            <p:nvPr/>
          </p:nvSpPr>
          <p:spPr bwMode="auto">
            <a:xfrm>
              <a:off x="1474" y="2296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4" name="Oval 31"/>
            <p:cNvSpPr>
              <a:spLocks noChangeArrowheads="1"/>
            </p:cNvSpPr>
            <p:nvPr/>
          </p:nvSpPr>
          <p:spPr bwMode="auto">
            <a:xfrm>
              <a:off x="2018" y="216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5" name="Oval 32"/>
            <p:cNvSpPr>
              <a:spLocks noChangeArrowheads="1"/>
            </p:cNvSpPr>
            <p:nvPr/>
          </p:nvSpPr>
          <p:spPr bwMode="auto">
            <a:xfrm>
              <a:off x="930" y="275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6" name="Oval 33"/>
            <p:cNvSpPr>
              <a:spLocks noChangeArrowheads="1"/>
            </p:cNvSpPr>
            <p:nvPr/>
          </p:nvSpPr>
          <p:spPr bwMode="auto">
            <a:xfrm>
              <a:off x="1610" y="284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7" name="Oval 34"/>
            <p:cNvSpPr>
              <a:spLocks noChangeArrowheads="1"/>
            </p:cNvSpPr>
            <p:nvPr/>
          </p:nvSpPr>
          <p:spPr bwMode="auto">
            <a:xfrm>
              <a:off x="2018" y="2568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8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4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Line 36"/>
            <p:cNvSpPr>
              <a:spLocks noChangeShapeType="1"/>
            </p:cNvSpPr>
            <p:nvPr/>
          </p:nvSpPr>
          <p:spPr bwMode="auto">
            <a:xfrm>
              <a:off x="1247" y="238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Line 37"/>
            <p:cNvSpPr>
              <a:spLocks noChangeShapeType="1"/>
            </p:cNvSpPr>
            <p:nvPr/>
          </p:nvSpPr>
          <p:spPr bwMode="auto">
            <a:xfrm flipV="1">
              <a:off x="1882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Line 38"/>
            <p:cNvSpPr>
              <a:spLocks noChangeShapeType="1"/>
            </p:cNvSpPr>
            <p:nvPr/>
          </p:nvSpPr>
          <p:spPr bwMode="auto">
            <a:xfrm>
              <a:off x="1882" y="2568"/>
              <a:ext cx="18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Line 39"/>
            <p:cNvSpPr>
              <a:spLocks noChangeShapeType="1"/>
            </p:cNvSpPr>
            <p:nvPr/>
          </p:nvSpPr>
          <p:spPr bwMode="auto">
            <a:xfrm>
              <a:off x="1746" y="2659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708400" y="1857375"/>
            <a:ext cx="2743200" cy="928688"/>
            <a:chOff x="3540" y="1960"/>
            <a:chExt cx="3142" cy="785"/>
          </a:xfrm>
        </p:grpSpPr>
        <p:sp>
          <p:nvSpPr>
            <p:cNvPr id="23581" name="AutoShape 5"/>
            <p:cNvSpPr>
              <a:spLocks noChangeAspect="1" noChangeArrowheads="1"/>
            </p:cNvSpPr>
            <p:nvPr/>
          </p:nvSpPr>
          <p:spPr bwMode="auto">
            <a:xfrm>
              <a:off x="3540" y="1960"/>
              <a:ext cx="3142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2" name="Line 6"/>
            <p:cNvSpPr>
              <a:spLocks noChangeShapeType="1"/>
            </p:cNvSpPr>
            <p:nvPr/>
          </p:nvSpPr>
          <p:spPr bwMode="auto">
            <a:xfrm flipV="1">
              <a:off x="3933" y="2352"/>
              <a:ext cx="19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Line 7"/>
            <p:cNvSpPr>
              <a:spLocks noChangeShapeType="1"/>
            </p:cNvSpPr>
            <p:nvPr/>
          </p:nvSpPr>
          <p:spPr bwMode="auto">
            <a:xfrm>
              <a:off x="5897" y="2090"/>
              <a:ext cx="0" cy="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Line 8"/>
            <p:cNvSpPr>
              <a:spLocks noChangeShapeType="1"/>
            </p:cNvSpPr>
            <p:nvPr/>
          </p:nvSpPr>
          <p:spPr bwMode="auto">
            <a:xfrm>
              <a:off x="5897" y="2090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Line 9"/>
            <p:cNvSpPr>
              <a:spLocks noChangeShapeType="1"/>
            </p:cNvSpPr>
            <p:nvPr/>
          </p:nvSpPr>
          <p:spPr bwMode="auto">
            <a:xfrm flipH="1">
              <a:off x="5897" y="2352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Line 10"/>
            <p:cNvSpPr>
              <a:spLocks noChangeShapeType="1"/>
            </p:cNvSpPr>
            <p:nvPr/>
          </p:nvSpPr>
          <p:spPr bwMode="auto">
            <a:xfrm>
              <a:off x="5242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7" name="Line 11"/>
            <p:cNvSpPr>
              <a:spLocks noChangeShapeType="1"/>
            </p:cNvSpPr>
            <p:nvPr/>
          </p:nvSpPr>
          <p:spPr bwMode="auto">
            <a:xfrm>
              <a:off x="4718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8" name="Line 12"/>
            <p:cNvSpPr>
              <a:spLocks noChangeShapeType="1"/>
            </p:cNvSpPr>
            <p:nvPr/>
          </p:nvSpPr>
          <p:spPr bwMode="auto">
            <a:xfrm flipH="1" flipV="1">
              <a:off x="4195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9" name="Line 13"/>
            <p:cNvSpPr>
              <a:spLocks noChangeShapeType="1"/>
            </p:cNvSpPr>
            <p:nvPr/>
          </p:nvSpPr>
          <p:spPr bwMode="auto">
            <a:xfrm flipH="1">
              <a:off x="5242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Line 14"/>
            <p:cNvSpPr>
              <a:spLocks noChangeShapeType="1"/>
            </p:cNvSpPr>
            <p:nvPr/>
          </p:nvSpPr>
          <p:spPr bwMode="auto">
            <a:xfrm flipH="1">
              <a:off x="4718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Line 15"/>
            <p:cNvSpPr>
              <a:spLocks noChangeShapeType="1"/>
            </p:cNvSpPr>
            <p:nvPr/>
          </p:nvSpPr>
          <p:spPr bwMode="auto">
            <a:xfrm flipH="1">
              <a:off x="4195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8"/>
          <p:cNvGrpSpPr>
            <a:grpSpLocks noChangeAspect="1"/>
          </p:cNvGrpSpPr>
          <p:nvPr/>
        </p:nvGrpSpPr>
        <p:grpSpPr bwMode="auto">
          <a:xfrm>
            <a:off x="7019925" y="1989138"/>
            <a:ext cx="1257300" cy="1601787"/>
            <a:chOff x="3933" y="10745"/>
            <a:chExt cx="1440" cy="1835"/>
          </a:xfrm>
        </p:grpSpPr>
        <p:sp>
          <p:nvSpPr>
            <p:cNvPr id="23571" name="AutoShape 19"/>
            <p:cNvSpPr>
              <a:spLocks noChangeAspect="1" noChangeArrowheads="1"/>
            </p:cNvSpPr>
            <p:nvPr/>
          </p:nvSpPr>
          <p:spPr bwMode="auto">
            <a:xfrm>
              <a:off x="3933" y="10745"/>
              <a:ext cx="1440" cy="1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H="1">
              <a:off x="4587" y="10747"/>
              <a:ext cx="1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4587" y="10746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4587" y="11138"/>
              <a:ext cx="525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587" y="11531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H="1">
              <a:off x="4064" y="10745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flipH="1">
              <a:off x="4064" y="11137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H="1">
              <a:off x="4064" y="11530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H="1">
              <a:off x="4195" y="11923"/>
              <a:ext cx="392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4587" y="11923"/>
              <a:ext cx="393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059113" y="5013325"/>
            <a:ext cx="5832475" cy="1296988"/>
            <a:chOff x="1927" y="3158"/>
            <a:chExt cx="3674" cy="817"/>
          </a:xfrm>
        </p:grpSpPr>
        <p:sp>
          <p:nvSpPr>
            <p:cNvPr id="23563" name="Rectangle 41"/>
            <p:cNvSpPr>
              <a:spLocks noChangeArrowheads="1"/>
            </p:cNvSpPr>
            <p:nvPr/>
          </p:nvSpPr>
          <p:spPr bwMode="auto">
            <a:xfrm>
              <a:off x="4241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4" name="Rectangle 42"/>
            <p:cNvSpPr>
              <a:spLocks noChangeArrowheads="1"/>
            </p:cNvSpPr>
            <p:nvPr/>
          </p:nvSpPr>
          <p:spPr bwMode="auto">
            <a:xfrm>
              <a:off x="2699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Rectangle 43"/>
            <p:cNvSpPr>
              <a:spLocks noChangeArrowheads="1"/>
            </p:cNvSpPr>
            <p:nvPr/>
          </p:nvSpPr>
          <p:spPr bwMode="auto">
            <a:xfrm>
              <a:off x="4785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6" name="Rectangle 44"/>
            <p:cNvSpPr>
              <a:spLocks noChangeArrowheads="1"/>
            </p:cNvSpPr>
            <p:nvPr/>
          </p:nvSpPr>
          <p:spPr bwMode="auto">
            <a:xfrm>
              <a:off x="3696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7" name="Rectangle 45"/>
            <p:cNvSpPr>
              <a:spLocks noChangeArrowheads="1"/>
            </p:cNvSpPr>
            <p:nvPr/>
          </p:nvSpPr>
          <p:spPr bwMode="auto">
            <a:xfrm>
              <a:off x="1927" y="374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Line 48"/>
            <p:cNvSpPr>
              <a:spLocks noChangeShapeType="1"/>
            </p:cNvSpPr>
            <p:nvPr/>
          </p:nvSpPr>
          <p:spPr bwMode="auto">
            <a:xfrm flipH="1">
              <a:off x="4195" y="3385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Line 49"/>
            <p:cNvSpPr>
              <a:spLocks noChangeShapeType="1"/>
            </p:cNvSpPr>
            <p:nvPr/>
          </p:nvSpPr>
          <p:spPr bwMode="auto">
            <a:xfrm>
              <a:off x="4785" y="3385"/>
              <a:ext cx="31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Line 50"/>
            <p:cNvSpPr>
              <a:spLocks noChangeShapeType="1"/>
            </p:cNvSpPr>
            <p:nvPr/>
          </p:nvSpPr>
          <p:spPr bwMode="auto">
            <a:xfrm flipH="1">
              <a:off x="2381" y="3385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5435600" y="42211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H="1">
            <a:off x="5076825" y="4581525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6011863" y="45815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 animBg="1"/>
      <p:bldP spid="50" grpId="0" animBg="1"/>
      <p:bldP spid="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solidFill>
            <a:schemeClr val="bg2"/>
          </a:solidFill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Таблица толстых  и     тонких</a:t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вопросов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1571625"/>
          <a:ext cx="7992888" cy="5045478"/>
        </p:xfrm>
        <a:graphic>
          <a:graphicData uri="http://schemas.openxmlformats.org/drawingml/2006/table">
            <a:tbl>
              <a:tblPr/>
              <a:tblGrid>
                <a:gridCol w="3816424"/>
                <a:gridCol w="4176464"/>
              </a:tblGrid>
              <a:tr h="824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Тонкие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требуют фактического ответа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Толстые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требуют обстоятельного развернутого ответа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83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Кто?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Когда?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Может…?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Будет…?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Мог ли…?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 звать…?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Было ли…?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Согласны ли вы…?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Верно ли?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Дайте три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объяснения,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почему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Объясните, почему…?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Почему вы думаете…?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Почему вы считаете…?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чём различие…?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Предположите, что будет, если…?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Что, если…?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45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3779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5288" y="188913"/>
            <a:ext cx="8424862" cy="6669087"/>
          </a:xfrm>
        </p:spPr>
        <p:txBody>
          <a:bodyPr>
            <a:noAutofit/>
          </a:bodyPr>
          <a:lstStyle/>
          <a:p>
            <a:pPr marL="177800" indent="0" algn="ctr">
              <a:buFont typeface="Arial" charset="0"/>
              <a:buNone/>
              <a:defRPr/>
            </a:pPr>
            <a:r>
              <a:rPr lang="ru-RU" sz="1800" b="1" i="1" u="sng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«</a:t>
            </a:r>
            <a:r>
              <a:rPr lang="ru-RU" sz="1800" b="1" i="1" u="sng" dirty="0" err="1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Думательных</a:t>
            </a:r>
            <a:r>
              <a:rPr lang="ru-RU" sz="1800" b="1" i="1" u="sng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шляп»</a:t>
            </a: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(Эдвард де </a:t>
            </a:r>
            <a:r>
              <a:rPr lang="ru-RU" sz="1800" i="1" dirty="0" err="1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Боно</a:t>
            </a: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177800" indent="0" algn="ctr">
              <a:buFont typeface="Arial" charset="0"/>
              <a:buNone/>
              <a:defRPr/>
            </a:pPr>
            <a:endParaRPr lang="ru-RU" sz="1800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Предлагает при решении творческой задачи выполнять за один раз по одному мыслительному действию. Класс разбивается на шесть групп, каждая получает шляпу определённого цвета.</a:t>
            </a:r>
          </a:p>
          <a:p>
            <a:pPr marL="177800" indent="0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Белая шляпа: </a:t>
            </a: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статистическая.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задаются вопросами о том, что они уже знают, каких данных недостаточно, какая еще информация им необходима и как ее получить.</a:t>
            </a:r>
          </a:p>
          <a:p>
            <a:pPr marL="177800" indent="0">
              <a:buFont typeface="Arial" charset="0"/>
              <a:buNone/>
              <a:defRPr/>
            </a:pPr>
            <a:endParaRPr lang="ru-RU" sz="1800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шляпа: </a:t>
            </a: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 могут высказать свои чувства и интуитивные догадки относительно рассматриваемого вопроса, не вдаваясь в объяснения о том, почему это так, кто виноват и что делать.</a:t>
            </a:r>
          </a:p>
          <a:p>
            <a:pPr marL="177800" indent="0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я чувствую по поводу данной проблемы?</a:t>
            </a:r>
          </a:p>
          <a:p>
            <a:pPr marL="177800" indent="0">
              <a:buFont typeface="Arial" charset="0"/>
              <a:buNone/>
              <a:defRPr/>
            </a:pPr>
            <a:endParaRPr lang="ru-RU" sz="18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Черная шляпа: </a:t>
            </a: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шляпа помогает критически оценить выдвигаемые предложения, понять, насколько они реалистичны, безопасны и осуществимы. </a:t>
            </a:r>
            <a:r>
              <a:rPr lang="ru-RU" sz="1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смысл - сработает ли это? Насколько это безопасно? Осуществима ли эта идея?</a:t>
            </a:r>
          </a:p>
          <a:p>
            <a:pPr marL="95250" indent="0">
              <a:buFont typeface="Arial" charset="0"/>
              <a:buNone/>
              <a:defRPr/>
            </a:pPr>
            <a:endParaRPr lang="ru-RU" sz="1400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95250" indent="0">
              <a:buFont typeface="Arial" charset="0"/>
              <a:buNone/>
              <a:defRPr/>
            </a:pPr>
            <a:r>
              <a:rPr lang="ru-RU" sz="14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6480175"/>
          </a:xfrm>
        </p:spPr>
        <p:txBody>
          <a:bodyPr>
            <a:noAutofit/>
          </a:bodyPr>
          <a:lstStyle/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latin typeface="+mj-lt"/>
              </a:rPr>
              <a:t>Желтая шляпа: </a:t>
            </a: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позитивная.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Желтая шляпа требует от учащихся переключить свое внимание на поиск достоинств, преимуществ и позитивных сторон рассматриваемой идеи. 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FF0000"/>
                </a:solidFill>
                <a:latin typeface="+mj-lt"/>
              </a:rPr>
              <a:t>Зачем это делать? Каковы будут результаты? Стоит ли это делать?</a:t>
            </a:r>
          </a:p>
          <a:p>
            <a:pPr marL="177800" indent="0" algn="just">
              <a:buFont typeface="Arial" charset="0"/>
              <a:buNone/>
              <a:defRPr/>
            </a:pPr>
            <a:endParaRPr lang="ru-RU" sz="1800" i="1" dirty="0" smtClean="0">
              <a:solidFill>
                <a:srgbClr val="FF0000"/>
              </a:solidFill>
              <a:latin typeface="+mj-lt"/>
            </a:endParaRPr>
          </a:p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latin typeface="+mj-lt"/>
              </a:rPr>
              <a:t>Зеленая шляпа: </a:t>
            </a: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творческая.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Находясь под зеленой шляпой,  дети придумывают к тексту загадки, задачи, ребусы, составляют кластер, </a:t>
            </a:r>
            <a:r>
              <a:rPr lang="ru-RU" sz="1800" i="1" dirty="0" err="1" smtClean="0">
                <a:solidFill>
                  <a:srgbClr val="1529BD"/>
                </a:solidFill>
                <a:latin typeface="+mj-lt"/>
              </a:rPr>
              <a:t>синквейн</a:t>
            </a: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.</a:t>
            </a:r>
          </a:p>
          <a:p>
            <a:pPr marL="177800" indent="0" algn="just">
              <a:buFont typeface="Arial" charset="0"/>
              <a:buNone/>
              <a:defRPr/>
            </a:pPr>
            <a:endParaRPr lang="ru-RU" sz="1800" i="1" dirty="0" smtClean="0">
              <a:solidFill>
                <a:srgbClr val="1529BD"/>
              </a:solidFill>
              <a:latin typeface="+mj-lt"/>
            </a:endParaRPr>
          </a:p>
          <a:p>
            <a:pPr marL="177800" indent="0">
              <a:buFont typeface="Arial" charset="0"/>
              <a:buNone/>
              <a:defRPr/>
            </a:pPr>
            <a:r>
              <a:rPr lang="ru-RU" sz="1800" b="1" i="1" dirty="0" smtClean="0">
                <a:solidFill>
                  <a:srgbClr val="1529BD"/>
                </a:solidFill>
                <a:latin typeface="+mj-lt"/>
              </a:rPr>
              <a:t>Синяя шляпа: </a:t>
            </a: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аналитическая.</a:t>
            </a:r>
          </a:p>
          <a:p>
            <a:pPr marL="177800" indent="0" algn="just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В этой шляпе группа осуществляет рефлексию по поводу всего мыслительного процесса. Подводит итог проделанной работе, намечает следующие шаги.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b="1" i="1" u="sng" dirty="0" smtClean="0">
                <a:solidFill>
                  <a:srgbClr val="1529BD"/>
                </a:solidFill>
                <a:latin typeface="+mj-lt"/>
              </a:rPr>
              <a:t>Вопросы, которые можно написать на шляпах</a:t>
            </a:r>
            <a:endParaRPr lang="ru-RU" sz="1800" b="1" i="1" dirty="0" smtClean="0">
              <a:solidFill>
                <a:srgbClr val="1529BD"/>
              </a:solidFill>
              <a:latin typeface="+mj-lt"/>
            </a:endParaRP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БЕЛАЯ ШЛЯПА. Сколько? 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КРАСНАЯ ШЛЯПА. Что понравилось?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ЧЕРНАЯ ШЛЯПА. Что не понравилось?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ЖЕЛТАЯ ШЛЯПА. Что хорошего?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ЗЕЛЕНАЯ ШЛЯПА. Задания.</a:t>
            </a:r>
          </a:p>
          <a:p>
            <a:pPr marL="177800" indent="0" algn="ctr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latin typeface="+mj-lt"/>
              </a:rPr>
              <a:t>СИНЯЯ ШЛЯПА. Как?</a:t>
            </a:r>
          </a:p>
          <a:p>
            <a:pPr marL="177800" indent="0">
              <a:buFont typeface="Arial" charset="0"/>
              <a:buNone/>
              <a:defRPr/>
            </a:pPr>
            <a:endParaRPr lang="ru-RU" sz="1800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77800" indent="0">
              <a:buFont typeface="Arial" charset="0"/>
              <a:buNone/>
              <a:defRPr/>
            </a:pPr>
            <a:r>
              <a:rPr lang="ru-RU" sz="1800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569325" cy="65246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endParaRPr lang="ru-RU" sz="2400" b="1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 marL="547688" indent="-15875">
              <a:buFont typeface="Arial" charset="0"/>
              <a:buNone/>
              <a:defRPr/>
            </a:pP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288" y="190500"/>
            <a:ext cx="84248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9875" algn="ctr">
              <a:lnSpc>
                <a:spcPct val="150000"/>
              </a:lnSpc>
              <a:tabLst>
                <a:tab pos="180975" algn="l"/>
              </a:tabLst>
            </a:pPr>
            <a:r>
              <a:rPr lang="ru-RU" sz="2800" b="1" i="1">
                <a:solidFill>
                  <a:srgbClr val="1529B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</a:t>
            </a:r>
          </a:p>
          <a:p>
            <a:pPr indent="269875">
              <a:tabLst>
                <a:tab pos="180975" algn="l"/>
              </a:tabLst>
            </a:pPr>
            <a:r>
              <a:rPr lang="ru-RU" sz="2200" i="1">
                <a:solidFill>
                  <a:srgbClr val="948A5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технологии критического мышления позволит достичь следующих результатов.</a:t>
            </a:r>
          </a:p>
          <a:p>
            <a:pPr indent="269875" algn="just">
              <a:tabLst>
                <a:tab pos="180975" algn="l"/>
              </a:tabLst>
            </a:pPr>
            <a:endParaRPr lang="ru-RU" sz="2400" i="1">
              <a:solidFill>
                <a:srgbClr val="948A54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69875" algn="just" eaLnBrk="0" hangingPunct="0">
              <a:buFont typeface="Arial" charset="0"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Изменить отношение детей к урокам чтения, русского языка, окружающего мира.</a:t>
            </a:r>
          </a:p>
          <a:p>
            <a:pPr indent="269875" algn="just" eaLnBrk="0" hangingPunct="0"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Повысить познавательное отношение к прочитанному (учащиеся учатся показывать своё исследовательское отношение, желание глубже вникать в суть произведения).</a:t>
            </a: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Развить положительное отношение к заданиям творческого и проблемно-поискового характера.</a:t>
            </a: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Формировать у младших школьников умение критически мыслить, строить умозаключения и логические цепи доказательств. </a:t>
            </a:r>
          </a:p>
          <a:p>
            <a:pPr indent="269875" algn="just" eaLnBrk="0" hangingPunct="0">
              <a:tabLst>
                <a:tab pos="180975" algn="l"/>
              </a:tabLst>
            </a:pPr>
            <a:r>
              <a:rPr lang="ru-RU" sz="2200" i="1">
                <a:solidFill>
                  <a:srgbClr val="948A5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569325" cy="65246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endParaRPr lang="ru-RU" sz="2400" b="1" i="1" dirty="0" smtClean="0">
              <a:solidFill>
                <a:srgbClr val="152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>
              <a:buFont typeface="Arial" charset="0"/>
              <a:buNone/>
              <a:defRPr/>
            </a:pPr>
            <a:endParaRPr lang="ru-RU" dirty="0" smtClean="0"/>
          </a:p>
          <a:p>
            <a:pPr marL="547688" indent="-15875">
              <a:buFont typeface="Arial" charset="0"/>
              <a:buNone/>
              <a:defRPr/>
            </a:pP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4675" y="166688"/>
            <a:ext cx="8174038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9875" algn="just" eaLnBrk="0" hangingPunct="0">
              <a:buFont typeface="Arial" charset="0"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cs typeface="Times New Roman" pitchFamily="18" charset="0"/>
              </a:rPr>
              <a:t>Изменить у учащихся отношение к собственным ошибкам и трудностям, возникающим в ходе работы (они стали воспринимать их более спокойно, возросло умение преодолевать трудности, доводить начатую работу до конца).</a:t>
            </a:r>
          </a:p>
          <a:p>
            <a:pPr indent="269875" algn="just" eaLnBrk="0" hangingPunct="0"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cs typeface="Times New Roman" pitchFamily="18" charset="0"/>
              </a:rPr>
              <a:t>  Мотивировать учащихся к дальнейшей деятельности (они учатся рефлектировать свою деятельность и развивать коммуникативную культуру).</a:t>
            </a:r>
          </a:p>
          <a:p>
            <a:pPr indent="269875" algn="just" eaLnBrk="0" hangingPunct="0"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cs typeface="Times New Roman" pitchFamily="18" charset="0"/>
              </a:rPr>
              <a:t>  Создать атмосферу доверия, сотрудничества в системе «учитель-ученик-класс», выработать осознанное отношение к индивидуальной, групповой и коллективной деятельности.</a:t>
            </a: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cs typeface="Times New Roman" pitchFamily="18" charset="0"/>
              </a:rPr>
              <a:t>  Повысить мыслительную деятельность учащихся.</a:t>
            </a:r>
          </a:p>
          <a:p>
            <a:pPr indent="269875" algn="just" eaLnBrk="0" hangingPunct="0">
              <a:tabLst>
                <a:tab pos="180975" algn="l"/>
              </a:tabLst>
            </a:pPr>
            <a:endParaRPr lang="ru-RU" sz="2200" i="1">
              <a:solidFill>
                <a:srgbClr val="1529BD"/>
              </a:solidFill>
              <a:latin typeface="Calibri" pitchFamily="34" charset="0"/>
            </a:endParaRPr>
          </a:p>
          <a:p>
            <a:pPr indent="269875" algn="just" eaLnBrk="0" hangingPunct="0">
              <a:buFontTx/>
              <a:buChar char="•"/>
              <a:tabLst>
                <a:tab pos="180975" algn="l"/>
              </a:tabLst>
            </a:pPr>
            <a:r>
              <a:rPr lang="ru-RU" sz="2200" i="1">
                <a:solidFill>
                  <a:srgbClr val="1529BD"/>
                </a:solidFill>
                <a:latin typeface="Calibri" pitchFamily="34" charset="0"/>
                <a:cs typeface="Times New Roman" pitchFamily="18" charset="0"/>
              </a:rPr>
              <a:t>  Формировать универсальные учебные действия в соответствии с требованиями ФГОС.</a:t>
            </a:r>
            <a:endParaRPr lang="ru-RU" sz="2200" i="1">
              <a:solidFill>
                <a:srgbClr val="1529B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0"/>
            <a:ext cx="7787779" cy="90872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1529BD"/>
                </a:solidFill>
              </a:rPr>
              <a:t>Заключение</a:t>
            </a:r>
            <a:endParaRPr lang="ru-RU" sz="3200" i="1" dirty="0">
              <a:solidFill>
                <a:srgbClr val="1529B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692150"/>
            <a:ext cx="7632700" cy="5389563"/>
          </a:xfrm>
        </p:spPr>
        <p:txBody>
          <a:bodyPr>
            <a:noAutofit/>
          </a:bodyPr>
          <a:lstStyle/>
          <a:p>
            <a:pPr marL="177800" indent="449263" algn="just">
              <a:buFont typeface="Arial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Таким образом, можно сделать вывод, что критически мыслить могут все. Критическому мышлению нужно учить и важно, чтобы ученики могли использовать навыки в конкретной предметной деятельности. </a:t>
            </a:r>
          </a:p>
          <a:p>
            <a:pPr marL="177800" indent="449263" algn="just">
              <a:buFont typeface="Arial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Я ставлю перед собой задачу проследить, как будет сказываться на динамике развития соответствующих умений применение технологии критического мышления в 3 и 4 классах.</a:t>
            </a:r>
          </a:p>
          <a:p>
            <a:pPr marL="177800" indent="449263" algn="just">
              <a:buFont typeface="Arial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Интеллектуальные умения критического мышления являются основой системы универсальных учебных действий. Поэтому я считаю, что технология развития критического мышления должна помочь эффективно формировать УУД. </a:t>
            </a:r>
          </a:p>
          <a:p>
            <a:pPr marL="177800" indent="449263" algn="just">
              <a:buFont typeface="Arial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В связи с этим в настоящее время я  хочу освоить мониторинг формирования универсальных учебных действий, который позволит проследить динамику их развития при использовании технологии развития критического мышления.</a:t>
            </a:r>
          </a:p>
          <a:p>
            <a:pPr marL="177800" indent="449263" algn="just">
              <a:defRPr/>
            </a:pPr>
            <a:endParaRPr lang="ru-RU" sz="20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EF7B6-D063-4448-A4B4-272E420A40CC}" type="slidenum">
              <a:rPr lang="ru-RU" smtClean="0">
                <a:latin typeface="Arial" pitchFamily="34" charset="0"/>
              </a:rPr>
              <a:pPr>
                <a:defRPr/>
              </a:pPr>
              <a:t>27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Мысль в подарок…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920037" cy="2233612"/>
          </a:xfrm>
        </p:spPr>
        <p:txBody>
          <a:bodyPr/>
          <a:lstStyle/>
          <a:p>
            <a:pPr marL="0" indent="719138" algn="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b="1" smtClean="0">
              <a:latin typeface="Arial" charset="0"/>
              <a:cs typeface="Arial" charset="0"/>
            </a:endParaRPr>
          </a:p>
          <a:p>
            <a:pPr marL="0" indent="719138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b="1" i="1" smtClean="0">
                <a:latin typeface="Arial" charset="0"/>
                <a:cs typeface="Arial" charset="0"/>
              </a:rPr>
              <a:t>Умеющие мыслить,  умеют    </a:t>
            </a:r>
          </a:p>
          <a:p>
            <a:pPr marL="0" indent="719138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b="1" i="1" smtClean="0">
                <a:latin typeface="Arial" charset="0"/>
                <a:cs typeface="Arial" charset="0"/>
              </a:rPr>
              <a:t> задавать вопросы.</a:t>
            </a:r>
          </a:p>
          <a:p>
            <a:pPr marL="0" indent="719138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smtClean="0">
                <a:latin typeface="Arial" charset="0"/>
                <a:cs typeface="Arial" charset="0"/>
              </a:rPr>
              <a:t>					  Э. Кинг</a:t>
            </a:r>
          </a:p>
        </p:txBody>
      </p:sp>
      <p:pic>
        <p:nvPicPr>
          <p:cNvPr id="30725" name="Picture 4" descr="j02939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573463"/>
            <a:ext cx="2808287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1597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31747" name="Picture 4" descr="und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445125"/>
            <a:ext cx="54721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58888" y="2060575"/>
            <a:ext cx="72739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Размышляйте над этим...</a:t>
            </a:r>
          </a:p>
        </p:txBody>
      </p:sp>
      <p:sp>
        <p:nvSpPr>
          <p:cNvPr id="31749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1835150" y="3573463"/>
            <a:ext cx="604837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Только критически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32772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75856" y="1916832"/>
            <a:ext cx="4734272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40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Segoe UI" pitchFamily="34" charset="0"/>
              </a:rPr>
              <a:t>   </a:t>
            </a:r>
            <a:r>
              <a:rPr lang="ru-RU" sz="4000" b="1" i="1" dirty="0">
                <a:solidFill>
                  <a:srgbClr val="351413"/>
                </a:solidFill>
                <a:latin typeface="Georgia" pitchFamily="18" charset="0"/>
                <a:cs typeface="Segoe UI" pitchFamily="34" charset="0"/>
              </a:rPr>
              <a:t>Спасибо</a:t>
            </a:r>
          </a:p>
          <a:p>
            <a:pPr>
              <a:lnSpc>
                <a:spcPct val="150000"/>
              </a:lnSpc>
              <a:defRPr/>
            </a:pPr>
            <a:r>
              <a:rPr lang="ru-RU" sz="4000" b="1" i="1" dirty="0">
                <a:solidFill>
                  <a:srgbClr val="351413"/>
                </a:solidFill>
                <a:latin typeface="Georgia" pitchFamily="18" charset="0"/>
                <a:cs typeface="Segoe UI" pitchFamily="34" charset="0"/>
              </a:rPr>
              <a:t>         за </a:t>
            </a:r>
          </a:p>
          <a:p>
            <a:pPr>
              <a:lnSpc>
                <a:spcPct val="150000"/>
              </a:lnSpc>
              <a:defRPr/>
            </a:pPr>
            <a:r>
              <a:rPr lang="ru-RU" sz="4000" b="1" i="1" dirty="0">
                <a:solidFill>
                  <a:srgbClr val="351413"/>
                </a:solidFill>
                <a:latin typeface="Georgia" pitchFamily="18" charset="0"/>
                <a:cs typeface="Segoe UI" pitchFamily="34" charset="0"/>
              </a:rPr>
              <a:t>    внимание!</a:t>
            </a:r>
          </a:p>
          <a:p>
            <a:pPr indent="804863" algn="ctr">
              <a:lnSpc>
                <a:spcPct val="150000"/>
              </a:lnSpc>
              <a:defRPr/>
            </a:pPr>
            <a:endParaRPr lang="ru-RU" sz="2800" i="1" dirty="0">
              <a:ln w="31550" cmpd="sng">
                <a:solidFill>
                  <a:schemeClr val="tx1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804863">
              <a:lnSpc>
                <a:spcPct val="150000"/>
              </a:lnSpc>
              <a:defRPr/>
            </a:pPr>
            <a:r>
              <a:rPr lang="ru-RU" sz="2800" i="1" dirty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6148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47864" y="980728"/>
            <a:ext cx="4734272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Segoe UI" pitchFamily="34" charset="0"/>
              </a:rPr>
              <a:t>   </a:t>
            </a:r>
            <a:r>
              <a:rPr lang="ru-RU" sz="2800" b="1" i="1" dirty="0">
                <a:latin typeface="Georgia" pitchFamily="18" charset="0"/>
                <a:cs typeface="Segoe UI" pitchFamily="34" charset="0"/>
              </a:rPr>
              <a:t> Скажи мне -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Segoe UI" pitchFamily="34" charset="0"/>
              </a:rPr>
              <a:t>          </a:t>
            </a:r>
            <a:r>
              <a:rPr lang="ru-RU" sz="2800" b="1" i="1" dirty="0">
                <a:latin typeface="Georgia" pitchFamily="18" charset="0"/>
                <a:cs typeface="Segoe UI" pitchFamily="34" charset="0"/>
              </a:rPr>
              <a:t>я забуду,</a:t>
            </a:r>
            <a:endParaRPr lang="ru-RU" sz="2800" b="1" dirty="0">
              <a:latin typeface="Georgia" pitchFamily="18" charset="0"/>
              <a:cs typeface="Segoe UI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Georgia" pitchFamily="18" charset="0"/>
                <a:cs typeface="Segoe UI" pitchFamily="34" charset="0"/>
              </a:rPr>
              <a:t>Покажи мне –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Georgia" pitchFamily="18" charset="0"/>
                <a:cs typeface="Segoe UI" pitchFamily="34" charset="0"/>
              </a:rPr>
              <a:t>               я запомню,</a:t>
            </a:r>
            <a:endParaRPr lang="ru-RU" sz="2800" b="1" dirty="0">
              <a:latin typeface="Georgia" pitchFamily="18" charset="0"/>
              <a:cs typeface="Segoe UI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Georgia" pitchFamily="18" charset="0"/>
                <a:cs typeface="Segoe UI" pitchFamily="34" charset="0"/>
              </a:rPr>
              <a:t>Вовлеки меня — 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Georgia" pitchFamily="18" charset="0"/>
                <a:cs typeface="Segoe UI" pitchFamily="34" charset="0"/>
              </a:rPr>
              <a:t>                  я пойму.</a:t>
            </a:r>
          </a:p>
          <a:p>
            <a:pPr>
              <a:lnSpc>
                <a:spcPct val="150000"/>
              </a:lnSpc>
              <a:defRPr/>
            </a:pPr>
            <a:r>
              <a:rPr lang="ru-RU" sz="2800" b="1" i="1" dirty="0">
                <a:latin typeface="Georgia" pitchFamily="18" charset="0"/>
                <a:cs typeface="Segoe UI" pitchFamily="34" charset="0"/>
              </a:rPr>
              <a:t>                       </a:t>
            </a:r>
            <a:r>
              <a:rPr lang="ru-RU" sz="2000" b="1" i="1" dirty="0">
                <a:latin typeface="Georgia" pitchFamily="18" charset="0"/>
                <a:cs typeface="Segoe UI" pitchFamily="34" charset="0"/>
              </a:rPr>
              <a:t>Китайская 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i="1" dirty="0">
                <a:latin typeface="Georgia" pitchFamily="18" charset="0"/>
                <a:cs typeface="Segoe UI" pitchFamily="34" charset="0"/>
              </a:rPr>
              <a:t>                           пословица</a:t>
            </a:r>
            <a:endParaRPr lang="ru-RU" sz="2000" b="1" dirty="0">
              <a:latin typeface="Georgia" pitchFamily="18" charset="0"/>
              <a:cs typeface="Segoe UI" pitchFamily="34" charset="0"/>
            </a:endParaRPr>
          </a:p>
          <a:p>
            <a:pPr indent="804863" algn="ctr">
              <a:lnSpc>
                <a:spcPct val="150000"/>
              </a:lnSpc>
              <a:defRPr/>
            </a:pPr>
            <a:endParaRPr lang="ru-RU" sz="2800" i="1" dirty="0">
              <a:ln w="31550" cmpd="sng">
                <a:solidFill>
                  <a:schemeClr val="tx1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804863">
              <a:lnSpc>
                <a:spcPct val="150000"/>
              </a:lnSpc>
              <a:defRPr/>
            </a:pPr>
            <a:r>
              <a:rPr lang="ru-RU" sz="2800" i="1" dirty="0">
                <a:ln w="31550" cmpd="sng">
                  <a:solidFill>
                    <a:schemeClr val="tx1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426450" cy="5140325"/>
          </a:xfrm>
        </p:spPr>
        <p:txBody>
          <a:bodyPr/>
          <a:lstStyle/>
          <a:p>
            <a:pPr marL="177800" indent="0"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152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Критическое мышление </a:t>
            </a:r>
            <a:r>
              <a:rPr lang="ru-RU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— это один из видов 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</a:t>
            </a:r>
            <a:r>
              <a:rPr lang="ru-RU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rgbClr val="800000"/>
              </a:solidFill>
            </a:endParaRPr>
          </a:p>
        </p:txBody>
      </p:sp>
      <p:pic>
        <p:nvPicPr>
          <p:cNvPr id="4" name="Picture 5" descr="Картинка 13 из 5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4" y="3573016"/>
            <a:ext cx="4032448" cy="30725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237" y="620688"/>
            <a:ext cx="8178651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развития критического мышления  -</a:t>
            </a:r>
            <a:endParaRPr lang="ru-RU" b="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38" y="1916113"/>
            <a:ext cx="9144001" cy="51419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351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</a:p>
          <a:p>
            <a:pPr>
              <a:buFont typeface="Arial" charset="0"/>
              <a:buNone/>
              <a:defRPr/>
            </a:pPr>
            <a:endParaRPr lang="ru-RU" i="1" dirty="0" smtClean="0">
              <a:solidFill>
                <a:srgbClr val="351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47688" indent="-411163">
              <a:buFont typeface="Arial" charset="0"/>
              <a:buNone/>
              <a:defRPr/>
            </a:pPr>
            <a:r>
              <a:rPr lang="ru-RU" i="1" dirty="0" smtClean="0">
                <a:solidFill>
                  <a:srgbClr val="3514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развитие мыслительных навыков учащихся, необходимых не только в учёбе, но и в обычной жизни (умение принимать взвешенные решения, работать с информацией, анализировать различные стороны явлений).</a:t>
            </a:r>
            <a:endParaRPr lang="ru-RU" i="1" dirty="0">
              <a:solidFill>
                <a:srgbClr val="3514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3" y="-243408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   Задачи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463" y="836613"/>
            <a:ext cx="8712200" cy="5805487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Формирование нового стиля мышления, для которого характерны открытость, гибкость,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рефлексивность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endParaRPr lang="ru-RU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Развитие таких  базовых качеств личности, как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коммуникативность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креативность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мобильность, ответственность за собственный выбор и результаты своей деятельности.</a:t>
            </a:r>
          </a:p>
          <a:p>
            <a:pPr>
              <a:buFont typeface="Wingdings" pitchFamily="2" charset="2"/>
              <a:buChar char="Ø"/>
              <a:defRPr/>
            </a:pPr>
            <a:endParaRPr lang="ru-RU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Формирование культуры чтения, включающей в себя умение ориентироваться в источниках информации.</a:t>
            </a:r>
          </a:p>
          <a:p>
            <a:pPr>
              <a:buFont typeface="Wingdings" pitchFamily="2" charset="2"/>
              <a:buChar char="Ø"/>
              <a:defRPr/>
            </a:pPr>
            <a:endParaRPr lang="ru-RU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Стимулирование самостоятельной поисковой творческой деятельности, пуск механизмов самообразования и самоорганизации. </a:t>
            </a:r>
          </a:p>
          <a:p>
            <a:pPr>
              <a:buFont typeface="Wingdings" pitchFamily="2" charset="2"/>
              <a:buChar char="Ø"/>
              <a:defRPr/>
            </a:pPr>
            <a:endParaRPr lang="ru-RU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Развитие аналитического, критического мышления.</a:t>
            </a:r>
            <a:endParaRPr lang="ru-RU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Технология развития критического мышления (ТРКМ)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16088"/>
            <a:ext cx="8642350" cy="51419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charset="0"/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Это совокупность разнообразных методик и приёмов, направленных на то, чтобы сначала заинтересовать ученика, то есть пробудить в нём исследовательскую, творческую активность, а затем создать ему условия для осмысления материала и помочь ему обобщить приобретённые знания.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ChangeArrowheads="1"/>
          </p:cNvSpPr>
          <p:nvPr/>
        </p:nvSpPr>
        <p:spPr bwMode="auto">
          <a:xfrm>
            <a:off x="285750" y="285750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основе технологии РКМ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лежит трехфазная структура урока: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3071813" y="2357438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Рефлексия</a:t>
            </a: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2051050" y="3644900"/>
            <a:ext cx="528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Осмысление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1214438" y="5500688"/>
            <a:ext cx="6769100" cy="792162"/>
          </a:xfrm>
          <a:prstGeom prst="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3286125" y="5572125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Вызов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785938" y="3143250"/>
            <a:ext cx="5616575" cy="2376488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1000125" y="1785938"/>
            <a:ext cx="6983413" cy="1368425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3528" y="332656"/>
            <a:ext cx="2663825" cy="11525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Вызов</a:t>
            </a:r>
          </a:p>
        </p:txBody>
      </p:sp>
      <p:sp>
        <p:nvSpPr>
          <p:cNvPr id="3" name="Овал 2"/>
          <p:cNvSpPr/>
          <p:nvPr/>
        </p:nvSpPr>
        <p:spPr>
          <a:xfrm>
            <a:off x="3203575" y="549275"/>
            <a:ext cx="2808288" cy="1295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Осмысление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6156325" y="260350"/>
            <a:ext cx="2736850" cy="13684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205038"/>
            <a:ext cx="2160588" cy="4248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«Верные и неверные утверждения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Верите ли вы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…»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Кластер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Загадка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Корзина идей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аблица ЗХУ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Да-нетка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Дерево предсказаний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Перепутанные логические цепочки»</a:t>
            </a:r>
            <a:endParaRPr lang="ru-RU" b="1" dirty="0"/>
          </a:p>
        </p:txBody>
      </p:sp>
      <p:sp>
        <p:nvSpPr>
          <p:cNvPr id="12302" name="Rectangle 2"/>
          <p:cNvSpPr>
            <a:spLocks noChangeArrowheads="1"/>
          </p:cNvSpPr>
          <p:nvPr/>
        </p:nvSpPr>
        <p:spPr bwMode="auto">
          <a:xfrm>
            <a:off x="0" y="90488"/>
            <a:ext cx="223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4"/>
          </p:cNvCxnSpPr>
          <p:nvPr/>
        </p:nvCxnSpPr>
        <p:spPr>
          <a:xfrm flipH="1">
            <a:off x="1258888" y="1485900"/>
            <a:ext cx="396875" cy="71913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429000" y="2643188"/>
            <a:ext cx="2087563" cy="38877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– ЗХУ;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маркировка текста – «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с остановками;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«Зигзаг»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72000" y="1844675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380288" y="1628775"/>
            <a:ext cx="431800" cy="100806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443663" y="2708275"/>
            <a:ext cx="2376487" cy="3816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сводная таблица;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концептуальная таблица;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ru-RU" sz="2000" b="1" dirty="0" err="1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синквейн</a:t>
            </a:r>
            <a:r>
              <a:rPr lang="ru-RU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;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сочинение;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эссе</a:t>
            </a:r>
            <a:endParaRPr lang="ru-RU" sz="20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1248</Words>
  <Application>Microsoft Office PowerPoint</Application>
  <PresentationFormat>Экран (4:3)</PresentationFormat>
  <Paragraphs>276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Развитие критического мышления на уроках  и внеурочной деятельности</vt:lpstr>
      <vt:lpstr>Слайд 3</vt:lpstr>
      <vt:lpstr>Слайд 4</vt:lpstr>
      <vt:lpstr> Цель  технологии развития критического мышления  -</vt:lpstr>
      <vt:lpstr>    Задачи</vt:lpstr>
      <vt:lpstr> Технология развития критического мышления (ТРКМ)</vt:lpstr>
      <vt:lpstr>Слайд 8</vt:lpstr>
      <vt:lpstr>Слайд 9</vt:lpstr>
      <vt:lpstr>Верите ли вы, что… </vt:lpstr>
      <vt:lpstr>Прием «Корзина идей»</vt:lpstr>
      <vt:lpstr>Слайд 12</vt:lpstr>
      <vt:lpstr>Слайд 13</vt:lpstr>
      <vt:lpstr>Таблица «З-Х-У» </vt:lpstr>
      <vt:lpstr>Слайд 15</vt:lpstr>
      <vt:lpstr>Прием «Инсерт» (чтение с пометками)</vt:lpstr>
      <vt:lpstr>Слайд 17</vt:lpstr>
      <vt:lpstr>Слайд 18</vt:lpstr>
      <vt:lpstr>Слайд 19</vt:lpstr>
      <vt:lpstr> Кластер </vt:lpstr>
      <vt:lpstr>               Таблица толстых  и     тонких               вопросов</vt:lpstr>
      <vt:lpstr>Слайд 22</vt:lpstr>
      <vt:lpstr>Слайд 23</vt:lpstr>
      <vt:lpstr>Слайд 24</vt:lpstr>
      <vt:lpstr>Слайд 25</vt:lpstr>
      <vt:lpstr>Заключение</vt:lpstr>
      <vt:lpstr>Мысль в подарок…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1</cp:revision>
  <dcterms:created xsi:type="dcterms:W3CDTF">2015-12-26T19:43:03Z</dcterms:created>
  <dcterms:modified xsi:type="dcterms:W3CDTF">2015-12-26T19:48:35Z</dcterms:modified>
</cp:coreProperties>
</file>