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8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85" r:id="rId11"/>
    <p:sldId id="265" r:id="rId12"/>
    <p:sldId id="266" r:id="rId13"/>
    <p:sldId id="267" r:id="rId14"/>
    <p:sldId id="269" r:id="rId15"/>
    <p:sldId id="270" r:id="rId16"/>
    <p:sldId id="273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5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58674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Муниципальное бюджетное общеобразовательное учреждение </a:t>
            </a:r>
            <a:r>
              <a:rPr lang="ru-RU" sz="3200" b="1" dirty="0" smtClean="0">
                <a:solidFill>
                  <a:srgbClr val="0070C0"/>
                </a:solidFill>
              </a:rPr>
              <a:t>«Курумканская средняя общеобразовательная школа №2»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Урок алгебры в 8 классе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Учитель: Буянтуева Валентина Табитуевна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2013 г.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1000" y="304796"/>
          <a:ext cx="8458200" cy="6248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9100"/>
                <a:gridCol w="4229100"/>
              </a:tblGrid>
              <a:tr h="69426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Уравнения: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Ответы: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94267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1) </a:t>
                      </a:r>
                      <a:r>
                        <a:rPr lang="en-US" sz="2800" b="1" dirty="0" smtClean="0"/>
                        <a:t>x</a:t>
                      </a:r>
                      <a:r>
                        <a:rPr lang="ru-RU" sz="2800" b="1" baseline="30000" dirty="0" smtClean="0"/>
                        <a:t>2</a:t>
                      </a:r>
                      <a:r>
                        <a:rPr lang="ru-RU" sz="2800" b="1" dirty="0" smtClean="0"/>
                        <a:t>-16=0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94267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2) х</a:t>
                      </a:r>
                      <a:r>
                        <a:rPr lang="ru-RU" sz="2800" b="1" baseline="30000" dirty="0" smtClean="0"/>
                        <a:t>2 </a:t>
                      </a:r>
                      <a:r>
                        <a:rPr lang="ru-RU" sz="2800" b="1" dirty="0" smtClean="0"/>
                        <a:t>– 2х  - 15 = 0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94267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3) </a:t>
                      </a:r>
                      <a:r>
                        <a:rPr lang="en-US" sz="2800" b="1" dirty="0" smtClean="0"/>
                        <a:t>x</a:t>
                      </a:r>
                      <a:r>
                        <a:rPr lang="ru-RU" sz="2800" b="1" baseline="30000" dirty="0" smtClean="0"/>
                        <a:t>2</a:t>
                      </a:r>
                      <a:r>
                        <a:rPr lang="ru-RU" sz="2800" b="1" dirty="0" smtClean="0"/>
                        <a:t>-2</a:t>
                      </a:r>
                      <a:r>
                        <a:rPr lang="en-US" sz="2800" b="1" dirty="0" smtClean="0"/>
                        <a:t>x</a:t>
                      </a:r>
                      <a:r>
                        <a:rPr lang="ru-RU" sz="2800" b="1" dirty="0" smtClean="0"/>
                        <a:t>+1=0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94267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4) – х</a:t>
                      </a:r>
                      <a:r>
                        <a:rPr lang="ru-RU" sz="2800" b="1" baseline="30000" dirty="0" smtClean="0"/>
                        <a:t>2 </a:t>
                      </a:r>
                      <a:r>
                        <a:rPr lang="ru-RU" sz="2800" b="1" dirty="0" smtClean="0"/>
                        <a:t>+ 0,2х - 0,01 = 0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94267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5) 2</a:t>
                      </a:r>
                      <a:r>
                        <a:rPr lang="en-US" sz="2800" b="1" dirty="0" smtClean="0"/>
                        <a:t>x</a:t>
                      </a:r>
                      <a:r>
                        <a:rPr lang="ru-RU" sz="2800" b="1" baseline="30000" dirty="0" smtClean="0"/>
                        <a:t>2</a:t>
                      </a:r>
                      <a:r>
                        <a:rPr lang="ru-RU" sz="2800" b="1" dirty="0" smtClean="0"/>
                        <a:t>-4</a:t>
                      </a:r>
                      <a:r>
                        <a:rPr lang="en-US" sz="2800" b="1" dirty="0" smtClean="0"/>
                        <a:t>x</a:t>
                      </a:r>
                      <a:r>
                        <a:rPr lang="ru-RU" sz="2800" b="1" dirty="0" smtClean="0"/>
                        <a:t>=0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94267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6) 17</a:t>
                      </a:r>
                      <a:r>
                        <a:rPr lang="en-US" sz="2800" b="1" dirty="0" smtClean="0"/>
                        <a:t>x</a:t>
                      </a:r>
                      <a:r>
                        <a:rPr lang="ru-RU" sz="2800" b="1" baseline="30000" dirty="0" smtClean="0"/>
                        <a:t>2</a:t>
                      </a:r>
                      <a:r>
                        <a:rPr lang="ru-RU" sz="2800" b="1" dirty="0" smtClean="0"/>
                        <a:t>=0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94267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7) – 2х</a:t>
                      </a:r>
                      <a:r>
                        <a:rPr lang="ru-RU" sz="2800" b="1" baseline="30000" dirty="0" smtClean="0"/>
                        <a:t>2 </a:t>
                      </a:r>
                      <a:r>
                        <a:rPr lang="ru-RU" sz="2800" b="1" dirty="0" smtClean="0"/>
                        <a:t>– 5х + 7 = 0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94267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8) х</a:t>
                      </a:r>
                      <a:r>
                        <a:rPr lang="ru-RU" sz="2800" b="1" baseline="30000" dirty="0" smtClean="0"/>
                        <a:t>2 </a:t>
                      </a:r>
                      <a:r>
                        <a:rPr lang="ru-RU" sz="2800" b="1" dirty="0" smtClean="0"/>
                        <a:t>+ 25 = 0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724400" y="1066800"/>
            <a:ext cx="1775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cs typeface="Times New Roman" pitchFamily="18" charset="0"/>
              </a:rPr>
              <a:t>х</a:t>
            </a:r>
            <a:r>
              <a:rPr lang="ru-RU" sz="2800" b="1" dirty="0" smtClean="0">
                <a:cs typeface="Times New Roman" pitchFamily="18" charset="0"/>
              </a:rPr>
              <a:t> = ± 4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24400" y="1752600"/>
            <a:ext cx="2210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х</a:t>
            </a:r>
            <a:r>
              <a:rPr lang="ru-RU" sz="2800" b="1" baseline="-25000" dirty="0" smtClean="0"/>
              <a:t>1</a:t>
            </a:r>
            <a:r>
              <a:rPr lang="ru-RU" sz="2800" b="1" dirty="0" smtClean="0"/>
              <a:t> = 5;</a:t>
            </a:r>
            <a:r>
              <a:rPr lang="ru-RU" sz="2800" b="1" baseline="-25000" dirty="0" smtClean="0"/>
              <a:t> </a:t>
            </a:r>
            <a:r>
              <a:rPr lang="ru-RU" sz="2800" b="1" dirty="0" smtClean="0"/>
              <a:t>  х</a:t>
            </a:r>
            <a:r>
              <a:rPr lang="ru-RU" sz="2800" b="1" baseline="-25000" dirty="0" smtClean="0"/>
              <a:t>2 </a:t>
            </a:r>
            <a:r>
              <a:rPr lang="ru-RU" sz="2800" b="1" dirty="0" smtClean="0"/>
              <a:t>= -3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24400" y="2438400"/>
            <a:ext cx="87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х</a:t>
            </a:r>
            <a:r>
              <a:rPr lang="ru-RU" sz="2800" b="1" dirty="0" smtClean="0"/>
              <a:t> = 1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24400" y="3124200"/>
            <a:ext cx="1273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х</a:t>
            </a:r>
            <a:r>
              <a:rPr lang="ru-RU" sz="2800" b="1" baseline="-25000" dirty="0" smtClean="0"/>
              <a:t>1</a:t>
            </a:r>
            <a:r>
              <a:rPr lang="ru-RU" sz="2800" b="1" dirty="0" smtClean="0"/>
              <a:t> = 0,1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24400" y="3810000"/>
            <a:ext cx="2100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х</a:t>
            </a:r>
            <a:r>
              <a:rPr lang="ru-RU" sz="2800" b="1" baseline="-25000" dirty="0" smtClean="0"/>
              <a:t>1</a:t>
            </a:r>
            <a:r>
              <a:rPr lang="ru-RU" sz="2800" b="1" dirty="0" smtClean="0"/>
              <a:t> = 0;</a:t>
            </a:r>
            <a:r>
              <a:rPr lang="ru-RU" sz="2800" b="1" baseline="-25000" dirty="0" smtClean="0"/>
              <a:t> </a:t>
            </a:r>
            <a:r>
              <a:rPr lang="ru-RU" sz="2800" b="1" dirty="0" smtClean="0"/>
              <a:t>  х</a:t>
            </a:r>
            <a:r>
              <a:rPr lang="ru-RU" sz="2800" b="1" baseline="-25000" dirty="0" smtClean="0"/>
              <a:t>2 </a:t>
            </a:r>
            <a:r>
              <a:rPr lang="ru-RU" sz="2800" b="1" dirty="0" smtClean="0"/>
              <a:t>= 2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24400" y="4495800"/>
            <a:ext cx="87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х</a:t>
            </a:r>
            <a:r>
              <a:rPr lang="ru-RU" sz="2800" b="1" dirty="0" smtClean="0"/>
              <a:t> = 0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24400" y="5181600"/>
            <a:ext cx="2486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х</a:t>
            </a:r>
            <a:r>
              <a:rPr lang="ru-RU" sz="2800" b="1" baseline="-25000" dirty="0" smtClean="0"/>
              <a:t>1</a:t>
            </a:r>
            <a:r>
              <a:rPr lang="ru-RU" sz="2800" b="1" dirty="0" smtClean="0"/>
              <a:t> = 1;</a:t>
            </a:r>
            <a:r>
              <a:rPr lang="ru-RU" sz="2800" b="1" baseline="-25000" dirty="0" smtClean="0"/>
              <a:t> </a:t>
            </a:r>
            <a:r>
              <a:rPr lang="ru-RU" sz="2800" b="1" dirty="0" smtClean="0"/>
              <a:t>  х</a:t>
            </a:r>
            <a:r>
              <a:rPr lang="ru-RU" sz="2800" b="1" baseline="-25000" dirty="0" smtClean="0"/>
              <a:t>2 </a:t>
            </a:r>
            <a:r>
              <a:rPr lang="ru-RU" sz="2800" b="1" dirty="0" smtClean="0"/>
              <a:t>= -3,5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48200" y="5867400"/>
            <a:ext cx="1915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нет корней</a:t>
            </a:r>
            <a:endParaRPr lang="ru-RU" sz="2800" b="1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 готовности к работе </a:t>
            </a:r>
            <a:br>
              <a:rPr lang="ru-RU" dirty="0" smtClean="0"/>
            </a:br>
            <a:r>
              <a:rPr lang="ru-RU" dirty="0" smtClean="0"/>
              <a:t>ученика ______________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Autofit/>
          </a:bodyPr>
          <a:lstStyle/>
          <a:p>
            <a:r>
              <a:rPr lang="ru-RU" sz="1600" dirty="0" smtClean="0"/>
              <a:t>1)Найдите дискриминант квадратного уравнения:  25х</a:t>
            </a:r>
            <a:r>
              <a:rPr lang="ru-RU" sz="1600" baseline="30000" dirty="0" smtClean="0"/>
              <a:t>2  </a:t>
            </a:r>
            <a:r>
              <a:rPr lang="ru-RU" sz="1600" dirty="0" smtClean="0"/>
              <a:t>- 50х – 290 = 0</a:t>
            </a:r>
          </a:p>
          <a:p>
            <a:pPr>
              <a:buNone/>
            </a:pPr>
            <a:r>
              <a:rPr lang="ru-RU" sz="1600" dirty="0" smtClean="0"/>
              <a:t>                                    а) 31500          б) 7250           в) 14500            г) 9750</a:t>
            </a:r>
          </a:p>
          <a:p>
            <a:r>
              <a:rPr lang="ru-RU" sz="1600" dirty="0" smtClean="0"/>
              <a:t> 2) Решите уравнение:    х</a:t>
            </a:r>
            <a:r>
              <a:rPr lang="ru-RU" sz="1600" baseline="30000" dirty="0" smtClean="0"/>
              <a:t>2</a:t>
            </a:r>
            <a:r>
              <a:rPr lang="ru-RU" sz="1600" dirty="0" smtClean="0"/>
              <a:t> – 337х +336 = 0    </a:t>
            </a:r>
          </a:p>
          <a:p>
            <a:pPr>
              <a:buNone/>
            </a:pPr>
            <a:r>
              <a:rPr lang="ru-RU" sz="1600" dirty="0" smtClean="0"/>
              <a:t>                                    а) 1;  337          б) 1; 336         в) -1; 336          г) 1; -337 </a:t>
            </a:r>
          </a:p>
          <a:p>
            <a:r>
              <a:rPr lang="ru-RU" sz="1600" dirty="0" smtClean="0"/>
              <a:t>3) Чему равно произведение корней уравнения: х</a:t>
            </a:r>
            <a:r>
              <a:rPr lang="ru-RU" sz="1600" baseline="30000" dirty="0" smtClean="0"/>
              <a:t>2</a:t>
            </a:r>
            <a:r>
              <a:rPr lang="ru-RU" sz="1600" dirty="0" smtClean="0"/>
              <a:t> – 131х + 1638 = 0</a:t>
            </a:r>
            <a:r>
              <a:rPr lang="ru-RU" sz="1600" baseline="30000" dirty="0" smtClean="0"/>
              <a:t>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                             а) 131              б) -131             в) -1638           г) 1638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r>
              <a:rPr lang="ru-RU" sz="1600" b="1" dirty="0" smtClean="0"/>
              <a:t>           Прочитайте задачу и выберите правильное уравнение к задаче.</a:t>
            </a:r>
            <a:r>
              <a:rPr lang="ru-RU" sz="1600" b="1" baseline="30000" dirty="0" smtClean="0"/>
              <a:t>  </a:t>
            </a:r>
            <a:r>
              <a:rPr lang="ru-RU" sz="1600" b="1" dirty="0" smtClean="0"/>
              <a:t> </a:t>
            </a:r>
          </a:p>
          <a:p>
            <a:r>
              <a:rPr lang="ru-RU" sz="1600" dirty="0" smtClean="0"/>
              <a:t>4)  Площадь прямоугольника 216см</a:t>
            </a:r>
            <a:r>
              <a:rPr lang="ru-RU" sz="1600" baseline="30000" dirty="0" smtClean="0"/>
              <a:t>2</a:t>
            </a:r>
            <a:r>
              <a:rPr lang="ru-RU" sz="1600" dirty="0" smtClean="0"/>
              <a:t>. Найдите стороны прямоугольника, если одна  из них на 6см больше, чем другая.            Какое из уравнений (а – г) соответствует условию задачи, если через Х см обозначим длину большей стороны прямоугольника?</a:t>
            </a:r>
          </a:p>
          <a:p>
            <a:pPr>
              <a:buNone/>
            </a:pPr>
            <a:r>
              <a:rPr lang="ru-RU" sz="1600" dirty="0" smtClean="0"/>
              <a:t>                                    а)   </a:t>
            </a:r>
            <a:r>
              <a:rPr lang="ru-RU" sz="1600" dirty="0" err="1" smtClean="0"/>
              <a:t>х</a:t>
            </a:r>
            <a:r>
              <a:rPr lang="ru-RU" sz="1600" dirty="0" smtClean="0"/>
              <a:t> (</a:t>
            </a:r>
            <a:r>
              <a:rPr lang="ru-RU" sz="1600" dirty="0" err="1" smtClean="0"/>
              <a:t>х</a:t>
            </a:r>
            <a:r>
              <a:rPr lang="ru-RU" sz="1600" dirty="0" smtClean="0"/>
              <a:t> + 6)=216;                              в)  </a:t>
            </a:r>
            <a:r>
              <a:rPr lang="ru-RU" sz="1600" dirty="0" err="1" smtClean="0"/>
              <a:t>х</a:t>
            </a:r>
            <a:r>
              <a:rPr lang="ru-RU" sz="1600" dirty="0" smtClean="0"/>
              <a:t> (х-6) = 216;</a:t>
            </a:r>
          </a:p>
          <a:p>
            <a:pPr>
              <a:buNone/>
            </a:pPr>
            <a:r>
              <a:rPr lang="ru-RU" sz="1600" dirty="0" smtClean="0"/>
              <a:t>                                    б)   </a:t>
            </a:r>
            <a:r>
              <a:rPr lang="ru-RU" sz="1600" dirty="0" err="1" smtClean="0"/>
              <a:t>х+</a:t>
            </a:r>
            <a:r>
              <a:rPr lang="ru-RU" sz="1600" dirty="0" smtClean="0"/>
              <a:t>(х+6)=216;                              г)  </a:t>
            </a:r>
            <a:r>
              <a:rPr lang="ru-RU" sz="1600" dirty="0" err="1" smtClean="0"/>
              <a:t>х</a:t>
            </a:r>
            <a:r>
              <a:rPr lang="ru-RU" sz="1600" dirty="0" smtClean="0"/>
              <a:t> + (</a:t>
            </a:r>
            <a:r>
              <a:rPr lang="ru-RU" sz="1600" dirty="0" err="1" smtClean="0"/>
              <a:t>х</a:t>
            </a:r>
            <a:r>
              <a:rPr lang="ru-RU" sz="1600" dirty="0" smtClean="0"/>
              <a:t> – 6) =216;  </a:t>
            </a:r>
          </a:p>
          <a:p>
            <a:r>
              <a:rPr lang="ru-RU" sz="1600" dirty="0" smtClean="0"/>
              <a:t>5) В прямоугольном треугольнике один из катетов на 7см меньше гипотенузы, а другой катет – на 1см меньше гипотенузы. Найдите гипотенузу треугольника. Какое из уравнений (а – г) соответствует условию задачи, если через </a:t>
            </a:r>
            <a:r>
              <a:rPr lang="ru-RU" sz="1600" dirty="0" err="1" smtClean="0"/>
              <a:t>х</a:t>
            </a:r>
            <a:r>
              <a:rPr lang="ru-RU" sz="1600" dirty="0" smtClean="0"/>
              <a:t> см обозначим гипотенузу.</a:t>
            </a:r>
          </a:p>
          <a:p>
            <a:pPr lvl="0">
              <a:buNone/>
            </a:pPr>
            <a:r>
              <a:rPr lang="ru-RU" sz="1600" dirty="0" smtClean="0"/>
              <a:t>                                    а)   (</a:t>
            </a:r>
            <a:r>
              <a:rPr lang="ru-RU" sz="1600" dirty="0" err="1" smtClean="0"/>
              <a:t>х</a:t>
            </a:r>
            <a:r>
              <a:rPr lang="ru-RU" sz="1600" dirty="0" smtClean="0"/>
              <a:t> – 7) + (</a:t>
            </a:r>
            <a:r>
              <a:rPr lang="ru-RU" sz="1600" dirty="0" err="1" smtClean="0"/>
              <a:t>х</a:t>
            </a:r>
            <a:r>
              <a:rPr lang="ru-RU" sz="1600" dirty="0" smtClean="0"/>
              <a:t> – 1) = х</a:t>
            </a:r>
            <a:r>
              <a:rPr lang="ru-RU" sz="1600" baseline="30000" dirty="0" smtClean="0"/>
              <a:t>2</a:t>
            </a:r>
            <a:r>
              <a:rPr lang="en-US" sz="1600" dirty="0" smtClean="0"/>
              <a:t>;</a:t>
            </a:r>
            <a:r>
              <a:rPr lang="ru-RU" sz="1600" dirty="0" smtClean="0"/>
              <a:t>              в) ( </a:t>
            </a:r>
            <a:r>
              <a:rPr lang="ru-RU" sz="1600" dirty="0" err="1" smtClean="0"/>
              <a:t>х+</a:t>
            </a:r>
            <a:r>
              <a:rPr lang="ru-RU" sz="1600" dirty="0" smtClean="0"/>
              <a:t> 7)</a:t>
            </a:r>
            <a:r>
              <a:rPr lang="ru-RU" sz="1600" baseline="30000" dirty="0" smtClean="0"/>
              <a:t>2</a:t>
            </a:r>
            <a:r>
              <a:rPr lang="ru-RU" sz="1600" dirty="0" smtClean="0"/>
              <a:t> + (х+1)</a:t>
            </a:r>
            <a:r>
              <a:rPr lang="ru-RU" sz="1600" baseline="30000" dirty="0" smtClean="0"/>
              <a:t>2</a:t>
            </a:r>
            <a:r>
              <a:rPr lang="ru-RU" sz="1600" dirty="0" smtClean="0"/>
              <a:t>=х</a:t>
            </a:r>
            <a:r>
              <a:rPr lang="ru-RU" sz="1600" baseline="30000" dirty="0" smtClean="0"/>
              <a:t>2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lvl="0">
              <a:buNone/>
            </a:pPr>
            <a:r>
              <a:rPr lang="ru-RU" sz="1600" dirty="0" smtClean="0"/>
              <a:t>                                    б)</a:t>
            </a:r>
            <a:r>
              <a:rPr lang="en-US" sz="1600" dirty="0" smtClean="0"/>
              <a:t>(</a:t>
            </a:r>
            <a:r>
              <a:rPr lang="ru-RU" sz="1600" dirty="0" err="1" smtClean="0"/>
              <a:t>х</a:t>
            </a:r>
            <a:r>
              <a:rPr lang="ru-RU" sz="1600" dirty="0" smtClean="0"/>
              <a:t> -7)</a:t>
            </a:r>
            <a:r>
              <a:rPr lang="ru-RU" sz="1600" baseline="30000" dirty="0" smtClean="0"/>
              <a:t>2</a:t>
            </a:r>
            <a:r>
              <a:rPr lang="ru-RU" sz="1600" dirty="0" smtClean="0"/>
              <a:t> + (</a:t>
            </a:r>
            <a:r>
              <a:rPr lang="ru-RU" sz="1600" dirty="0" err="1" smtClean="0"/>
              <a:t>х</a:t>
            </a:r>
            <a:r>
              <a:rPr lang="ru-RU" sz="1600" dirty="0" smtClean="0"/>
              <a:t> – 1)</a:t>
            </a:r>
            <a:r>
              <a:rPr lang="ru-RU" sz="1600" baseline="30000" dirty="0" smtClean="0"/>
              <a:t>2 </a:t>
            </a:r>
            <a:r>
              <a:rPr lang="ru-RU" sz="1600" dirty="0" smtClean="0"/>
              <a:t>= х</a:t>
            </a:r>
            <a:r>
              <a:rPr lang="ru-RU" sz="1600" baseline="30000" dirty="0" smtClean="0"/>
              <a:t>2</a:t>
            </a:r>
            <a:r>
              <a:rPr lang="en-US" sz="1600" dirty="0" smtClean="0"/>
              <a:t>; </a:t>
            </a:r>
            <a:r>
              <a:rPr lang="ru-RU" sz="1600" dirty="0" smtClean="0"/>
              <a:t>             г) х</a:t>
            </a:r>
            <a:r>
              <a:rPr lang="ru-RU" sz="1600" baseline="30000" dirty="0" smtClean="0"/>
              <a:t>2</a:t>
            </a:r>
            <a:r>
              <a:rPr lang="ru-RU" sz="1600" dirty="0" smtClean="0"/>
              <a:t> + (</a:t>
            </a:r>
            <a:r>
              <a:rPr lang="ru-RU" sz="1600" dirty="0" err="1" smtClean="0"/>
              <a:t>х</a:t>
            </a:r>
            <a:r>
              <a:rPr lang="ru-RU" sz="1600" dirty="0" smtClean="0"/>
              <a:t> -1) = (</a:t>
            </a:r>
            <a:r>
              <a:rPr lang="ru-RU" sz="1600" dirty="0" err="1" smtClean="0"/>
              <a:t>х</a:t>
            </a:r>
            <a:r>
              <a:rPr lang="ru-RU" sz="1600" dirty="0" smtClean="0"/>
              <a:t> - 7)</a:t>
            </a:r>
            <a:r>
              <a:rPr lang="ru-RU" sz="1600" baseline="30000" dirty="0" smtClean="0"/>
              <a:t>2</a:t>
            </a:r>
            <a:r>
              <a:rPr lang="en-US" sz="1600" dirty="0" smtClean="0"/>
              <a:t>; </a:t>
            </a:r>
            <a:endParaRPr lang="ru-RU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Озеро Байкал – жемчужина России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4038600" cy="372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7620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№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комментарии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31500 км</a:t>
                      </a:r>
                      <a:r>
                        <a:rPr lang="ru-RU" sz="18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площадь озера Байкал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река Ангара вытекает из Байкала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ru-RU" dirty="0" smtClean="0"/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336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 впадают в озеро Байкал в Бурятии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1638 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глубина озера Байкал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(х-6) = 216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7)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1)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х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 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baik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1" y="1142197"/>
            <a:ext cx="5105400" cy="495380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Задача 1  (для 1-го отдела)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Для строительства детского сада выделен участок земли. Необходимо огородить данный участок, если известно, что он имеет прямоугольную форму и одна его сторона на 10 м больше другой. Найдите длину изгороди, если известно, что площадь участка равна 2000 м</a:t>
            </a:r>
            <a:r>
              <a:rPr lang="ru-RU" baseline="30000" dirty="0" smtClean="0"/>
              <a:t>2 </a:t>
            </a:r>
            <a:r>
              <a:rPr lang="ru-RU" dirty="0" smtClean="0"/>
              <a:t>. Рассчитайте сколько нужно пиломатериала и сколько рублей будет стоить пиломатериал на изгородь, если длина доски 6 м, ширина 20 см, высота забора должна быть не меньше 2 м.; цена одной доски  150 руб.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2  (для 2-го отдела)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Во дворе детского сада решено обложить игровую площадку прямоугольной формы площадью 175 м</a:t>
            </a:r>
            <a:r>
              <a:rPr lang="ru-RU" baseline="30000" dirty="0" smtClean="0"/>
              <a:t>2 </a:t>
            </a:r>
            <a:r>
              <a:rPr lang="ru-RU" dirty="0" smtClean="0"/>
              <a:t>, периметр которой равен 80 м тротуарными плитками. Определите размеры площадки. Сколько штук плитки надо купить, если 5 плиток покупаются про запас? Каждая плитка – квадрат со стороной 50 см.  Найдите суммарную стоимость укладки площадки, если одна плитка стоит 40 руб., а стоимость работы составляет 50 % от стоимости всех плиток.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3  (для 3-го отдела)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Площадь проема окна равна 1,95 м</a:t>
            </a:r>
            <a:r>
              <a:rPr lang="ru-RU" baseline="30000" dirty="0" smtClean="0"/>
              <a:t>2 </a:t>
            </a:r>
            <a:r>
              <a:rPr lang="ru-RU" dirty="0" smtClean="0"/>
              <a:t>, высота окна больше его ширины на 0,2 м. Определите размеры окна. Сколько рублей будет стоить заказ на 8 окон, когда одно окно вместе с установкой стоит 7000 руб., если высота окна больше 1,4 м и 6500 руб., если высота будет меньше 1,4 м.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</a:t>
            </a:r>
            <a:r>
              <a:rPr lang="ru-RU" sz="3600" dirty="0" smtClean="0"/>
              <a:t>Домашнее задание</a:t>
            </a:r>
            <a:r>
              <a:rPr lang="ru-RU" dirty="0" smtClean="0"/>
              <a:t>:                    </a:t>
            </a:r>
          </a:p>
          <a:p>
            <a:pPr>
              <a:buNone/>
            </a:pPr>
            <a:r>
              <a:rPr lang="ru-RU" dirty="0" smtClean="0"/>
              <a:t> (Каждый выбирает домашнее задание по желанию)</a:t>
            </a:r>
          </a:p>
          <a:p>
            <a:r>
              <a:rPr lang="ru-RU" dirty="0" smtClean="0"/>
              <a:t>1. Составить кроссворд по теории (10-12 вопросов).</a:t>
            </a:r>
          </a:p>
          <a:p>
            <a:r>
              <a:rPr lang="ru-RU" dirty="0" smtClean="0"/>
              <a:t>2. Изготовить лото (10-12 заданий).</a:t>
            </a:r>
          </a:p>
          <a:p>
            <a:r>
              <a:rPr lang="ru-RU" dirty="0" smtClean="0"/>
              <a:t>3. Написать реферат по теме «Применение квадратных уравнений ».</a:t>
            </a:r>
          </a:p>
          <a:p>
            <a:r>
              <a:rPr lang="ru-RU" dirty="0" smtClean="0"/>
              <a:t>4. Решить уравнения повышенного уровня из раздела «Для тех, кому интересно».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97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/>
              <a:t>       Рефлексия.</a:t>
            </a:r>
          </a:p>
          <a:p>
            <a:pPr>
              <a:buNone/>
            </a:pPr>
            <a:r>
              <a:rPr lang="ru-RU" sz="3000" dirty="0" smtClean="0"/>
              <a:t> 1. О каком событии говорят коэффициенты уравнения 30х</a:t>
            </a:r>
            <a:r>
              <a:rPr lang="ru-RU" sz="3000" baseline="30000" dirty="0" smtClean="0"/>
              <a:t>2</a:t>
            </a:r>
            <a:r>
              <a:rPr lang="ru-RU" sz="3000" dirty="0" smtClean="0"/>
              <a:t>+5х+1923=0?</a:t>
            </a:r>
          </a:p>
          <a:p>
            <a:pPr>
              <a:buNone/>
            </a:pPr>
            <a:r>
              <a:rPr lang="ru-RU" sz="3000" dirty="0" smtClean="0"/>
              <a:t> 2. Назовите 5-7 понятий по теме «Квадратные уравнения».</a:t>
            </a:r>
          </a:p>
          <a:p>
            <a:pPr>
              <a:buNone/>
            </a:pPr>
            <a:r>
              <a:rPr lang="ru-RU" sz="3000" dirty="0" smtClean="0"/>
              <a:t> 3. Закончите предложения: Сегодня на уроке                                              </a:t>
            </a:r>
          </a:p>
          <a:p>
            <a:r>
              <a:rPr lang="ru-RU" sz="3000" dirty="0" smtClean="0"/>
              <a:t>              - было интересно …</a:t>
            </a:r>
          </a:p>
          <a:p>
            <a:r>
              <a:rPr lang="ru-RU" sz="3000" dirty="0" smtClean="0"/>
              <a:t>              - особенно понравилось … </a:t>
            </a:r>
          </a:p>
          <a:p>
            <a:r>
              <a:rPr lang="ru-RU" sz="3000" dirty="0" smtClean="0"/>
              <a:t>              - вызвало затруднения …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3000" y="0"/>
          <a:ext cx="7315200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 gridSpan="7"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gridSpan="6"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 gridSpan="6"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gridSpan="5"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gridSpan="3"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gridSpan="4"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gridSpan="5"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gridSpan="6"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gridSpan="4"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343400" y="0"/>
          <a:ext cx="2286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86200" y="457200"/>
          <a:ext cx="4572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886200" y="914400"/>
          <a:ext cx="36576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429000" y="1371600"/>
          <a:ext cx="2286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057400" y="1828800"/>
          <a:ext cx="54864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4600" y="2286000"/>
          <a:ext cx="36576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057400" y="2743200"/>
          <a:ext cx="32004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514600" y="3200400"/>
          <a:ext cx="2286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514600" y="3657600"/>
          <a:ext cx="36576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971800" y="4114800"/>
          <a:ext cx="36576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429000" y="4572000"/>
          <a:ext cx="27432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600200" y="5029200"/>
          <a:ext cx="32004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514600" y="5486400"/>
          <a:ext cx="4572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886200" y="5943600"/>
          <a:ext cx="18288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2971800" y="6400800"/>
          <a:ext cx="41148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38862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Тема урока:  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Квадратные уравнения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i="1" dirty="0" smtClean="0"/>
              <a:t>Предметные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обобщение и систематизация знаний учащихся по теме «Квадратные уравнения»; </a:t>
            </a:r>
          </a:p>
          <a:p>
            <a:pPr lvl="0"/>
            <a:r>
              <a:rPr lang="ru-RU" dirty="0" smtClean="0"/>
              <a:t>формирование умений производить вычисления для принятия решений в различных жизненных ситуациях;</a:t>
            </a:r>
          </a:p>
          <a:p>
            <a:pPr lvl="0"/>
            <a:r>
              <a:rPr lang="ru-RU" dirty="0" smtClean="0"/>
              <a:t>усиление прикладной и практической направленности изученной темы; </a:t>
            </a:r>
          </a:p>
          <a:p>
            <a:pPr lvl="0"/>
            <a:r>
              <a:rPr lang="ru-RU" dirty="0" smtClean="0"/>
              <a:t>установление </a:t>
            </a:r>
            <a:r>
              <a:rPr lang="ru-RU" dirty="0" err="1" smtClean="0"/>
              <a:t>внутрипредметных</a:t>
            </a:r>
            <a:r>
              <a:rPr lang="ru-RU" dirty="0" smtClean="0"/>
              <a:t> и </a:t>
            </a:r>
            <a:r>
              <a:rPr lang="ru-RU" dirty="0" err="1" smtClean="0"/>
              <a:t>межпредметных</a:t>
            </a:r>
            <a:r>
              <a:rPr lang="ru-RU" dirty="0" smtClean="0"/>
              <a:t> связей изученной темы с другими темами курса алгебры, геометрии, истории и географии;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0800" i="1" dirty="0" err="1" smtClean="0"/>
              <a:t>общеучебные</a:t>
            </a:r>
            <a:r>
              <a:rPr lang="ru-RU" sz="10800" i="1" dirty="0" smtClean="0"/>
              <a:t>:</a:t>
            </a:r>
            <a:endParaRPr lang="ru-RU" sz="10800" dirty="0" smtClean="0"/>
          </a:p>
          <a:p>
            <a:pPr lvl="0"/>
            <a:r>
              <a:rPr lang="ru-RU" sz="10800" dirty="0" smtClean="0"/>
              <a:t>формирование </a:t>
            </a:r>
            <a:r>
              <a:rPr lang="ru-RU" sz="10800" dirty="0" err="1" smtClean="0"/>
              <a:t>общеучебных</a:t>
            </a:r>
            <a:r>
              <a:rPr lang="ru-RU" sz="10800" dirty="0" smtClean="0"/>
              <a:t> организационных умений: оценивать и планировать свою деятельность, ставить цель;</a:t>
            </a:r>
          </a:p>
          <a:p>
            <a:pPr lvl="0"/>
            <a:r>
              <a:rPr lang="ru-RU" sz="10800" dirty="0" smtClean="0"/>
              <a:t>расширение кругозора учащихся; пополнение их словарного запаса; развитие интереса учащихся к предмету и смежным дисциплинам; развитие личностных качеств учащихся, их коммуникативных характеристик;</a:t>
            </a:r>
          </a:p>
          <a:p>
            <a:pPr>
              <a:buNone/>
            </a:pPr>
            <a:r>
              <a:rPr lang="ru-RU" sz="10800" i="1" dirty="0" smtClean="0"/>
              <a:t>воспитательные: </a:t>
            </a:r>
            <a:endParaRPr lang="ru-RU" sz="10800" dirty="0" smtClean="0"/>
          </a:p>
          <a:p>
            <a:pPr lvl="0"/>
            <a:r>
              <a:rPr lang="ru-RU" sz="10800" dirty="0" smtClean="0"/>
              <a:t>воспитание нравственности, патриотизма, любви к Родине, чувства коллективизма, товарищества; ответственности за порученное дело; воспитание воли, упорства в достижении поставленной цели. </a:t>
            </a:r>
          </a:p>
          <a:p>
            <a:pPr>
              <a:buNone/>
            </a:pPr>
            <a:r>
              <a:rPr lang="ru-RU" sz="68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фото Курумкан\r_16419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7620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Местонахождение: Бурятия расположена в южной части Восточной Сибири, южнее и восточнее озера Байкал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3-04-09 15.29.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Администрация сельского поселения «Курумкан»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Бурятия в цифрах: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Республика Бурятия образована 30 мая 1923 года</a:t>
            </a:r>
          </a:p>
          <a:p>
            <a:r>
              <a:rPr lang="ru-RU" sz="4000" dirty="0" smtClean="0"/>
              <a:t>Столица Бурятии  – г. Улан – Удэ </a:t>
            </a:r>
          </a:p>
          <a:p>
            <a:r>
              <a:rPr lang="ru-RU" sz="4000" dirty="0" smtClean="0"/>
              <a:t>Площадь – 351300 км</a:t>
            </a:r>
            <a:r>
              <a:rPr lang="ru-RU" sz="4000" baseline="30000" dirty="0" smtClean="0"/>
              <a:t>2 </a:t>
            </a:r>
            <a:endParaRPr lang="ru-RU" sz="4000" dirty="0" smtClean="0"/>
          </a:p>
          <a:p>
            <a:r>
              <a:rPr lang="ru-RU" sz="4000" dirty="0" smtClean="0"/>
              <a:t>Население – 971800 человек </a:t>
            </a:r>
            <a:endParaRPr lang="ru-RU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проведения деловой игры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/>
          </a:bodyPr>
          <a:lstStyle/>
          <a:p>
            <a:r>
              <a:rPr lang="ru-RU" i="1" dirty="0" smtClean="0"/>
              <a:t>1 этап</a:t>
            </a:r>
            <a:r>
              <a:rPr lang="ru-RU" dirty="0" smtClean="0"/>
              <a:t>. Зачисление в штат сотрудников ООО «Строители»</a:t>
            </a:r>
          </a:p>
          <a:p>
            <a:pPr>
              <a:buNone/>
            </a:pPr>
            <a:r>
              <a:rPr lang="ru-RU" dirty="0" smtClean="0"/>
              <a:t>   Устная фронтальная работа с классом  (5 мин).</a:t>
            </a:r>
          </a:p>
          <a:p>
            <a:r>
              <a:rPr lang="ru-RU" i="1" dirty="0" smtClean="0"/>
              <a:t>2 этап</a:t>
            </a:r>
            <a:r>
              <a:rPr lang="ru-RU" dirty="0" smtClean="0"/>
              <a:t>. Заполнение карты готовности к работе</a:t>
            </a:r>
          </a:p>
          <a:p>
            <a:pPr>
              <a:buNone/>
            </a:pPr>
            <a:r>
              <a:rPr lang="ru-RU" dirty="0" smtClean="0"/>
              <a:t>    Самостоятельная работа ( тест)  по вариантам с последующей самопроверкой (7 мин).</a:t>
            </a:r>
          </a:p>
          <a:p>
            <a:r>
              <a:rPr lang="ru-RU" i="1" dirty="0" smtClean="0"/>
              <a:t>3 этап</a:t>
            </a:r>
            <a:r>
              <a:rPr lang="ru-RU" dirty="0" smtClean="0"/>
              <a:t>. Проектная работа. </a:t>
            </a:r>
          </a:p>
          <a:p>
            <a:pPr>
              <a:buNone/>
            </a:pPr>
            <a:r>
              <a:rPr lang="ru-RU" dirty="0" smtClean="0"/>
              <a:t>     Решение задач (10 мин). Групповая работа.</a:t>
            </a:r>
          </a:p>
          <a:p>
            <a:r>
              <a:rPr lang="ru-RU" i="1" dirty="0" smtClean="0"/>
              <a:t>4 этап</a:t>
            </a:r>
            <a:r>
              <a:rPr lang="ru-RU" dirty="0" smtClean="0"/>
              <a:t>. Защита проектов (10 мин).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9|1|2.3|1.7|1.5|1.5|1.5|1.5|1.4|1.8|1.8|1.7|1.6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|1.2|1|1.2|1.1|1.1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933</Words>
  <Application>Microsoft Office PowerPoint</Application>
  <PresentationFormat>Экран (4:3)</PresentationFormat>
  <Paragraphs>229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Муниципальное бюджетное общеобразовательное учреждение «Курумканская средняя общеобразовательная школа №2»  Урок алгебры в 8 классе  Учитель: Буянтуева Валентина Табитуевна  2013 г.</vt:lpstr>
      <vt:lpstr>Слайд 2</vt:lpstr>
      <vt:lpstr>Тема урока:    Квадратные уравнения</vt:lpstr>
      <vt:lpstr>Цели урока</vt:lpstr>
      <vt:lpstr>Цели урока</vt:lpstr>
      <vt:lpstr>Слайд 6</vt:lpstr>
      <vt:lpstr>Администрация сельского поселения «Курумкан»</vt:lpstr>
      <vt:lpstr>Бурятия в цифрах:</vt:lpstr>
      <vt:lpstr>План проведения деловой игры </vt:lpstr>
      <vt:lpstr>Слайд 10</vt:lpstr>
      <vt:lpstr>Карта готовности к работе  ученика ______________</vt:lpstr>
      <vt:lpstr>Озеро Байкал – жемчужина России</vt:lpstr>
      <vt:lpstr>Задача 1  (для 1-го отдела)</vt:lpstr>
      <vt:lpstr>Задача 2  (для 2-го отдела)</vt:lpstr>
      <vt:lpstr>Задача 3  (для 3-го отдела) 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Валентина</cp:lastModifiedBy>
  <cp:revision>247</cp:revision>
  <dcterms:created xsi:type="dcterms:W3CDTF">2013-04-12T14:33:36Z</dcterms:created>
  <dcterms:modified xsi:type="dcterms:W3CDTF">2013-09-28T13:29:13Z</dcterms:modified>
</cp:coreProperties>
</file>