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7" r:id="rId2"/>
    <p:sldId id="256" r:id="rId3"/>
    <p:sldId id="303" r:id="rId4"/>
    <p:sldId id="302" r:id="rId5"/>
    <p:sldId id="304" r:id="rId6"/>
    <p:sldId id="305" r:id="rId7"/>
    <p:sldId id="306" r:id="rId8"/>
    <p:sldId id="307" r:id="rId9"/>
    <p:sldId id="259" r:id="rId10"/>
    <p:sldId id="258" r:id="rId11"/>
    <p:sldId id="260" r:id="rId12"/>
    <p:sldId id="261" r:id="rId13"/>
    <p:sldId id="263" r:id="rId14"/>
    <p:sldId id="314" r:id="rId15"/>
    <p:sldId id="315" r:id="rId16"/>
    <p:sldId id="264" r:id="rId17"/>
    <p:sldId id="268" r:id="rId18"/>
    <p:sldId id="269" r:id="rId19"/>
    <p:sldId id="270" r:id="rId20"/>
    <p:sldId id="279" r:id="rId21"/>
    <p:sldId id="271" r:id="rId22"/>
    <p:sldId id="272" r:id="rId23"/>
    <p:sldId id="308" r:id="rId24"/>
    <p:sldId id="313" r:id="rId25"/>
    <p:sldId id="309" r:id="rId26"/>
    <p:sldId id="310" r:id="rId27"/>
    <p:sldId id="280" r:id="rId28"/>
    <p:sldId id="273" r:id="rId29"/>
    <p:sldId id="295" r:id="rId30"/>
    <p:sldId id="293" r:id="rId31"/>
    <p:sldId id="282" r:id="rId32"/>
    <p:sldId id="283" r:id="rId33"/>
    <p:sldId id="284" r:id="rId34"/>
    <p:sldId id="285" r:id="rId35"/>
    <p:sldId id="311" r:id="rId36"/>
    <p:sldId id="294" r:id="rId37"/>
    <p:sldId id="312" r:id="rId38"/>
    <p:sldId id="287" r:id="rId39"/>
    <p:sldId id="289" r:id="rId40"/>
    <p:sldId id="298" r:id="rId41"/>
    <p:sldId id="28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CC1CE-CD1C-4B2F-B53F-3856A4D8331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0D4E1-6E8B-4A0B-A21F-164259FC2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D4E1-6E8B-4A0B-A21F-164259FC2C1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inder-content.ucoz.ru/_ld/0/s28271130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izvestia.ru/21444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mrz.ru/catimg/72/72345.jpg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hyperlink" Target="http://www.fimka.net/_ld/13/50994.jpg" TargetMode="External"/><Relationship Id="rId2" Type="http://schemas.openxmlformats.org/officeDocument/2006/relationships/hyperlink" Target="http://www.ruslania.com/pictures/big/978517043591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r.ru/books/p190520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forums.drom.ru/attachment.php?attachmentid=224300&amp;stc=1&amp;d=1213914883" TargetMode="External"/><Relationship Id="rId4" Type="http://schemas.openxmlformats.org/officeDocument/2006/relationships/hyperlink" Target="http://www.kmrz.ru/catimg/75/75051.jpg" TargetMode="External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lania.com/pictures/big/9785170435913.jpg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slide" Target="slide22.xml"/><Relationship Id="rId4" Type="http://schemas.openxmlformats.org/officeDocument/2006/relationships/image" Target="../media/image17.jpeg"/><Relationship Id="rId9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hoto.isurgut.ru/Images/Works/11.2005/cheburan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177165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66"/>
                </a:solidFill>
                <a:latin typeface="Comic Sans MS" pitchFamily="66" charset="0"/>
              </a:rPr>
              <a:t>Литературное чтение</a:t>
            </a:r>
            <a:endParaRPr lang="ru-RU" sz="6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114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95536" y="2401888"/>
            <a:ext cx="5256584" cy="340337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Тема: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latin typeface="Comic Sans MS" pitchFamily="66" charset="0"/>
              </a:rPr>
              <a:t>«</a:t>
            </a:r>
            <a:r>
              <a:rPr lang="ru-RU" sz="3200" b="1" dirty="0" err="1" smtClean="0">
                <a:latin typeface="Comic Sans MS" pitchFamily="66" charset="0"/>
              </a:rPr>
              <a:t>Чебурашка</a:t>
            </a:r>
            <a:r>
              <a:rPr lang="ru-RU" sz="3200" b="1" dirty="0" smtClean="0">
                <a:latin typeface="Comic Sans MS" pitchFamily="66" charset="0"/>
              </a:rPr>
              <a:t>» Э.Успенский</a:t>
            </a:r>
            <a:r>
              <a:rPr lang="en-US" sz="3200" b="1" dirty="0" smtClean="0">
                <a:latin typeface="Comic Sans MS" pitchFamily="66" charset="0"/>
              </a:rPr>
              <a:t> (</a:t>
            </a:r>
            <a:r>
              <a:rPr lang="ru-RU" sz="3200" b="1" dirty="0" smtClean="0">
                <a:latin typeface="Comic Sans MS" pitchFamily="66" charset="0"/>
              </a:rPr>
              <a:t>ТРКМ)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2 класс «Школа России»</a:t>
            </a:r>
            <a:endParaRPr lang="ru-RU" sz="28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Автор</a:t>
            </a: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Рахимова Ф.Ф</a:t>
            </a: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МОУ  МСОШ </a:t>
            </a:r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№4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г. </a:t>
            </a:r>
            <a:r>
              <a:rPr lang="ru-RU" sz="2000" b="1" dirty="0" err="1" smtClean="0">
                <a:solidFill>
                  <a:srgbClr val="000066"/>
                </a:solidFill>
                <a:latin typeface="Comic Sans MS" pitchFamily="66" charset="0"/>
              </a:rPr>
              <a:t>Пыть-Ях</a:t>
            </a: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6" name="Picture 7" descr="он ж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3528392" cy="369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>Б. </a:t>
            </a:r>
            <a:r>
              <a:rPr lang="ru-RU" b="1" dirty="0" err="1">
                <a:solidFill>
                  <a:srgbClr val="000066"/>
                </a:solidFill>
                <a:latin typeface="Comic Sans MS" pitchFamily="66" charset="0"/>
              </a:rPr>
              <a:t>Заходер</a:t>
            </a:r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>Песенки </a:t>
            </a:r>
            <a:r>
              <a:rPr lang="ru-RU" b="1" dirty="0" err="1">
                <a:solidFill>
                  <a:srgbClr val="000066"/>
                </a:solidFill>
                <a:latin typeface="Comic Sans MS" pitchFamily="66" charset="0"/>
              </a:rPr>
              <a:t>Винни</a:t>
            </a:r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> - Пуха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724400" y="1905000"/>
            <a:ext cx="4038600" cy="4456113"/>
          </a:xfrm>
        </p:spPr>
        <p:txBody>
          <a:bodyPr/>
          <a:lstStyle/>
          <a:p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Ворчалки</a:t>
            </a:r>
          </a:p>
          <a:p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Шумелки</a:t>
            </a:r>
          </a:p>
          <a:p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Пыхтелки</a:t>
            </a:r>
          </a:p>
          <a:p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Сопелки</a:t>
            </a:r>
          </a:p>
        </p:txBody>
      </p:sp>
      <p:pic>
        <p:nvPicPr>
          <p:cNvPr id="95238" name="Picture 6" descr="Картинка 14 из 83655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981200"/>
            <a:ext cx="3535363" cy="38100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957817"/>
            <a:ext cx="9144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МЧРЕБУШОКРЛАТВИШЗКДАЩ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Шифр: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2   4  5 6  10  12  16  18   20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  е б у  </a:t>
            </a:r>
            <a:r>
              <a:rPr kumimoji="0" 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а  </a:t>
            </a:r>
            <a:r>
              <a:rPr kumimoji="0" 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к   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\Рабочий стол\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3312368" cy="2295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Эдуард Николаевич Успенский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04797"/>
            <a:ext cx="3312368" cy="495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1628800"/>
            <a:ext cx="5472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Многожанровый писатель.</a:t>
            </a:r>
          </a:p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Писал сказки, детективы,</a:t>
            </a:r>
          </a:p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фантастические повести, пьесы, стихи, сценарии </a:t>
            </a:r>
            <a:r>
              <a:rPr lang="ru-RU" sz="3200" b="1" dirty="0" err="1" smtClean="0">
                <a:latin typeface="Comic Sans MS" pitchFamily="66" charset="0"/>
                <a:cs typeface="Times New Roman" pitchFamily="18" charset="0"/>
              </a:rPr>
              <a:t>мульт</a:t>
            </a:r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- и кинофильмов, радиопостановок, делал переводы, сочинял комиксы.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10035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724400" y="908720"/>
            <a:ext cx="4419600" cy="49609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    Произведения Эдуарда Николаевича Успенского переведены на 25 языков, книги выходят в Голландии, Финляндии, Японии, Франции, США.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В 2010 году присуждена премия  имени Корнея Чуковского.</a:t>
            </a:r>
          </a:p>
        </p:txBody>
      </p:sp>
      <p:pic>
        <p:nvPicPr>
          <p:cNvPr id="100357" name="Picture 5" descr="Картинка 7 из 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671272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Успенский Эдуард Николаевич- 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поэт, детский прозаик, драматург, сценарист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712968" cy="48398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dirty="0" smtClean="0"/>
              <a:t>        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Родился 22 декабря 1937 года в Егорьевске Московской области в семье служащих.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Ещё в школе, учась в старших классах, был назначен вожатым к малышне. С тех пор прирос к этой малышне на всю жизнь. Всегда был заводилой, организатором, вожаком.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   Учился 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в Московском   авиационном  институте, получил  профессию  инженера. Три года проработал в конструкторском бюро, затем ушёл в литературу.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 Известность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писателю принесла повесть "Крокодил Гена и его друзья", которая была впервые опубликована в 1966 году.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Э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. Н. Успенский  писал для популярной детской передачи "</a:t>
            </a:r>
            <a:r>
              <a:rPr lang="ru-RU" sz="2400" b="1" dirty="0" err="1">
                <a:solidFill>
                  <a:srgbClr val="000066"/>
                </a:solidFill>
                <a:latin typeface="Comic Sans MS" pitchFamily="66" charset="0"/>
              </a:rPr>
              <a:t>АБВГДейка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", для телепередачи "</a:t>
            </a:r>
            <a:r>
              <a:rPr lang="ru-RU" sz="2400" b="1" dirty="0" err="1">
                <a:solidFill>
                  <a:srgbClr val="000066"/>
                </a:solidFill>
                <a:latin typeface="Comic Sans MS" pitchFamily="66" charset="0"/>
              </a:rPr>
              <a:t>Радионяня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", на данный момент ведёт передачу "В нашу гавань заходили корабли".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Эдуард 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Успенский «</a:t>
            </a:r>
            <a:r>
              <a:rPr lang="ru-RU" sz="3600" b="1" dirty="0" err="1" smtClean="0">
                <a:solidFill>
                  <a:srgbClr val="002060"/>
                </a:solidFill>
                <a:latin typeface="Comic Sans MS" pitchFamily="66" charset="0"/>
              </a:rPr>
              <a:t>Чебурашка</a:t>
            </a: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»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0" y="1268760"/>
            <a:ext cx="9144000" cy="4896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              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Как рассказывает Эдуард Успенский, однажды в Одесском порту, о котором он писал сценарий для кино, он увидел в ящике с бананами огромного хамелеона. Это запомнилось. Позже, когда стал писать повесть о крокодиле Гене и его друзьях, ему захотелось ввести в повесть какого-нибудь уютного, но незнакомого зверька. </a:t>
            </a:r>
            <a:endParaRPr lang="ru-RU" sz="28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Comic Sans MS" pitchFamily="66" charset="0"/>
              </a:rPr>
              <a:t>        В 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конце концов, вспомнив хамелеона в порту, он поместил своего героя в ящик из-под апельсинов. А имя этому неизвестному науке зверьку помогли придумать приятели, звавшие свою дочку </a:t>
            </a:r>
            <a:r>
              <a:rPr lang="ru-RU" sz="2800" b="1" dirty="0" err="1">
                <a:solidFill>
                  <a:srgbClr val="000066"/>
                </a:solidFill>
                <a:latin typeface="Comic Sans MS" pitchFamily="66" charset="0"/>
              </a:rPr>
              <a:t>Чебурашкой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 из-за её неуклюжих падений. Девочка давно уже выросла, а мохнатый непоседа </a:t>
            </a:r>
            <a:r>
              <a:rPr lang="ru-RU" sz="2800" b="1" dirty="0" err="1">
                <a:solidFill>
                  <a:srgbClr val="000066"/>
                </a:solidFill>
                <a:latin typeface="Comic Sans MS" pitchFamily="66" charset="0"/>
              </a:rPr>
              <a:t>Чебурашка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 стал любимцем миллионов детей в разных </a:t>
            </a:r>
            <a:r>
              <a:rPr lang="ru-RU" sz="3000" b="1" dirty="0">
                <a:solidFill>
                  <a:srgbClr val="000066"/>
                </a:solidFill>
                <a:latin typeface="Comic Sans MS" pitchFamily="66" charset="0"/>
              </a:rPr>
              <a:t>странах мира. </a:t>
            </a:r>
          </a:p>
        </p:txBody>
      </p:sp>
      <p:pic>
        <p:nvPicPr>
          <p:cNvPr id="6" name="Picture 4" descr="cheburashk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345832"/>
            <a:ext cx="1958891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Книги  Эдуарда  Успенского</a:t>
            </a:r>
          </a:p>
        </p:txBody>
      </p:sp>
      <p:pic>
        <p:nvPicPr>
          <p:cNvPr id="102405" name="Picture 5" descr="Картинка 35 из 48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1546">
            <a:off x="197022" y="1407570"/>
            <a:ext cx="2093491" cy="2829042"/>
          </a:xfrm>
          <a:prstGeom prst="rect">
            <a:avLst/>
          </a:prstGeom>
          <a:noFill/>
        </p:spPr>
      </p:pic>
      <p:pic>
        <p:nvPicPr>
          <p:cNvPr id="102407" name="Picture 7" descr="Картинка 27 из 484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5109">
            <a:off x="6435421" y="1549355"/>
            <a:ext cx="1920183" cy="2733357"/>
          </a:xfrm>
          <a:prstGeom prst="rect">
            <a:avLst/>
          </a:prstGeom>
          <a:noFill/>
        </p:spPr>
      </p:pic>
      <p:pic>
        <p:nvPicPr>
          <p:cNvPr id="102409" name="Picture 9" descr="Картинка 9 из 484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268760"/>
            <a:ext cx="2520280" cy="3240360"/>
          </a:xfrm>
          <a:prstGeom prst="rect">
            <a:avLst/>
          </a:prstGeom>
          <a:noFill/>
        </p:spPr>
      </p:pic>
      <p:pic>
        <p:nvPicPr>
          <p:cNvPr id="7" name="Picture 5" descr="Картинка 2 из 4846">
            <a:hlinkClick r:id="rId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20856854">
            <a:off x="1043608" y="3356992"/>
            <a:ext cx="2808312" cy="3205035"/>
          </a:xfrm>
          <a:prstGeom prst="rect">
            <a:avLst/>
          </a:prstGeom>
          <a:noFill/>
        </p:spPr>
      </p:pic>
      <p:pic>
        <p:nvPicPr>
          <p:cNvPr id="8" name="Picture 9" descr="Картинка 15 из 484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3429000"/>
            <a:ext cx="2520280" cy="3169966"/>
          </a:xfrm>
          <a:prstGeom prst="rect">
            <a:avLst/>
          </a:prstGeom>
          <a:noFill/>
        </p:spPr>
      </p:pic>
      <p:pic>
        <p:nvPicPr>
          <p:cNvPr id="9" name="Picture 7" descr="Картинка 1 из 139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33949">
            <a:off x="5580112" y="3465003"/>
            <a:ext cx="2448272" cy="30603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Читайте  по  слогам,  затем  -  целым  словом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тро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  -  пи  -  чес  -  ком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тропическом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гип – по -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по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  -там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гиппопотам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от –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пра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-  вил –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ся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отправился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а –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пель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- си-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на-ми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апельсинами</a:t>
            </a:r>
          </a:p>
        </p:txBody>
      </p:sp>
      <p:sp>
        <p:nvSpPr>
          <p:cNvPr id="5" name="Блок-схема: данные 4"/>
          <p:cNvSpPr/>
          <p:nvPr/>
        </p:nvSpPr>
        <p:spPr>
          <a:xfrm>
            <a:off x="4283968" y="2060848"/>
            <a:ext cx="72008" cy="216024"/>
          </a:xfrm>
          <a:prstGeom prst="flowChartInputOutp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>
            <a:off x="4788024" y="6237312"/>
            <a:ext cx="72008" cy="14401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анные 7"/>
          <p:cNvSpPr/>
          <p:nvPr/>
        </p:nvSpPr>
        <p:spPr>
          <a:xfrm>
            <a:off x="4427984" y="4797152"/>
            <a:ext cx="72008" cy="14401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>
            <a:off x="5580112" y="3429000"/>
            <a:ext cx="72008" cy="21602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76672"/>
            <a:ext cx="8507288" cy="612068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пе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- ре –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дви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– гать –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ся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передвигаться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пу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– те – шест –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ви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– е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путешествие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не  -  из  -  вест  - 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ным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неизвестным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соб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–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ствен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-  но – го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собственного</a:t>
            </a:r>
          </a:p>
        </p:txBody>
      </p:sp>
      <p:sp>
        <p:nvSpPr>
          <p:cNvPr id="6" name="Блок-схема: данные 5"/>
          <p:cNvSpPr/>
          <p:nvPr/>
        </p:nvSpPr>
        <p:spPr>
          <a:xfrm>
            <a:off x="5220072" y="1052736"/>
            <a:ext cx="72008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>
            <a:off x="4499992" y="2564904"/>
            <a:ext cx="72008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анные 7"/>
          <p:cNvSpPr/>
          <p:nvPr/>
        </p:nvSpPr>
        <p:spPr>
          <a:xfrm flipH="1">
            <a:off x="3059832" y="5517232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>
            <a:off x="4355976" y="4005064"/>
            <a:ext cx="72008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Читайте целыми  словами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435280" cy="558924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фрукт  </a:t>
            </a:r>
            <a:r>
              <a:rPr lang="ru-RU" sz="4800" b="1" dirty="0">
                <a:latin typeface="Comic Sans MS" pitchFamily="66" charset="0"/>
              </a:rPr>
              <a:t>-  фруктовый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груз  -  </a:t>
            </a:r>
            <a:r>
              <a:rPr lang="ru-RU" sz="4800" b="1" dirty="0">
                <a:latin typeface="Comic Sans MS" pitchFamily="66" charset="0"/>
              </a:rPr>
              <a:t>погрузили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брак  -  </a:t>
            </a:r>
            <a:r>
              <a:rPr lang="ru-RU" sz="4800" b="1" dirty="0">
                <a:latin typeface="Comic Sans MS" pitchFamily="66" charset="0"/>
              </a:rPr>
              <a:t>бракованную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зверь  </a:t>
            </a:r>
            <a:r>
              <a:rPr lang="ru-RU" sz="4800" b="1" dirty="0">
                <a:latin typeface="Comic Sans MS" pitchFamily="66" charset="0"/>
              </a:rPr>
              <a:t>-  зверёк,  звериный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город  -  </a:t>
            </a:r>
            <a:r>
              <a:rPr lang="ru-RU" sz="4800" b="1" dirty="0">
                <a:latin typeface="Comic Sans MS" pitchFamily="66" charset="0"/>
              </a:rPr>
              <a:t>городской</a:t>
            </a:r>
          </a:p>
        </p:txBody>
      </p:sp>
      <p:sp>
        <p:nvSpPr>
          <p:cNvPr id="5" name="Блок-схема: данные 4"/>
          <p:cNvSpPr/>
          <p:nvPr/>
        </p:nvSpPr>
        <p:spPr>
          <a:xfrm flipH="1">
            <a:off x="6516216" y="1196752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анные 5"/>
          <p:cNvSpPr/>
          <p:nvPr/>
        </p:nvSpPr>
        <p:spPr>
          <a:xfrm flipH="1">
            <a:off x="5580112" y="2924944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 flipH="1">
            <a:off x="6516216" y="2060848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анные 7"/>
          <p:cNvSpPr/>
          <p:nvPr/>
        </p:nvSpPr>
        <p:spPr>
          <a:xfrm flipH="1">
            <a:off x="7164288" y="5445224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 flipH="1">
            <a:off x="4860032" y="4653136"/>
            <a:ext cx="72009" cy="21602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5550768" cy="79208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5400" b="1" dirty="0" err="1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Чистоговорка</a:t>
            </a:r>
            <a:r>
              <a:rPr lang="ru-RU" sz="5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54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Чтобы разговаривать,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Надо выговаривать,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Все правильно и внятно,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Чтоб было всем понятно.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будем разговаривать!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будем выговаривать!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Все правильно и внятно, </a:t>
            </a:r>
            <a:r>
              <a:rPr lang="ru-RU" sz="4000" b="1" dirty="0" smtClean="0">
                <a:latin typeface="Comic Sans MS" pitchFamily="66" charset="0"/>
              </a:rPr>
              <a:t/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Чтоб было все понятно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-62419"/>
            <a:ext cx="864096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Каюта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помещение на корабле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Уценённые товары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товары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, которые стоят меньше прежней стоимости.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Телефонная будка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будка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 телефоном-автоматом.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Бракованная игрушка </a:t>
            </a:r>
            <a:r>
              <a:rPr lang="ru-RU" sz="2800" dirty="0" smtClean="0"/>
              <a:t>– </a:t>
            </a:r>
            <a:r>
              <a:rPr lang="ru-RU" sz="2800" b="1" dirty="0" err="1" smtClean="0"/>
              <a:t>игрушка</a:t>
            </a:r>
            <a:r>
              <a:rPr lang="ru-RU" sz="2800" b="1" dirty="0" smtClean="0"/>
              <a:t> с браком (царапина, трещина) изъян в игрушке.</a:t>
            </a:r>
            <a:endParaRPr lang="en-US" sz="2800" b="1" dirty="0" smtClean="0"/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Тропический лес </a:t>
            </a:r>
            <a:r>
              <a:rPr lang="ru-RU" sz="2800" b="1" dirty="0" smtClean="0">
                <a:solidFill>
                  <a:srgbClr val="7030A0"/>
                </a:solidFill>
              </a:rPr>
              <a:t>– </a:t>
            </a:r>
            <a:r>
              <a:rPr lang="ru-RU" sz="2800" b="1" dirty="0" smtClean="0"/>
              <a:t>тропики, это местность с жарким климатом.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Чебурахнуться</a:t>
            </a:r>
            <a:r>
              <a:rPr lang="ru-RU" sz="3600" dirty="0" smtClean="0"/>
              <a:t> </a:t>
            </a:r>
            <a:r>
              <a:rPr lang="ru-RU" sz="2800" b="1" dirty="0" smtClean="0"/>
              <a:t>– упасть или удариться с шумом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Уважаем  товарищей  -</a:t>
            </a:r>
            <a:br>
              <a:rPr lang="ru-RU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следим по  тексту</a:t>
            </a:r>
          </a:p>
        </p:txBody>
      </p:sp>
      <p:pic>
        <p:nvPicPr>
          <p:cNvPr id="113669" name="Picture 5" descr="knigi-15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14800"/>
            <a:ext cx="2438400" cy="1790700"/>
          </a:xfrm>
          <a:prstGeom prst="rect">
            <a:avLst/>
          </a:prstGeom>
          <a:noFill/>
        </p:spPr>
      </p:pic>
      <p:pic>
        <p:nvPicPr>
          <p:cNvPr id="6" name="Picture 4" descr="Картинка 35 из 4846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3607" y="2072481"/>
            <a:ext cx="4241641" cy="44528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ХОТИМ УЗНАТЬ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54726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66"/>
                </a:solidFill>
                <a:latin typeface="Comic Sans MS" pitchFamily="66" charset="0"/>
              </a:rPr>
              <a:t>Где  </a:t>
            </a:r>
            <a:r>
              <a:rPr lang="ru-RU" sz="6000" b="1" dirty="0">
                <a:solidFill>
                  <a:srgbClr val="000066"/>
                </a:solidFill>
                <a:latin typeface="Comic Sans MS" pitchFamily="66" charset="0"/>
              </a:rPr>
              <a:t>жил  </a:t>
            </a:r>
            <a:r>
              <a:rPr lang="ru-RU" sz="60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Чебурашка</a:t>
            </a:r>
            <a:r>
              <a:rPr lang="ru-RU" sz="6000" b="1" dirty="0" smtClean="0">
                <a:solidFill>
                  <a:srgbClr val="000066"/>
                </a:solidFill>
                <a:latin typeface="Comic Sans MS" pitchFamily="66" charset="0"/>
              </a:rPr>
              <a:t>? Было ли у него имя?</a:t>
            </a:r>
            <a:endParaRPr lang="ru-RU" sz="6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4800" b="1" dirty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Что произойдёт дальше?</a:t>
            </a:r>
            <a:endParaRPr lang="ru-RU" sz="4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3"/>
            <a:ext cx="8435280" cy="584792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Как  он  попал  в ящик с апельсинами?</a:t>
            </a:r>
            <a:endParaRPr lang="en-US" sz="48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ru-RU" sz="48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www.uspens.ru/sts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36724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3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Где оказались ящики с апельсинами после долгого плавания?</a:t>
            </a:r>
          </a:p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Как выглядел </a:t>
            </a:r>
            <a:r>
              <a:rPr lang="ru-RU" sz="48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Чебурашка</a:t>
            </a:r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, когда его нашли?</a:t>
            </a:r>
          </a:p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Почему он получил такое странное имя?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99194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0066"/>
                </a:solidFill>
                <a:latin typeface="Comic Sans MS" pitchFamily="66" charset="0"/>
              </a:rPr>
              <a:t>Куда отнёс </a:t>
            </a:r>
            <a:r>
              <a:rPr lang="ru-RU" sz="54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Чебурашку</a:t>
            </a:r>
            <a:r>
              <a:rPr lang="ru-RU" sz="5400" b="1" dirty="0" smtClean="0">
                <a:solidFill>
                  <a:srgbClr val="000066"/>
                </a:solidFill>
                <a:latin typeface="Comic Sans MS" pitchFamily="66" charset="0"/>
              </a:rPr>
              <a:t> директор магазина?</a:t>
            </a:r>
          </a:p>
          <a:p>
            <a:r>
              <a:rPr lang="ru-RU" sz="5400" b="1" dirty="0" smtClean="0">
                <a:solidFill>
                  <a:srgbClr val="000066"/>
                </a:solidFill>
                <a:latin typeface="Comic Sans MS" pitchFamily="66" charset="0"/>
              </a:rPr>
              <a:t>Почему  </a:t>
            </a:r>
            <a:r>
              <a:rPr lang="ru-RU" sz="54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Чебурашку</a:t>
            </a:r>
            <a:r>
              <a:rPr lang="ru-RU" sz="5400" b="1" dirty="0" smtClean="0">
                <a:solidFill>
                  <a:srgbClr val="000066"/>
                </a:solidFill>
                <a:latin typeface="Comic Sans MS" pitchFamily="66" charset="0"/>
              </a:rPr>
              <a:t> не  приняли ?</a:t>
            </a:r>
          </a:p>
          <a:p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3"/>
            <a:ext cx="8964488" cy="584792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   Как  он  оказался  в    магазине  уценённых  товаров ?</a:t>
            </a:r>
          </a:p>
          <a:p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   Где остался работать </a:t>
            </a:r>
            <a:r>
              <a:rPr lang="ru-RU" sz="44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Чебурашка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?</a:t>
            </a:r>
          </a:p>
          <a:p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  Что он должен был делать?</a:t>
            </a:r>
          </a:p>
          <a:p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Где он стал жить?</a:t>
            </a:r>
            <a:endParaRPr lang="ru-RU" sz="4400" b="1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5072097"/>
          </a:xfrm>
        </p:spPr>
        <p:txBody>
          <a:bodyPr>
            <a:normAutofit/>
          </a:bodyPr>
          <a:lstStyle/>
          <a:p>
            <a:pPr algn="l"/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857620" y="6526552"/>
            <a:ext cx="39147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2656"/>
            <a:ext cx="3059832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Чебурашка</a:t>
            </a:r>
            <a:endParaRPr lang="ru-RU" sz="40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203848" y="836712"/>
            <a:ext cx="35548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04664"/>
            <a:ext cx="2520280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Ящик с апельсинами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215074" y="928670"/>
            <a:ext cx="642942" cy="3400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332656"/>
            <a:ext cx="1963596" cy="11521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Корабль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flipH="1">
            <a:off x="8001023" y="1357298"/>
            <a:ext cx="315392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1857364"/>
            <a:ext cx="2267744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Большой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город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57950" y="2357430"/>
            <a:ext cx="571504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1785926"/>
            <a:ext cx="2938078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Фруктовый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магазин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4716016" y="2708920"/>
            <a:ext cx="504056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3212976"/>
            <a:ext cx="2362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Директор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магазина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868144" y="3429000"/>
            <a:ext cx="500066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267744" cy="1079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Имя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Чебурашка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 flipV="1">
            <a:off x="2699792" y="3140968"/>
            <a:ext cx="642942" cy="3583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699792" y="3717032"/>
            <a:ext cx="71438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3068960"/>
            <a:ext cx="2160240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Зоопарк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716016" y="4509120"/>
            <a:ext cx="28575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4797152"/>
            <a:ext cx="2376264" cy="1643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Директор магазина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уценённых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товаров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940152" y="5445224"/>
            <a:ext cx="49949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>
            <a:off x="2699792" y="5373216"/>
            <a:ext cx="714380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4869160"/>
            <a:ext cx="2411760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Телефонная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будка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941168"/>
            <a:ext cx="2603118" cy="15608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Работа в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магазине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1187624" y="1428736"/>
            <a:ext cx="669732" cy="35004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071802" y="1428736"/>
            <a:ext cx="4020478" cy="3368416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1" name="Picture 41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258175" y="4371975"/>
            <a:ext cx="885825" cy="2486025"/>
          </a:xfrm>
          <a:prstGeom prst="rect">
            <a:avLst/>
          </a:prstGeom>
          <a:noFill/>
        </p:spPr>
      </p:pic>
      <p:pic>
        <p:nvPicPr>
          <p:cNvPr id="15367" name="Picture 7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149725"/>
            <a:ext cx="2374900" cy="1995488"/>
          </a:xfrm>
          <a:prstGeom prst="rect">
            <a:avLst/>
          </a:prstGeom>
          <a:noFill/>
        </p:spPr>
      </p:pic>
      <p:pic>
        <p:nvPicPr>
          <p:cNvPr id="15375" name="Picture 15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04813"/>
            <a:ext cx="2374900" cy="1995487"/>
          </a:xfrm>
          <a:prstGeom prst="rect">
            <a:avLst/>
          </a:prstGeom>
          <a:noFill/>
        </p:spPr>
      </p:pic>
      <p:pic>
        <p:nvPicPr>
          <p:cNvPr id="15376" name="Picture 16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708275"/>
            <a:ext cx="2374900" cy="1995488"/>
          </a:xfrm>
          <a:prstGeom prst="rect">
            <a:avLst/>
          </a:prstGeom>
          <a:noFill/>
        </p:spPr>
      </p:pic>
      <p:pic>
        <p:nvPicPr>
          <p:cNvPr id="15379" name="Picture 19" descr="h7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716338"/>
            <a:ext cx="1724025" cy="1428750"/>
          </a:xfrm>
          <a:prstGeom prst="rect">
            <a:avLst/>
          </a:prstGeom>
          <a:noFill/>
        </p:spPr>
      </p:pic>
      <p:pic>
        <p:nvPicPr>
          <p:cNvPr id="15387" name="Picture 27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1975"/>
            <a:ext cx="885825" cy="2486025"/>
          </a:xfrm>
          <a:prstGeom prst="rect">
            <a:avLst/>
          </a:prstGeom>
          <a:noFill/>
        </p:spPr>
      </p:pic>
      <p:pic>
        <p:nvPicPr>
          <p:cNvPr id="15393" name="Picture 33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692150"/>
            <a:ext cx="1190625" cy="1257300"/>
          </a:xfrm>
          <a:prstGeom prst="rect">
            <a:avLst/>
          </a:prstGeom>
          <a:noFill/>
        </p:spPr>
      </p:pic>
      <p:pic>
        <p:nvPicPr>
          <p:cNvPr id="15394" name="Picture 34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885825" cy="2486025"/>
          </a:xfrm>
          <a:prstGeom prst="rect">
            <a:avLst/>
          </a:prstGeom>
          <a:noFill/>
        </p:spPr>
      </p:pic>
      <p:pic>
        <p:nvPicPr>
          <p:cNvPr id="15395" name="Picture 35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50"/>
            <a:ext cx="885825" cy="2486025"/>
          </a:xfrm>
          <a:prstGeom prst="rect">
            <a:avLst/>
          </a:prstGeom>
          <a:noFill/>
        </p:spPr>
      </p:pic>
      <p:pic>
        <p:nvPicPr>
          <p:cNvPr id="15396" name="Picture 36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00213" y="-800100"/>
            <a:ext cx="885825" cy="2486025"/>
          </a:xfrm>
          <a:prstGeom prst="rect">
            <a:avLst/>
          </a:prstGeom>
          <a:noFill/>
        </p:spPr>
      </p:pic>
      <p:pic>
        <p:nvPicPr>
          <p:cNvPr id="15397" name="Picture 37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35475" y="-800100"/>
            <a:ext cx="885825" cy="2486025"/>
          </a:xfrm>
          <a:prstGeom prst="rect">
            <a:avLst/>
          </a:prstGeom>
          <a:noFill/>
        </p:spPr>
      </p:pic>
      <p:pic>
        <p:nvPicPr>
          <p:cNvPr id="15398" name="Picture 38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243763" y="-800100"/>
            <a:ext cx="885825" cy="2486025"/>
          </a:xfrm>
          <a:prstGeom prst="rect">
            <a:avLst/>
          </a:prstGeom>
          <a:noFill/>
        </p:spPr>
      </p:pic>
      <p:pic>
        <p:nvPicPr>
          <p:cNvPr id="15399" name="Picture 39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258175" y="0"/>
            <a:ext cx="885825" cy="2486025"/>
          </a:xfrm>
          <a:prstGeom prst="rect">
            <a:avLst/>
          </a:prstGeom>
          <a:noFill/>
        </p:spPr>
      </p:pic>
      <p:pic>
        <p:nvPicPr>
          <p:cNvPr id="15400" name="Picture 40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258175" y="1916113"/>
            <a:ext cx="885825" cy="2486025"/>
          </a:xfrm>
          <a:prstGeom prst="rect">
            <a:avLst/>
          </a:prstGeom>
          <a:noFill/>
        </p:spPr>
      </p:pic>
      <p:pic>
        <p:nvPicPr>
          <p:cNvPr id="15402" name="Picture 42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40525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3" name="Picture 43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292600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4" name="Picture 44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27188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7" name="Picture 47" descr="af857422a2e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125538"/>
            <a:ext cx="2447925" cy="3943350"/>
          </a:xfrm>
          <a:prstGeom prst="rect">
            <a:avLst/>
          </a:prstGeom>
          <a:noFill/>
        </p:spPr>
      </p:pic>
      <p:pic>
        <p:nvPicPr>
          <p:cNvPr id="15408" name="Picture 48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0"/>
            <a:ext cx="1190625" cy="1257300"/>
          </a:xfrm>
          <a:prstGeom prst="rect">
            <a:avLst/>
          </a:prstGeom>
          <a:noFill/>
        </p:spPr>
      </p:pic>
      <p:pic>
        <p:nvPicPr>
          <p:cNvPr id="15409" name="Picture 49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836613"/>
            <a:ext cx="1190625" cy="1257300"/>
          </a:xfrm>
          <a:prstGeom prst="rect">
            <a:avLst/>
          </a:prstGeom>
          <a:noFill/>
        </p:spPr>
      </p:pic>
      <p:pic>
        <p:nvPicPr>
          <p:cNvPr id="15410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ебур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5380" name="Picture 20" descr="12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92573">
            <a:off x="2268538" y="2492375"/>
            <a:ext cx="2160587" cy="1511300"/>
          </a:xfrm>
          <a:prstGeom prst="rect">
            <a:avLst/>
          </a:prstGeom>
          <a:noFill/>
        </p:spPr>
      </p:pic>
      <p:sp>
        <p:nvSpPr>
          <p:cNvPr id="15411" name="AutoShape 5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7205 -0.13217 C 0.20798 -0.16203 0.26198 -0.17847 0.31823 -0.17847 C 0.38229 -0.17847 0.43368 -0.16203 0.46962 -0.13217 L 0.64184 -4.8148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43 -0.17685 0.32118 -0.17685 C 0.25677 -0.17685 0.20486 -0.16041 0.1684 -0.13102 L -0.004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7205 -0.13102 C 0.20799 -0.16041 0.26198 -0.17685 0.31823 -0.17685 C 0.3823 -0.17685 0.43369 -0.16041 0.46962 -0.13102 L 0.64184 -2.96296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78 -0.17685 0.32135 -0.17685 C 0.25677 -0.17685 0.20503 -0.16041 0.16857 -0.13102 L -0.004 -2.962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1.48148E-6 L -0.004 -0.53426 L 0.58281 -0.53426 L 0.58281 -1.48148E-6 L -0.004 -1.48148E-6 Z " pathEditMode="relative" rAng="16200000" ptsTypes="FFFFF">
                                      <p:cBhvr>
                                        <p:cTn id="20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338 C 0.08784 0.14561 0.23281 0.15209 0.32257 0.03612 C 0.41215 -0.07824 0.41493 -0.27175 0.32621 -0.3949 C 0.23836 -0.51666 0.0934 -0.52152 0.00382 -0.40694 C -0.08664 -0.2912 -0.0882 -0.09907 4.16667E-6 0.02338 Z " pathEditMode="relative" rAng="2772784" ptsTypes="fffff">
                                      <p:cBhvr>
                                        <p:cTn id="47" dur="2000" spd="-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5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0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500"/>
                            </p:stCondLst>
                            <p:childTnLst>
                              <p:par>
                                <p:cTn id="9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7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4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61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0"/>
                </p:tgtEl>
              </p:cMediaNode>
            </p:audio>
          </p:childTnLst>
        </p:cTn>
      </p:par>
    </p:tnLst>
    <p:bldLst>
      <p:bldP spid="154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Тест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2" descr="C:\Documents and Settings\Admin\Рабочий стол\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53254"/>
            <a:ext cx="4824535" cy="4012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99856"/>
          </a:xfrm>
        </p:spPr>
        <p:txBody>
          <a:bodyPr/>
          <a:lstStyle/>
          <a:p>
            <a:pPr>
              <a:buNone/>
            </a:pPr>
            <a:r>
              <a:rPr lang="ru-RU" sz="9600" b="1" dirty="0" smtClean="0"/>
              <a:t>« И в шутку и всерьёз»</a:t>
            </a:r>
            <a:endParaRPr lang="ru-RU" sz="9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1. Выбери </a:t>
            </a:r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>правильный  ответ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686800" cy="4734197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Как называется сказка, отрывок которой прочитали?</a:t>
            </a:r>
            <a:endParaRPr lang="ru-RU" sz="4000" b="1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А.</a:t>
            </a:r>
            <a:r>
              <a:rPr lang="ru-RU" sz="4000" b="1" dirty="0" smtClean="0">
                <a:latin typeface="Comic Sans MS" pitchFamily="66" charset="0"/>
              </a:rPr>
              <a:t>Приключение </a:t>
            </a:r>
            <a:r>
              <a:rPr lang="ru-RU" sz="4000" b="1" dirty="0" err="1" smtClean="0">
                <a:latin typeface="Comic Sans MS" pitchFamily="66" charset="0"/>
              </a:rPr>
              <a:t>Чебурашки</a:t>
            </a:r>
            <a:endParaRPr lang="ru-RU" sz="4000" b="1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Б.</a:t>
            </a:r>
            <a:r>
              <a:rPr lang="ru-RU" sz="4000" b="1" dirty="0" smtClean="0">
                <a:latin typeface="Comic Sans MS" pitchFamily="66" charset="0"/>
              </a:rPr>
              <a:t>Крокодил Гена и его друзья</a:t>
            </a:r>
            <a:endParaRPr lang="ru-RU" sz="4000" b="1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В.</a:t>
            </a:r>
            <a:r>
              <a:rPr lang="ru-RU" sz="4000" b="1" dirty="0" err="1" smtClean="0">
                <a:latin typeface="Comic Sans MS" pitchFamily="66" charset="0"/>
              </a:rPr>
              <a:t>Чебурашка</a:t>
            </a:r>
            <a:r>
              <a:rPr lang="ru-RU" sz="4000" b="1" dirty="0" smtClean="0">
                <a:latin typeface="Comic Sans MS" pitchFamily="66" charset="0"/>
              </a:rPr>
              <a:t> и старуха Шапокляк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956376" y="5589240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673"/>
            <a:ext cx="8363272" cy="5847928"/>
          </a:xfrm>
        </p:spPr>
        <p:txBody>
          <a:bodyPr>
            <a:normAutofit fontScale="92500"/>
          </a:bodyPr>
          <a:lstStyle/>
          <a:p>
            <a:pPr marL="609600" indent="-60960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. Объясни значение выражения «уцененные товары»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Мелкие бытовые товары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Б.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Товары, которые стоят меньше прежней стоимости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В.</a:t>
            </a: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Непродовольственные товары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812360" y="5517232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3. </a:t>
            </a:r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Где жил </a:t>
            </a:r>
            <a:r>
              <a:rPr lang="ru-RU" sz="5400" b="1" dirty="0" err="1" smtClean="0">
                <a:solidFill>
                  <a:srgbClr val="002060"/>
                </a:solidFill>
                <a:latin typeface="Comic Sans MS" pitchFamily="66" charset="0"/>
              </a:rPr>
              <a:t>Чебурашка</a:t>
            </a:r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</a:p>
          <a:p>
            <a:pPr>
              <a:buFontTx/>
              <a:buNone/>
            </a:pPr>
            <a:endParaRPr lang="ru-RU" sz="54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А.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В пустыне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Б.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На необитаемом острове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В.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В тропическом лесу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Управляющая кнопка: звук 2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452320" y="5301208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4. Почему его сначала никак не звали?</a:t>
            </a:r>
            <a:endParaRPr lang="ru-RU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8229600" cy="4389437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Он был ещё маленький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Б.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Он ещё не встречался с людьми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В.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Другие звери с ним не дружили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308304" y="5733256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5. Как он попал в ящик с апельсинами?</a:t>
            </a:r>
            <a:endParaRPr lang="ru-RU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363272" cy="4389437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Его поймали и посадили туда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Б.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Он туда полез за апельсинами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В.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Он туда случайно упал с дерева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308304" y="5661248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6. Куда привезли ящик с апельсинами?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А.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Во фруктовый магазин большого города</a:t>
            </a:r>
          </a:p>
          <a:p>
            <a:pPr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В зоопарк большого города</a:t>
            </a:r>
          </a:p>
          <a:p>
            <a:pPr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В.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На деревенский рынок</a:t>
            </a:r>
          </a:p>
          <a:p>
            <a:endParaRPr lang="ru-RU" dirty="0"/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668344" y="5373216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  <a:latin typeface="Comic Sans MS" pitchFamily="66" charset="0"/>
              </a:rPr>
              <a:t>Проверь себя!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507288" cy="4734197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1.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2.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3.</a:t>
            </a: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В</a:t>
            </a: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4.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5.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6.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28004" name="Picture 4" descr="Картинка 27 из 505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48387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Мои документы\Мои рисунки\img064_h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131840" cy="5256584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3131840" y="2582769"/>
            <a:ext cx="58326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Какой фрагмент текста проиллюстрировал художник? (найдите и прочитайте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3600" b="1" i="0" u="none" strike="noStrike" cap="none" normalizeH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ролям</a:t>
            </a:r>
            <a:r>
              <a:rPr kumimoji="0" lang="ru-RU" sz="3600" b="1" i="0" u="none" strike="noStrike" cap="none" normalizeH="0" baseline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20880" cy="79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0" y="1196752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 строчка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одно </a:t>
            </a:r>
            <a:r>
              <a:rPr lang="ru-RU" sz="32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существительное.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Тема.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 строчка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два прилагательных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Описание темы.                            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3 строчка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три глагола. Действия, относящиеся к теме.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 строчка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четыре слова – предложение. Фраза, которая показывает отношение автора к теме.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5 строчка 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одно слово – синоним,  обычно существительное.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Дополни пословицы:</a:t>
            </a:r>
            <a:r>
              <a:rPr lang="ru-RU" sz="4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730586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 имей 100 рублей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а имей 100 друзей.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Нет друга - ищи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а нашел – береги.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Хочешь дружить –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сам будь другом.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Доброе братство -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лучше богатства.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148064" y="692696"/>
            <a:ext cx="3672408" cy="136815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923928" y="2420888"/>
            <a:ext cx="5220072" cy="100811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995936" y="3573016"/>
            <a:ext cx="5148064" cy="11521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3995936" y="4797152"/>
            <a:ext cx="4104456" cy="11521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0" y="1484784"/>
            <a:ext cx="2195736" cy="11521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47 0 L 0.4784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3 -0.01041 L 1.17534 -0.010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42 -0.00533 L 0.60243 -0.005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3 -0.01042 L 0.60052 -0.0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-0.00509 L 0.56111 -0.0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Литературная разминка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11824"/>
          </a:xfrm>
        </p:spPr>
        <p:txBody>
          <a:bodyPr/>
          <a:lstStyle/>
          <a:p>
            <a:r>
              <a:rPr lang="ru-RU" sz="3200" b="1" dirty="0" smtClean="0"/>
              <a:t>Чуковский          Корней Иванович</a:t>
            </a:r>
          </a:p>
          <a:p>
            <a:r>
              <a:rPr lang="ru-RU" sz="3200" b="1" dirty="0" smtClean="0"/>
              <a:t>Маршак              Самуил Яковлевич</a:t>
            </a:r>
          </a:p>
          <a:p>
            <a:r>
              <a:rPr lang="ru-RU" sz="3200" b="1" dirty="0" smtClean="0"/>
              <a:t>Михалков           Сергей Владимирович</a:t>
            </a:r>
          </a:p>
          <a:p>
            <a:r>
              <a:rPr lang="ru-RU" sz="3200" b="1" dirty="0" smtClean="0"/>
              <a:t>Носов                  Николай Николаевич</a:t>
            </a:r>
          </a:p>
          <a:p>
            <a:r>
              <a:rPr lang="ru-RU" sz="3200" b="1" dirty="0" err="1" smtClean="0"/>
              <a:t>Барто</a:t>
            </a:r>
            <a:r>
              <a:rPr lang="ru-RU" sz="3200" b="1" dirty="0" smtClean="0"/>
              <a:t>                  Агния Львовна</a:t>
            </a:r>
          </a:p>
          <a:p>
            <a:r>
              <a:rPr lang="ru-RU" sz="3200" b="1" dirty="0" smtClean="0"/>
              <a:t>Тютчев               Фёдор Иванович</a:t>
            </a:r>
          </a:p>
          <a:p>
            <a:r>
              <a:rPr lang="ru-RU" sz="3200" b="1" dirty="0" smtClean="0"/>
              <a:t>Благинина         Елена Александровна</a:t>
            </a:r>
          </a:p>
          <a:p>
            <a:r>
              <a:rPr lang="ru-RU" sz="3200" b="1" dirty="0" err="1" smtClean="0"/>
              <a:t>Заходер</a:t>
            </a:r>
            <a:r>
              <a:rPr lang="ru-RU" sz="3200" b="1" dirty="0" smtClean="0"/>
              <a:t>               Борис Владимирович</a:t>
            </a:r>
          </a:p>
          <a:p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556792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132856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708920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284984"/>
            <a:ext cx="43924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861048"/>
            <a:ext cx="30243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437112"/>
            <a:ext cx="33843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085184"/>
            <a:ext cx="4464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5661248"/>
            <a:ext cx="4464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80728"/>
          </a:xfrm>
        </p:spPr>
        <p:txBody>
          <a:bodyPr/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Домашнее задание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67544" y="1407550"/>
            <a:ext cx="8229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Общее задание </a:t>
            </a:r>
            <a:endParaRPr lang="ru-RU" sz="4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1.  </a:t>
            </a:r>
            <a:r>
              <a:rPr lang="ru-RU" sz="4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итать стр. 137 - 142.</a:t>
            </a:r>
            <a:endParaRPr kumimoji="0" lang="ru-RU" sz="4000" b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По желанию нарисовать иллюстрацию к отрывку.</a:t>
            </a:r>
            <a:endParaRPr lang="ru-RU" sz="3200" i="1" dirty="0" smtClean="0"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 группа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приготовить краткий пересказ  отрывка.</a:t>
            </a:r>
            <a:endParaRPr kumimoji="0" lang="ru-RU" sz="4000" b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 группа 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-Чтение</a:t>
            </a:r>
            <a:r>
              <a:rPr kumimoji="0" lang="ru-RU" sz="4000" b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отрывка к иллюстрации по ролям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До  новых  встреч!</a:t>
            </a:r>
          </a:p>
        </p:txBody>
      </p:sp>
      <p:pic>
        <p:nvPicPr>
          <p:cNvPr id="7" name="Picture 7" descr="1pis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1" y="1988841"/>
            <a:ext cx="8574601" cy="41044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775920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/>
              <a:t>Ребёнок спросил </a:t>
            </a:r>
          </a:p>
          <a:p>
            <a:pPr>
              <a:buNone/>
            </a:pPr>
            <a:r>
              <a:rPr lang="ru-RU" sz="5400" b="1" dirty="0" smtClean="0"/>
              <a:t>Ни с того ни с сего:</a:t>
            </a:r>
          </a:p>
          <a:p>
            <a:pPr>
              <a:buNone/>
            </a:pPr>
            <a:r>
              <a:rPr lang="ru-RU" sz="5400" b="1" dirty="0" smtClean="0"/>
              <a:t>-А ну-ка скажи</a:t>
            </a:r>
          </a:p>
          <a:p>
            <a:pPr>
              <a:buNone/>
            </a:pPr>
            <a:r>
              <a:rPr lang="ru-RU" sz="5400" b="1" dirty="0" smtClean="0"/>
              <a:t>Что красивей всего?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653136"/>
            <a:ext cx="432048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«Что красивей всего»</a:t>
            </a: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Б.Заходер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919936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/>
              <a:t>Обычно от вас</a:t>
            </a:r>
          </a:p>
          <a:p>
            <a:pPr>
              <a:buNone/>
            </a:pPr>
            <a:r>
              <a:rPr lang="ru-RU" sz="5400" b="1" dirty="0" smtClean="0"/>
              <a:t>Это держат в секрете,</a:t>
            </a:r>
          </a:p>
          <a:p>
            <a:pPr>
              <a:buNone/>
            </a:pPr>
            <a:r>
              <a:rPr lang="ru-RU" sz="5400" b="1" dirty="0" smtClean="0"/>
              <a:t>А я не скрываю</a:t>
            </a:r>
          </a:p>
          <a:p>
            <a:pPr>
              <a:buNone/>
            </a:pPr>
            <a:r>
              <a:rPr lang="ru-RU" sz="5400" b="1" dirty="0" smtClean="0"/>
              <a:t>Товарищи, дети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4581128"/>
            <a:ext cx="54006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«Товарищам детям»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Comic Sans MS" pitchFamily="66" charset="0"/>
              </a:rPr>
              <a:t>Б.Заходер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991944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/>
              <a:t>В этой сказке</a:t>
            </a:r>
          </a:p>
          <a:p>
            <a:pPr>
              <a:buNone/>
            </a:pPr>
            <a:r>
              <a:rPr lang="ru-RU" sz="6000" b="1" dirty="0" smtClean="0"/>
              <a:t>Нет порядка:</a:t>
            </a:r>
          </a:p>
          <a:p>
            <a:pPr>
              <a:buNone/>
            </a:pPr>
            <a:r>
              <a:rPr lang="ru-RU" sz="6000" b="1" dirty="0" smtClean="0"/>
              <a:t>Что ни слово-</a:t>
            </a:r>
          </a:p>
          <a:p>
            <a:pPr>
              <a:buNone/>
            </a:pPr>
            <a:r>
              <a:rPr lang="ru-RU" sz="6000" b="1" dirty="0" smtClean="0"/>
              <a:t>То загадка!</a:t>
            </a:r>
          </a:p>
          <a:p>
            <a:pPr>
              <a:buNone/>
            </a:pP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4941168"/>
            <a:ext cx="41044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«Кит и кот»</a:t>
            </a:r>
          </a:p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Б.Заходер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686800" cy="5991944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Он и весел, и не злобен</a:t>
            </a:r>
          </a:p>
          <a:p>
            <a:pPr>
              <a:buNone/>
            </a:pPr>
            <a:r>
              <a:rPr lang="ru-RU" sz="4000" b="1" dirty="0" smtClean="0"/>
              <a:t>Пухлый милый </a:t>
            </a:r>
            <a:r>
              <a:rPr lang="ru-RU" sz="4000" b="1" dirty="0" err="1" smtClean="0"/>
              <a:t>чудачок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Вместе с ним хозяин Робин</a:t>
            </a:r>
          </a:p>
          <a:p>
            <a:pPr>
              <a:buNone/>
            </a:pPr>
            <a:r>
              <a:rPr lang="ru-RU" sz="4000" b="1" dirty="0" smtClean="0"/>
              <a:t>И приятель Пятачок.</a:t>
            </a:r>
          </a:p>
          <a:p>
            <a:pPr>
              <a:buNone/>
            </a:pPr>
            <a:r>
              <a:rPr lang="ru-RU" sz="4000" b="1" dirty="0" smtClean="0"/>
              <a:t>Это плюшевый проказник-</a:t>
            </a:r>
          </a:p>
          <a:p>
            <a:pPr>
              <a:buNone/>
            </a:pPr>
            <a:r>
              <a:rPr lang="ru-RU" sz="4000" b="1" dirty="0" smtClean="0"/>
              <a:t>Медвежонок…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797152"/>
            <a:ext cx="39604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Вини-Пух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0" y="2401888"/>
            <a:ext cx="4953000" cy="44561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474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-Кто написал книгу «</a:t>
            </a:r>
            <a:r>
              <a:rPr lang="ru-RU" sz="36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Винни-Пух</a:t>
            </a: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все-все-все» ?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Алан </a:t>
            </a:r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Милн</a:t>
            </a:r>
            <a:endParaRPr lang="ru-RU" sz="36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Кто научил </a:t>
            </a:r>
            <a:r>
              <a:rPr lang="ru-RU" sz="36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Винни-Пуха</a:t>
            </a: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его друзей разговаривать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по-русски?  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Борис </a:t>
            </a:r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Заходер</a:t>
            </a:r>
            <a:endParaRPr lang="ru-RU" sz="36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cs typeface="Times New Roman" pitchFamily="18" charset="0"/>
              </a:rPr>
              <a:t>- Что учили дома наизусть?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3347864" y="3861048"/>
            <a:ext cx="4392488" cy="858966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 лицом вниз 4"/>
          <p:cNvSpPr/>
          <p:nvPr/>
        </p:nvSpPr>
        <p:spPr>
          <a:xfrm>
            <a:off x="4427984" y="1700808"/>
            <a:ext cx="3240360" cy="642942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7667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Проверка домашнего задания.</a:t>
            </a:r>
            <a:endParaRPr lang="ru-RU" sz="36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450</TotalTime>
  <Words>1077</Words>
  <Application>Microsoft Office PowerPoint</Application>
  <PresentationFormat>Экран (4:3)</PresentationFormat>
  <Paragraphs>210</Paragraphs>
  <Slides>41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Литературное чтение</vt:lpstr>
      <vt:lpstr>Чистоговорка. </vt:lpstr>
      <vt:lpstr>Слайд 3</vt:lpstr>
      <vt:lpstr>Литературная разминка</vt:lpstr>
      <vt:lpstr>Слайд 5</vt:lpstr>
      <vt:lpstr>Слайд 6</vt:lpstr>
      <vt:lpstr>Слайд 7</vt:lpstr>
      <vt:lpstr>Слайд 8</vt:lpstr>
      <vt:lpstr>Слайд 9</vt:lpstr>
      <vt:lpstr>Б. Заходер Песенки Винни - Пуха</vt:lpstr>
      <vt:lpstr>Слайд 11</vt:lpstr>
      <vt:lpstr>  Эдуард Николаевич Успенский</vt:lpstr>
      <vt:lpstr>Слайд 13</vt:lpstr>
      <vt:lpstr>Успенский Эдуард Николаевич- поэт, детский прозаик, драматург, сценарист</vt:lpstr>
      <vt:lpstr>Эдуард  Успенский «Чебурашка»</vt:lpstr>
      <vt:lpstr>Книги  Эдуарда  Успенского</vt:lpstr>
      <vt:lpstr>Читайте  по  слогам,  затем  -  целым  словом</vt:lpstr>
      <vt:lpstr>Слайд 18</vt:lpstr>
      <vt:lpstr>Читайте целыми  словами</vt:lpstr>
      <vt:lpstr>Слайд 20</vt:lpstr>
      <vt:lpstr>Уважаем  товарищей  - следим по  тексту</vt:lpstr>
      <vt:lpstr>ХОТИМ УЗНАТЬ</vt:lpstr>
      <vt:lpstr>Слайд 23</vt:lpstr>
      <vt:lpstr>Слайд 24</vt:lpstr>
      <vt:lpstr>Слайд 25</vt:lpstr>
      <vt:lpstr>Слайд 26</vt:lpstr>
      <vt:lpstr>Слайд 27</vt:lpstr>
      <vt:lpstr>Слайд 28</vt:lpstr>
      <vt:lpstr>Тест</vt:lpstr>
      <vt:lpstr>1. Выбери правильный  ответ</vt:lpstr>
      <vt:lpstr>Слайд 31</vt:lpstr>
      <vt:lpstr>Слайд 32</vt:lpstr>
      <vt:lpstr>4. Почему его сначала никак не звали?</vt:lpstr>
      <vt:lpstr>5. Как он попал в ящик с апельсинами?</vt:lpstr>
      <vt:lpstr>6. Куда привезли ящик с апельсинами?</vt:lpstr>
      <vt:lpstr>Проверь себя!</vt:lpstr>
      <vt:lpstr>Слайд 37</vt:lpstr>
      <vt:lpstr>СИНКВЕЙН </vt:lpstr>
      <vt:lpstr>Дополни пословицы: </vt:lpstr>
      <vt:lpstr>Домашнее задание</vt:lpstr>
      <vt:lpstr>До  новых 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Эдуард  Успенский  -  детям</dc:title>
  <cp:lastModifiedBy>Admin</cp:lastModifiedBy>
  <cp:revision>57</cp:revision>
  <dcterms:modified xsi:type="dcterms:W3CDTF">2012-03-15T02:43:12Z</dcterms:modified>
</cp:coreProperties>
</file>