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  <a:srgbClr val="6D5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Речевые диагнозы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ФФНР</c:v>
                </c:pt>
                <c:pt idx="1">
                  <c:v>ОНР 3 ур.</c:v>
                </c:pt>
                <c:pt idx="2">
                  <c:v>ОНР 2-3 ур.</c:v>
                </c:pt>
                <c:pt idx="3">
                  <c:v>ОНР 2 ур.</c:v>
                </c:pt>
                <c:pt idx="4">
                  <c:v>Логоневроз</c:v>
                </c:pt>
                <c:pt idx="5">
                  <c:v>МДС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1">
                  <c:v>15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начало года</c:v>
                </c:pt>
                <c:pt idx="1">
                  <c:v>конец года</c:v>
                </c:pt>
                <c:pt idx="2">
                  <c:v>тугоухость</c:v>
                </c:pt>
                <c:pt idx="3">
                  <c:v>динамика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95.1</c:v>
                </c:pt>
                <c:pt idx="1">
                  <c:v>99.2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хор.речь</c:v>
                </c:pt>
                <c:pt idx="1">
                  <c:v>значит. Улучш.</c:v>
                </c:pt>
                <c:pt idx="2">
                  <c:v>хор.речь</c:v>
                </c:pt>
                <c:pt idx="3">
                  <c:v>значит. Улучш.</c:v>
                </c:pt>
                <c:pt idx="4">
                  <c:v>ОУ</c:v>
                </c:pt>
                <c:pt idx="5">
                  <c:v>спец.шк.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%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хор.речь</c:v>
                </c:pt>
                <c:pt idx="1">
                  <c:v>значит. Улучш.</c:v>
                </c:pt>
                <c:pt idx="2">
                  <c:v>хор.речь</c:v>
                </c:pt>
                <c:pt idx="3">
                  <c:v>значит. Улучш.</c:v>
                </c:pt>
                <c:pt idx="4">
                  <c:v>ОУ</c:v>
                </c:pt>
                <c:pt idx="5">
                  <c:v>спец.шк.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2">
                  <c:v>72</c:v>
                </c:pt>
                <c:pt idx="3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выпуск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хор.речь</c:v>
                </c:pt>
                <c:pt idx="1">
                  <c:v>значит. Улучш.</c:v>
                </c:pt>
                <c:pt idx="2">
                  <c:v>хор.речь</c:v>
                </c:pt>
                <c:pt idx="3">
                  <c:v>значит. Улучш.</c:v>
                </c:pt>
                <c:pt idx="4">
                  <c:v>ОУ</c:v>
                </c:pt>
                <c:pt idx="5">
                  <c:v>спец.шк.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4">
                  <c:v>27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усл. Обозн.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хор.речь</c:v>
                </c:pt>
                <c:pt idx="1">
                  <c:v>значит. Улучш.</c:v>
                </c:pt>
                <c:pt idx="2">
                  <c:v>хор.речь</c:v>
                </c:pt>
                <c:pt idx="3">
                  <c:v>значит. Улучш.</c:v>
                </c:pt>
                <c:pt idx="4">
                  <c:v>ОУ</c:v>
                </c:pt>
                <c:pt idx="5">
                  <c:v>спец.шк.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513984"/>
        <c:axId val="31519872"/>
      </c:barChart>
      <c:catAx>
        <c:axId val="31513984"/>
        <c:scaling>
          <c:orientation val="minMax"/>
        </c:scaling>
        <c:delete val="0"/>
        <c:axPos val="b"/>
        <c:majorTickMark val="out"/>
        <c:minorTickMark val="none"/>
        <c:tickLblPos val="nextTo"/>
        <c:crossAx val="31519872"/>
        <c:crosses val="autoZero"/>
        <c:auto val="1"/>
        <c:lblAlgn val="ctr"/>
        <c:lblOffset val="100"/>
        <c:noMultiLvlLbl val="0"/>
      </c:catAx>
      <c:valAx>
        <c:axId val="31519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513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CCA99-44DC-4112-9178-C8758CD8A0D4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960D4-10DF-412B-8406-D1FA182CE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64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960D4-10DF-412B-8406-D1FA182CE2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9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3562CF-58BA-4AFB-B3F4-A4B0DA2F6717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4D3EFAD-1100-4388-9F64-8427E2EDFA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ok.ru/logopedvos/album/52113180917940" TargetMode="External"/><Relationship Id="rId3" Type="http://schemas.openxmlformats.org/officeDocument/2006/relationships/hyperlink" Target="http://&#1091;&#1095;&#1080;&#1090;&#1077;&#1083;&#1100;&#1089;&#1082;&#1080;&#1081;.&#1089;&#1072;&#1081;&#1090;/&#1050;&#1072;&#1088;&#1072;&#1073;&#1095;&#1091;&#1082;&#1086;&#1074;&#1072;-&#1048;&#1088;&#1080;&#1085;&#1072;-&#1042;&#1080;&#1082;&#1090;&#1086;&#1088;&#1086;&#1074;&#1085;&#1072;" TargetMode="External"/><Relationship Id="rId7" Type="http://schemas.openxmlformats.org/officeDocument/2006/relationships/hyperlink" Target="http://ok.ru/logopediya/album/51980086739154" TargetMode="External"/><Relationship Id="rId2" Type="http://schemas.openxmlformats.org/officeDocument/2006/relationships/hyperlink" Target="http://www.maam.ru/users/ohoho4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k.ru/dk?cmd=logExternal&amp;st.name=externalLinkRedirect&amp;st.link=https://yadi.sk/i/Cbap3KSQfmm4L&amp;st.source=photo-desc" TargetMode="External"/><Relationship Id="rId5" Type="http://schemas.openxmlformats.org/officeDocument/2006/relationships/hyperlink" Target="http://ok.ru/logoradugadobrynina/album/52201764487321" TargetMode="External"/><Relationship Id="rId4" Type="http://schemas.openxmlformats.org/officeDocument/2006/relationships/hyperlink" Target="http://sad2.cherobr.ru/index.php/roditelyam/konsultatsii/uchitel-logoped/73-material-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7606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 дошкольное  образовательное  учреждение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№ 2»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776864" cy="45365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Самоанализ</a:t>
            </a: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учителя-логопеда </a:t>
            </a:r>
          </a:p>
          <a:p>
            <a:r>
              <a:rPr lang="ru-RU" sz="36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Карабчуковой</a:t>
            </a:r>
            <a:r>
              <a:rPr lang="ru-RU" sz="36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Ирины Викторовны</a:t>
            </a: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2014-2015 учебный  год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73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890050"/>
              </p:ext>
            </p:extLst>
          </p:nvPr>
        </p:nvGraphicFramePr>
        <p:xfrm>
          <a:off x="1475656" y="1340769"/>
          <a:ext cx="6480719" cy="532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354"/>
                <a:gridCol w="1906399"/>
                <a:gridCol w="1428508"/>
                <a:gridCol w="1441115"/>
                <a:gridCol w="1109343"/>
              </a:tblGrid>
              <a:tr h="1076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06.04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2015 г.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Конспект занятия по формированию лексико-грамматических категорий и развитию связной речи с детьми логопедической подготовительной к школе группе «Четвероногие бойцы»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Федеральный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Всероссийский творческий конкурс «Рассударики»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Диплом лауреата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</a:tr>
              <a:tr h="65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r>
                        <a:rPr lang="ru-RU" sz="700">
                          <a:effectLst/>
                        </a:rPr>
                        <a:t>.</a:t>
                      </a:r>
                      <a:r>
                        <a:rPr lang="en-US" sz="700">
                          <a:effectLst/>
                        </a:rPr>
                        <a:t>04</a:t>
                      </a:r>
                      <a:r>
                        <a:rPr lang="ru-RU" sz="70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700">
                          <a:effectLst/>
                        </a:rPr>
                        <a:t>2015 </a:t>
                      </a:r>
                      <a:r>
                        <a:rPr lang="ru-RU" sz="700">
                          <a:effectLst/>
                        </a:rPr>
                        <a:t>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Методическая разработка «Цветы для мамы»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Федеральный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Всероссийский дистанционный конкурс для детей и педагогов «Золотая рыбка»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Диплом  победителя   </a:t>
                      </a:r>
                      <a:r>
                        <a:rPr lang="en-US" sz="700">
                          <a:effectLst/>
                        </a:rPr>
                        <a:t>II</a:t>
                      </a:r>
                      <a:r>
                        <a:rPr lang="ru-RU" sz="700">
                          <a:effectLst/>
                        </a:rPr>
                        <a:t>степени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</a:tr>
              <a:tr h="656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Апрель 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«Портфолио педагога» «Интерактивные  формы работы с участниками образовательных отношений»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Федеральный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Всероссийский творческий конкурс  для детей и педагогов «РусКонкурс. РФ»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Диплом Победитель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700">
                          <a:effectLst/>
                        </a:rPr>
                        <a:t>III</a:t>
                      </a:r>
                      <a:r>
                        <a:rPr lang="ru-RU" sz="700">
                          <a:effectLst/>
                        </a:rPr>
                        <a:t> степени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</a:tr>
              <a:tr h="1343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16.04.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«Применение инновационных образовательных технологий в работе с детьми с ОВЗ дошкольного и младшего школьного возраста» опыт работы по теме «Использование интерактивных методов в работе с учителя-логопеда»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Межмуниципальный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700">
                          <a:effectLst/>
                        </a:rPr>
                        <a:t>II</a:t>
                      </a:r>
                      <a:r>
                        <a:rPr lang="ru-RU" sz="700">
                          <a:effectLst/>
                        </a:rPr>
                        <a:t> Межмуниципальная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Конференция учителей-логопедов (дефектологов)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г. Шелехов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Сертификат за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предоставление опыта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</a:tr>
              <a:tr h="1076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Январь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«Моделирование современной образовательной среды ДОУ соответствующей требованию ФГОС ДО» «Активные формы работы с родителями-участниками образовательных отношений»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Муниципальный 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Городской семинар для управленческих команд ДОО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г. Черемхово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Презентация опыта,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Мастер-класс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</a:tr>
              <a:tr h="516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Апрель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Творческо-познавательный проект «Вахта памяти»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Муниципальный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Городской конкурс образовательных проектов «Мы»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Диплом участника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56" marR="45156" marT="45156" marB="45156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Распространение опыта на различных уровнях (2014-2015 учебный год)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4713" y="1700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1" cy="504056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www.maam.ru/users/ohoho46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ru-RU" dirty="0" err="1" smtClean="0">
                <a:hlinkClick r:id="rId3"/>
              </a:rPr>
              <a:t>учительский.сайт</a:t>
            </a:r>
            <a:r>
              <a:rPr lang="ru-RU" dirty="0" smtClean="0">
                <a:hlinkClick r:id="rId3"/>
              </a:rPr>
              <a:t>/</a:t>
            </a:r>
            <a:r>
              <a:rPr lang="ru-RU" dirty="0" err="1" smtClean="0">
                <a:hlinkClick r:id="rId3"/>
              </a:rPr>
              <a:t>Карабчукова</a:t>
            </a:r>
            <a:r>
              <a:rPr lang="ru-RU" dirty="0" smtClean="0">
                <a:hlinkClick r:id="rId3"/>
              </a:rPr>
              <a:t>-Ирина-Викторовна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sad2.cherobr.ru/index.php/roditelyam/konsultatsii/uchitel-logoped/73-material-1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ok.ru/logoradugadobrynina/album/52201764487321</a:t>
            </a:r>
            <a:endParaRPr lang="ru-RU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ok.ru/dk?cmd=logExternal&amp;st.name=externalLinkRedirect&amp;st.link=https%3A%2F%2Fyadi.sk%2Fi%2FCbap3KSQfmm4L&amp;st.source=photo-desc</a:t>
            </a:r>
            <a:endParaRPr lang="ru-RU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ok.ru/logopediya/album/51980086739154</a:t>
            </a:r>
            <a:endParaRPr lang="ru-RU" dirty="0" smtClean="0"/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ok.ru/logopedvos/album/52113180917940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9208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Активное участие в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профессиональных </a:t>
            </a:r>
            <a:r>
              <a:rPr lang="ru-RU" sz="3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группах, интернет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сообществах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3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1438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Речевые диагнозы детей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поступивших  в 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подготовительную логопедическую группу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09795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804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Таблица коррекции 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звукопроизношения  ( в %)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03196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97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83815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выпущенных детей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3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Речевые компоненты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63512"/>
              </p:ext>
            </p:extLst>
          </p:nvPr>
        </p:nvGraphicFramePr>
        <p:xfrm>
          <a:off x="251522" y="1340767"/>
          <a:ext cx="8280915" cy="475252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292513"/>
                <a:gridCol w="561515"/>
                <a:gridCol w="561515"/>
                <a:gridCol w="517506"/>
                <a:gridCol w="717989"/>
                <a:gridCol w="717989"/>
                <a:gridCol w="594928"/>
                <a:gridCol w="594928"/>
                <a:gridCol w="532176"/>
                <a:gridCol w="594928"/>
                <a:gridCol w="594928"/>
              </a:tblGrid>
              <a:tr h="43204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Речевые компоненты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Начало года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Конец года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в/с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н/с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в/с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н/с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Звукопроизношение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Фонематический слух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Словарь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Грамматический строй речи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Связная речь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Слоговая структура слова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b="1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1" dirty="0">
                        <a:solidFill>
                          <a:srgbClr val="FF33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77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5616624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Проводились консультации: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«Методы и приемы, повышающие речевую активность детей»;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«Дидактическая игра как средство развитие речи  детей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Семинары - практикумы в ДОУ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«Формирование устной речи и навыков речевого общения с окружающими  у дошкольников» - декабрь 2014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+ мастер-класс на тему «Инновационные технологии в системе обучения и воспитания детей с нарушениями речевого  развития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«Звуковая культура речи детей как компонент устной речи дошкольника» -март 2015 год.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+ мастер-класс на тему «Формирование фонетического слуха у детей».</a:t>
            </a:r>
          </a:p>
          <a:p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Участвовала: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реализации проекта «Организация свободного речевого общения»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Принимала участие в заседаниях педсовета ДОУ;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Посещала открытые мероприятия в ДОУ;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Участвовала в работе ПМПК ДОУ (в течение года);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Являюсь членом аттестационной комиссии ДОУ (секретарь);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Являюсь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членом рабочей группы по разработке и внедрению ООП ОУ;</a:t>
            </a:r>
          </a:p>
          <a:p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Участвовала: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 работе городской МПК по набору детей в логопедические группы  ДОУ (май 2015 г.);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Регулярно посещала заседания ГМО учителей-логопедов: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Выступление на итоговом заседании (29.05.2015 г.) «Фестиваль методических идей учителей-логопедов»  на тему</a:t>
            </a:r>
            <a:r>
              <a:rPr lang="ru-RU" sz="1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Использование арт-терапевтических технологий в коррекционной работе с детьми» (отчет по теме самообразования, презентация)</a:t>
            </a:r>
          </a:p>
          <a:p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Коррекционно-просветительская работа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педагогами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0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Коррекционно-просветительская работа  с родителями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268760"/>
            <a:ext cx="8640959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Родительские собрания: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«Развитие речи детей пятого года жизни»  (по запросу педагогов и родителей)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Семинары-практикумы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«Звучащее слово»,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«Языковые компоненты речи»;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открытых занятий для родителей: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«Обучение грамоте и формированию звукового анализа и синтеза» (подгрупповое, фронтальное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–регулярно,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течение года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«Коррекция звукопроизношения» (индивид.) -регулярно, в течение года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Речевые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тренинги для родителей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течение года;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клуба «Дружная семейка»;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Регулярно проводились </a:t>
            </a:r>
            <a:r>
              <a:rPr lang="ru-RU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«Логопедические мастерские по пятницам»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для детей и родителей);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Творческая студия «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 –АРТ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(для детей 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родителей и педагогов)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939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080840"/>
              </p:ext>
            </p:extLst>
          </p:nvPr>
        </p:nvGraphicFramePr>
        <p:xfrm>
          <a:off x="1691680" y="1268763"/>
          <a:ext cx="5832648" cy="5438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820"/>
                <a:gridCol w="1715758"/>
                <a:gridCol w="1285657"/>
                <a:gridCol w="1297004"/>
                <a:gridCol w="998409"/>
              </a:tblGrid>
              <a:tr h="496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Дата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 err="1">
                          <a:effectLst/>
                        </a:rPr>
                        <a:t>прове</a:t>
                      </a:r>
                      <a:r>
                        <a:rPr lang="ru-RU" sz="700" dirty="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 err="1">
                          <a:effectLst/>
                        </a:rPr>
                        <a:t>дения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Мероприятие (полное наименование)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Статус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Мероприятия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Источник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Результат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</a:tr>
              <a:tr h="900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04.08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2014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«Лучший педагогический проект»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Дистанционный конкурс с международным участием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Научно – производственный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центр информацион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ных образователь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ных технологий «Интертехинформ»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2-й степени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</a:tr>
              <a:tr h="88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24.10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2014 г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«Совместная творческая деятельность детей, педагогов и родителей в подготовительной логопедической группе «Вот и осень к нам пришла»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 образовательный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портал MAAM.RU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победитель конкурса публикаций «Золотой пост»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</a:tr>
              <a:tr h="631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.11.02.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Методическая разработка на тему “Роль речевых игр в развитии ребёнка раннего и дошкольного возраста»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 образовательный портал  infourok.ru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Свидетельство о публикации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</a:tr>
              <a:tr h="496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11.02.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Методическая разработка на тему «Мой логопедический кабинет»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 образовательный портал infourok.ru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Свидетельство о публикации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</a:tr>
              <a:tr h="631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14.03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Конкурс на лучшую презентацию по лексической теме «Международный женский день»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 профессиональный  сайт  «Логопедическая радуга»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Диплом лауреата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</a:tr>
              <a:tr h="631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04.04.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Конкурс на лучшую презентацию по лексической теме «Народная культура и традиции»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 профессиональный сайт «Логопедическая радуга»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Диплом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 место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</a:tr>
              <a:tr h="765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Конкурс на лучшую презентацию по лексической теме «Весна»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Презентация на тему «Расплескалась вновь заря»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Международный профессиональный сайт «Логопедическая радуга»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Диплом 1 место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844" marR="42844" marT="42844" marB="42844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Распространение опыта на различных уровнях (2014-2015 учебный год)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02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000289"/>
              </p:ext>
            </p:extLst>
          </p:nvPr>
        </p:nvGraphicFramePr>
        <p:xfrm>
          <a:off x="1187624" y="1412874"/>
          <a:ext cx="6768751" cy="5256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815"/>
                <a:gridCol w="1991126"/>
                <a:gridCol w="1491997"/>
                <a:gridCol w="1505165"/>
                <a:gridCol w="1158648"/>
              </a:tblGrid>
              <a:tr h="1251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конкурс: Лучшая презентация на тему «Весна» (для ДОУ, школы).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Презентация  на тему «Первоцветы»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Всероссийский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(с международным участием)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Сайт Всероссийских дистанционных конкурсов с международным участием Центр педагогического мастерства "Поверь в себя!" konkurs-dz.ru совместно с группой «Логопед, Воспитатель, Родители. Развиваем играя» 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Диплом 1 место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</a:tr>
              <a:tr h="800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29.05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«Традиции семейного чтения - основа литературного образования»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Всероссийский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(с международным участием)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700">
                          <a:effectLst/>
                        </a:rPr>
                        <a:t>IV</a:t>
                      </a:r>
                      <a:r>
                        <a:rPr lang="ru-RU" sz="700">
                          <a:effectLst/>
                        </a:rPr>
                        <a:t> Байкальские Всероссийские (с международным участием) родительские чтения г. Иркутск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Сертификат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участника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</a:tr>
              <a:tr h="941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29.05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«Решение проблемы литературного образования детей дошкольного возраста средствами литературных игр»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Всероссийский (с с международным участием)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700">
                          <a:effectLst/>
                        </a:rPr>
                        <a:t>IV</a:t>
                      </a:r>
                      <a:r>
                        <a:rPr lang="ru-RU" sz="700">
                          <a:effectLst/>
                        </a:rPr>
                        <a:t> Байкальские Всероссийские (с международным участием) родительские чтения г. Иркутск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Статья в сборнике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«Традиции семейного чтения - основа литературного образования»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</a:tr>
              <a:tr h="1082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29.05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Секция № 3. «Современное пространство для литературного образования» «Решение проблемы литературного образования детей дошкольного возраста средствами литературных игр»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Всероссийский (с с международным участием)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IV Байкальские Всероссийские (с международным участием) родительские чтения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г. Иркутск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Выступление на секционном заседании,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Мастер-класс.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Благодарность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</a:tr>
              <a:tr h="519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20.01.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 г.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«Мой помощник-кабинет» «Мой логопедический кабинет» 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Федеральный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Всероссийский творческий конкурс «Рассударики»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Диплом лауреата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</a:tr>
              <a:tr h="66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Апрель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2015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Творческие работы и методические разработки педагогов работа «Как ёжик белке вербу подарил» 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Федеральный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Всероссийский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творческий конкурс для детей и педагогов «Лира»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 dirty="0">
                          <a:effectLst/>
                        </a:rPr>
                        <a:t>Диплом 1-й степени</a:t>
                      </a:r>
                      <a:endParaRPr lang="ru-RU" sz="7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962" marR="42962" marT="42962" marB="42962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Распространение опыта на различных уровнях (2014-2015 учебный год)</a:t>
            </a:r>
          </a:p>
        </p:txBody>
      </p:sp>
    </p:spTree>
    <p:extLst>
      <p:ext uri="{BB962C8B-B14F-4D97-AF65-F5344CB8AC3E}">
        <p14:creationId xmlns:p14="http://schemas.microsoft.com/office/powerpoint/2010/main" val="4272891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268</TotalTime>
  <Words>1167</Words>
  <Application>Microsoft Office PowerPoint</Application>
  <PresentationFormat>Экран (4:3)</PresentationFormat>
  <Paragraphs>278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Муниципальное  дошкольное  образовательное  учреждение «Детский сад № 2»</vt:lpstr>
      <vt:lpstr>Речевые диагнозы детей,  поступивших  в  подготовительную логопедическую группу</vt:lpstr>
      <vt:lpstr>Таблица коррекции  звукопроизношения  ( в %)</vt:lpstr>
      <vt:lpstr>Количество выпущенных детей</vt:lpstr>
      <vt:lpstr>Речевые компоненты</vt:lpstr>
      <vt:lpstr>Коррекционно-просветительская работа с педагогами</vt:lpstr>
      <vt:lpstr>Коррекционно-просветительская работа  с родителями</vt:lpstr>
      <vt:lpstr>Распространение опыта на различных уровнях (2014-2015 учебный год)</vt:lpstr>
      <vt:lpstr>Распространение опыта на различных уровнях (2014-2015 учебный год)</vt:lpstr>
      <vt:lpstr>Распространение опыта на различных уровнях (2014-2015 учебный год)</vt:lpstr>
      <vt:lpstr>Активное участие в профессиональных группах, интернет сообществах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дошкольное  образовательное  учреждение «Детский сад № 2»</dc:title>
  <dc:creator>Рабочий</dc:creator>
  <cp:lastModifiedBy>1</cp:lastModifiedBy>
  <cp:revision>20</cp:revision>
  <dcterms:created xsi:type="dcterms:W3CDTF">2015-06-09T08:49:33Z</dcterms:created>
  <dcterms:modified xsi:type="dcterms:W3CDTF">2015-06-09T14:20:34Z</dcterms:modified>
</cp:coreProperties>
</file>