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7" r:id="rId4"/>
    <p:sldId id="258" r:id="rId5"/>
    <p:sldId id="259" r:id="rId6"/>
    <p:sldId id="278" r:id="rId7"/>
    <p:sldId id="279" r:id="rId8"/>
    <p:sldId id="281" r:id="rId9"/>
    <p:sldId id="280" r:id="rId10"/>
    <p:sldId id="284" r:id="rId11"/>
    <p:sldId id="260" r:id="rId12"/>
    <p:sldId id="282" r:id="rId13"/>
    <p:sldId id="283" r:id="rId14"/>
    <p:sldId id="28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8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5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08" y="1785926"/>
            <a:ext cx="68555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Особенности и варианты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сюжетно-ролевых игр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 второй младшей группе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Татьяна\Desktop\Галя\КАРТИНКИ ФОТО ИЗ ИНТЕРНЕТА\картинки животных\забавные зверушки\lovelyanimals0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571612"/>
            <a:ext cx="2964997" cy="3022599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Галя\КАРТИНКИ ФОТО ИЗ ИНТЕРНЕТА\картинки животных\забавные зверушки\p0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929198"/>
            <a:ext cx="1842852" cy="1593840"/>
          </a:xfrm>
          <a:prstGeom prst="rect">
            <a:avLst/>
          </a:prstGeom>
          <a:noFill/>
        </p:spPr>
      </p:pic>
      <p:pic>
        <p:nvPicPr>
          <p:cNvPr id="21506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/>
              <a:t>общие принципы формирования сюжетной игры для детей 4 – го жизни: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928802"/>
            <a:ext cx="6643734" cy="4572032"/>
          </a:xfrm>
        </p:spPr>
        <p:txBody>
          <a:bodyPr>
            <a:normAutofit/>
          </a:bodyPr>
          <a:lstStyle/>
          <a:p>
            <a:r>
              <a:rPr lang="ru-RU" b="1" dirty="0" smtClean="0"/>
              <a:t>воспитатель играет вместе с детьми; </a:t>
            </a:r>
          </a:p>
          <a:p>
            <a:r>
              <a:rPr lang="ru-RU" b="1" dirty="0" smtClean="0"/>
              <a:t>он развертывает игру таким образом, чтобы выделить для детей именно ролевое поведение (для этого используются сюжеты с парными ролевыми связями и ролевой диалог, а действия с игрушками сводятся к минимуму);</a:t>
            </a:r>
          </a:p>
          <a:p>
            <a:r>
              <a:rPr lang="ru-RU" b="1" dirty="0" smtClean="0"/>
              <a:t> ролевое поведение ребенка сразу ориентируется на партнера (сначала - взрослого, а затем - сверстника).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ФОТОГРАФИИ\ГАЛЯ\1\Шумакова Г.А\рисование со слов\IMG_2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3108" y="1928802"/>
            <a:ext cx="2764890" cy="2073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D:\ФОТОГРАФИИ\ГАЛЯ\1\Шумакова Г.А\рисование со слов\IMG_207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5008" y="2000240"/>
            <a:ext cx="2667018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ФОТОГРАФИИ\ГАЛЯ\1\Шумакова Г.А\рисование со слов\IMG_207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3109" y="4357670"/>
            <a:ext cx="2857520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D:\ФОТОГРАФИИ\ГАЛЯ\1\Шумакова Г.А\рисование со слов\IMG_2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0124" y="-9144088"/>
            <a:ext cx="2571915" cy="1928826"/>
          </a:xfrm>
          <a:prstGeom prst="rect">
            <a:avLst/>
          </a:prstGeom>
          <a:noFill/>
        </p:spPr>
      </p:pic>
      <p:pic>
        <p:nvPicPr>
          <p:cNvPr id="5126" name="Picture 6" descr="D:\ФОТОГРАФИИ\ГАЛЯ\1\Шумакова Г.А\рисование со слов\IMG_208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15008" y="4429132"/>
            <a:ext cx="2786082" cy="20895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«Магазин»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«Шоферы»</a:t>
            </a:r>
            <a:endParaRPr lang="ru-RU" dirty="0"/>
          </a:p>
        </p:txBody>
      </p:sp>
      <p:pic>
        <p:nvPicPr>
          <p:cNvPr id="5" name="Picture 2" descr="D:\ФОТОГРАФИИ\ГАЛЯ\1\Шумакова Г.А\рисование со слов\IMG_2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3108" y="1928802"/>
            <a:ext cx="2764889" cy="2073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D:\ФОТОГРАФИИ\ГАЛЯ\1\Шумакова Г.А\рисование со слов\IMG_207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5008" y="2000240"/>
            <a:ext cx="2667018" cy="2000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D:\ФОТОГРАФИИ\ГАЛЯ\1\Шумакова Г.А\рисование со слов\IMG_207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43108" y="4429132"/>
            <a:ext cx="2667018" cy="2000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D:\ФОТОГРАФИИ\ГАЛЯ\1\Шумакова Г.А\рисование со слов\IMG_207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57884" y="4500570"/>
            <a:ext cx="2667018" cy="2000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«Парикмахерская»</a:t>
            </a:r>
            <a:endParaRPr lang="ru-RU" dirty="0"/>
          </a:p>
        </p:txBody>
      </p:sp>
      <p:pic>
        <p:nvPicPr>
          <p:cNvPr id="4" name="Picture 2" descr="D:\ФОТОГРАФИИ\ГАЛЯ\1\Шумакова Г.А\рисование со слов\IMG_2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3108" y="1928802"/>
            <a:ext cx="2764889" cy="20736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D:\ФОТОГРАФИИ\ГАЛЯ\1\Шумакова Г.А\рисование со слов\IMG_207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72132" y="2000240"/>
            <a:ext cx="2764888" cy="20736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D:\ФОТОГРАФИИ\ГАЛЯ\1\Шумакова Г.А\рисование со слов\IMG_207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29058" y="4357694"/>
            <a:ext cx="2764888" cy="20736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142984"/>
            <a:ext cx="778674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за</a:t>
            </a:r>
          </a:p>
          <a:p>
            <a:pPr algn="ctr"/>
            <a:r>
              <a:rPr lang="ru-RU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внимание!!!</a:t>
            </a:r>
            <a:endParaRPr lang="ru-RU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28600"/>
            <a:ext cx="7072362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Сюжетно-ролевая игра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2143108" y="2071678"/>
            <a:ext cx="6248400" cy="3840163"/>
          </a:xfrm>
        </p:spPr>
        <p:txBody>
          <a:bodyPr>
            <a:normAutofit fontScale="85000" lnSpcReduction="20000"/>
          </a:bodyPr>
          <a:lstStyle/>
          <a:p>
            <a:r>
              <a:rPr lang="ru-RU" sz="4000" dirty="0" smtClean="0"/>
              <a:t>Сюжет</a:t>
            </a:r>
            <a:r>
              <a:rPr lang="ru-RU" sz="3200" dirty="0" smtClean="0"/>
              <a:t> – ряд каких-либо событий, </a:t>
            </a:r>
            <a:r>
              <a:rPr lang="ru-RU" sz="2800" dirty="0" smtClean="0"/>
              <a:t>которые объединены жизненно мотивированными связями</a:t>
            </a:r>
            <a:r>
              <a:rPr lang="ru-RU" sz="3200" dirty="0" smtClean="0"/>
              <a:t>.</a:t>
            </a:r>
          </a:p>
          <a:p>
            <a:r>
              <a:rPr lang="ru-RU" sz="4000" dirty="0" smtClean="0"/>
              <a:t>Роль</a:t>
            </a:r>
            <a:r>
              <a:rPr lang="ru-RU" sz="3200" dirty="0" smtClean="0"/>
              <a:t> - отождествление себя с тем или иным человеком.  </a:t>
            </a:r>
          </a:p>
          <a:p>
            <a:r>
              <a:rPr lang="ru-RU" sz="4000" dirty="0" smtClean="0"/>
              <a:t>Игра</a:t>
            </a:r>
            <a:r>
              <a:rPr lang="ru-RU" sz="3200" dirty="0" smtClean="0"/>
              <a:t> </a:t>
            </a:r>
            <a:r>
              <a:rPr lang="ru-RU" dirty="0" smtClean="0"/>
              <a:t>- </a:t>
            </a:r>
            <a:r>
              <a:rPr lang="ru-RU" sz="3200" dirty="0" smtClean="0"/>
              <a:t>вид непродуктивной деятельности, мотив которой заключается не в результатах, а в самом процессе.</a:t>
            </a:r>
          </a:p>
        </p:txBody>
      </p:sp>
      <p:pic>
        <p:nvPicPr>
          <p:cNvPr id="11" name="Рисунок 10" descr="http://im8-tub-ru.yandex.net/i?id=160574292-26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1485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Сюжетно-ролевая игра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воображаемая ситуация, которая складывается из сюжета и ролей.</a:t>
            </a:r>
          </a:p>
        </p:txBody>
      </p:sp>
      <p:pic>
        <p:nvPicPr>
          <p:cNvPr id="6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  <p:pic>
        <p:nvPicPr>
          <p:cNvPr id="7" name="Рисунок 6" descr="http://im0-tub-ru.yandex.net/i?id=113890159-44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KidsLog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256"/>
            <a:ext cx="15716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5143504" y="1785926"/>
            <a:ext cx="64294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985822"/>
          </a:xfrm>
        </p:spPr>
        <p:txBody>
          <a:bodyPr>
            <a:normAutofit/>
          </a:bodyPr>
          <a:lstStyle/>
          <a:p>
            <a:pPr algn="l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Этапы (Н.Я.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Михайленко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):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00232" y="1857364"/>
            <a:ext cx="3571900" cy="1273176"/>
          </a:xfrm>
          <a:ln w="76200"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25400" dir="5400000" sx="101000" sy="101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ru-RU" dirty="0" smtClean="0">
                <a:latin typeface="Cambria" pitchFamily="18" charset="0"/>
              </a:rPr>
              <a:t>1 этап. 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>
                <a:latin typeface="Cambria" pitchFamily="18" charset="0"/>
              </a:rPr>
              <a:t>(1,5-3 года)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Акцент на игрушки.</a:t>
            </a:r>
          </a:p>
          <a:p>
            <a:endParaRPr lang="ru-RU" dirty="0"/>
          </a:p>
        </p:txBody>
      </p:sp>
      <p:pic>
        <p:nvPicPr>
          <p:cNvPr id="9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  <p:sp>
        <p:nvSpPr>
          <p:cNvPr id="11" name="Содержимое 2"/>
          <p:cNvSpPr>
            <a:spLocks noGrp="1"/>
          </p:cNvSpPr>
          <p:nvPr>
            <p:ph sz="half" idx="1"/>
          </p:nvPr>
        </p:nvSpPr>
        <p:spPr>
          <a:xfrm>
            <a:off x="2000232" y="3429000"/>
            <a:ext cx="3571900" cy="1273176"/>
          </a:xfrm>
          <a:ln w="76200"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25400" dir="5400000" sx="101000" sy="101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20000"/>
              </a:lnSpc>
              <a:spcBef>
                <a:spcPts val="1200"/>
              </a:spcBef>
              <a:buNone/>
            </a:pPr>
            <a:endParaRPr lang="ru-RU" sz="1600" dirty="0" smtClean="0">
              <a:latin typeface="Cambria" pitchFamily="18" charset="0"/>
            </a:endParaRPr>
          </a:p>
          <a:p>
            <a:pPr>
              <a:lnSpc>
                <a:spcPct val="20000"/>
              </a:lnSpc>
              <a:spcBef>
                <a:spcPts val="1200"/>
              </a:spcBef>
              <a:buNone/>
            </a:pPr>
            <a:r>
              <a:rPr lang="ru-RU" sz="1600" dirty="0" smtClean="0">
                <a:latin typeface="Cambria" pitchFamily="18" charset="0"/>
              </a:rPr>
              <a:t>2 этап. </a:t>
            </a:r>
          </a:p>
          <a:p>
            <a:pPr>
              <a:lnSpc>
                <a:spcPct val="20000"/>
              </a:lnSpc>
              <a:spcBef>
                <a:spcPts val="1200"/>
              </a:spcBef>
              <a:buNone/>
            </a:pPr>
            <a:r>
              <a:rPr lang="ru-RU" sz="1600" dirty="0" smtClean="0">
                <a:latin typeface="Cambria" pitchFamily="18" charset="0"/>
              </a:rPr>
              <a:t>(3 года – 5 лет)</a:t>
            </a:r>
          </a:p>
          <a:p>
            <a:pPr>
              <a:lnSpc>
                <a:spcPct val="20000"/>
              </a:lnSpc>
              <a:spcBef>
                <a:spcPts val="1200"/>
              </a:spcBef>
              <a:buNone/>
            </a:pPr>
            <a:endParaRPr lang="ru-RU" sz="1600" dirty="0" smtClean="0">
              <a:latin typeface="Cambria" pitchFamily="18" charset="0"/>
            </a:endParaRPr>
          </a:p>
          <a:p>
            <a:pPr>
              <a:lnSpc>
                <a:spcPct val="20000"/>
              </a:lnSpc>
              <a:spcBef>
                <a:spcPts val="1200"/>
              </a:spcBef>
              <a:buNone/>
            </a:pPr>
            <a:r>
              <a:rPr lang="ru-RU" sz="1600" dirty="0" smtClean="0">
                <a:latin typeface="Cambria" pitchFamily="18" charset="0"/>
              </a:rPr>
              <a:t>Совместная игра с воспитателем</a:t>
            </a:r>
          </a:p>
          <a:p>
            <a:pPr>
              <a:lnSpc>
                <a:spcPct val="20000"/>
              </a:lnSpc>
              <a:spcBef>
                <a:spcPts val="1200"/>
              </a:spcBef>
              <a:buNone/>
            </a:pPr>
            <a:r>
              <a:rPr lang="ru-RU" sz="1600" dirty="0" smtClean="0">
                <a:latin typeface="Cambria" pitchFamily="18" charset="0"/>
              </a:rPr>
              <a:t> в виде цепочки ролевых диалогов.</a:t>
            </a:r>
          </a:p>
          <a:p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sz="half" idx="1"/>
          </p:nvPr>
        </p:nvSpPr>
        <p:spPr>
          <a:xfrm>
            <a:off x="2000232" y="5143512"/>
            <a:ext cx="3571900" cy="1273176"/>
          </a:xfrm>
          <a:ln w="76200">
            <a:solidFill>
              <a:schemeClr val="bg2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25400" dir="5400000" sx="101000" sy="101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ru-RU" dirty="0" smtClean="0">
                <a:latin typeface="Cambria" pitchFamily="18" charset="0"/>
              </a:rPr>
              <a:t>3 этап. </a:t>
            </a:r>
          </a:p>
          <a:p>
            <a:pPr>
              <a:spcBef>
                <a:spcPts val="600"/>
              </a:spcBef>
              <a:buNone/>
            </a:pPr>
            <a:r>
              <a:rPr lang="ru-RU" dirty="0" smtClean="0">
                <a:latin typeface="Cambria" pitchFamily="18" charset="0"/>
              </a:rPr>
              <a:t>(5-7 лет)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Дети режиссеры.</a:t>
            </a:r>
          </a:p>
          <a:p>
            <a:endParaRPr lang="ru-RU" dirty="0"/>
          </a:p>
        </p:txBody>
      </p:sp>
      <p:pic>
        <p:nvPicPr>
          <p:cNvPr id="19458" name="Picture 2" descr="http://im3-tub-ru.yandex.net/i?id=182111580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1576387" cy="1428750"/>
          </a:xfrm>
          <a:prstGeom prst="rect">
            <a:avLst/>
          </a:prstGeom>
          <a:noFill/>
        </p:spPr>
      </p:pic>
      <p:pic>
        <p:nvPicPr>
          <p:cNvPr id="19460" name="Picture 4" descr="http://im5-tub-ru.yandex.net/i?id=420246936-5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123077"/>
            <a:ext cx="1428760" cy="1734923"/>
          </a:xfrm>
          <a:prstGeom prst="rect">
            <a:avLst/>
          </a:prstGeom>
          <a:noFill/>
        </p:spPr>
      </p:pic>
      <p:pic>
        <p:nvPicPr>
          <p:cNvPr id="19462" name="Picture 6" descr="http://im2-tub-ru.yandex.net/i?id=73534296-4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714752"/>
            <a:ext cx="1666875" cy="79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1" grpId="0" uiExpand="1" build="p" animBg="1"/>
      <p:bldP spid="1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28600"/>
            <a:ext cx="6543692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l">
              <a:spcBef>
                <a:spcPts val="1800"/>
              </a:spcBef>
            </a:pPr>
            <a:r>
              <a:rPr lang="ru-RU" sz="2400" dirty="0" smtClean="0"/>
              <a:t>Совместная игра с воспитателем</a:t>
            </a:r>
            <a:br>
              <a:rPr lang="ru-RU" sz="2400" dirty="0" smtClean="0"/>
            </a:br>
            <a:r>
              <a:rPr lang="ru-RU" sz="2400" dirty="0" smtClean="0"/>
              <a:t>в виде цепочки ролевых диалогов. (2 этап)</a:t>
            </a:r>
          </a:p>
        </p:txBody>
      </p:sp>
      <p:pic>
        <p:nvPicPr>
          <p:cNvPr id="8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071934" y="1857364"/>
            <a:ext cx="264320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РОЛЬ</a:t>
            </a:r>
          </a:p>
          <a:p>
            <a:pPr algn="ctr"/>
            <a:r>
              <a:rPr lang="ru-RU" sz="1100" dirty="0" smtClean="0"/>
              <a:t>или</a:t>
            </a:r>
          </a:p>
          <a:p>
            <a:pPr algn="ctr"/>
            <a:r>
              <a:rPr lang="ru-RU" sz="1600" dirty="0" smtClean="0"/>
              <a:t>Ролевое поведение</a:t>
            </a:r>
            <a:endParaRPr lang="ru-RU" sz="1600" dirty="0"/>
          </a:p>
        </p:txBody>
      </p:sp>
      <p:sp>
        <p:nvSpPr>
          <p:cNvPr id="13" name="Двойная стрелка вверх/вниз 12"/>
          <p:cNvSpPr/>
          <p:nvPr/>
        </p:nvSpPr>
        <p:spPr>
          <a:xfrm rot="1449967">
            <a:off x="3459263" y="3101893"/>
            <a:ext cx="493805" cy="16201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 rot="19962175">
            <a:off x="6781168" y="3092944"/>
            <a:ext cx="493805" cy="165404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71670" y="4786322"/>
            <a:ext cx="25717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Предметные игровые действия</a:t>
            </a:r>
            <a:endParaRPr lang="ru-RU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72198" y="4786322"/>
            <a:ext cx="257176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Ролевые высказывания</a:t>
            </a:r>
            <a:endParaRPr lang="ru-RU" sz="2000" dirty="0"/>
          </a:p>
        </p:txBody>
      </p:sp>
      <p:sp>
        <p:nvSpPr>
          <p:cNvPr id="17" name="Двойная стрелка вверх/вниз 16"/>
          <p:cNvSpPr/>
          <p:nvPr/>
        </p:nvSpPr>
        <p:spPr>
          <a:xfrm rot="5400000">
            <a:off x="5110915" y="4533159"/>
            <a:ext cx="493805" cy="12858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7215206" cy="157161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Задача воспитателя при работе с детьми 4- го года жизни - построить совместную игру с ними таким образом, чтобы ее центральным моментом стало именно ролевое поведение. 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000496" y="1928802"/>
            <a:ext cx="250033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РОЛИ</a:t>
            </a:r>
          </a:p>
        </p:txBody>
      </p:sp>
      <p:sp>
        <p:nvSpPr>
          <p:cNvPr id="7" name="Двойная стрелка вверх/вниз 6"/>
          <p:cNvSpPr/>
          <p:nvPr/>
        </p:nvSpPr>
        <p:spPr>
          <a:xfrm rot="1449967">
            <a:off x="3459263" y="3101893"/>
            <a:ext cx="493805" cy="16201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верх/вниз 7"/>
          <p:cNvSpPr/>
          <p:nvPr/>
        </p:nvSpPr>
        <p:spPr>
          <a:xfrm rot="19962175">
            <a:off x="6781168" y="3092944"/>
            <a:ext cx="493805" cy="165404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4714884"/>
            <a:ext cx="328614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Взаимо</a:t>
            </a:r>
            <a:r>
              <a:rPr lang="ru-RU" sz="2800" dirty="0" smtClean="0"/>
              <a:t>-</a:t>
            </a:r>
          </a:p>
          <a:p>
            <a:pPr algn="ctr"/>
            <a:r>
              <a:rPr lang="ru-RU" sz="2800" dirty="0" smtClean="0"/>
              <a:t>дополнительные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9322" y="4714884"/>
            <a:ext cx="307183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«Независимые»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71670" y="714356"/>
            <a:ext cx="6115050" cy="64293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002060"/>
                </a:solidFill>
                <a:cs typeface="Times New Roman" pitchFamily="18" charset="0"/>
              </a:rPr>
              <a:t>Приемы: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3108" y="1714488"/>
            <a:ext cx="1214438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(доктор)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4071934" y="1857364"/>
            <a:ext cx="1571625" cy="85725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Ролевой диалог</a:t>
            </a:r>
          </a:p>
        </p:txBody>
      </p:sp>
      <p:sp>
        <p:nvSpPr>
          <p:cNvPr id="12" name="Овал 11"/>
          <p:cNvSpPr/>
          <p:nvPr/>
        </p:nvSpPr>
        <p:spPr>
          <a:xfrm>
            <a:off x="6215074" y="1714488"/>
            <a:ext cx="1214438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(больной</a:t>
            </a:r>
            <a:r>
              <a:rPr lang="ru-RU" sz="1200" b="1" dirty="0">
                <a:solidFill>
                  <a:srgbClr val="416E1A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43108" y="2928934"/>
            <a:ext cx="1214438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(доктор)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4214810" y="3071810"/>
            <a:ext cx="1571625" cy="857250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Ролевой диалог</a:t>
            </a:r>
          </a:p>
        </p:txBody>
      </p:sp>
      <p:sp>
        <p:nvSpPr>
          <p:cNvPr id="15" name="Овал 14"/>
          <p:cNvSpPr/>
          <p:nvPr/>
        </p:nvSpPr>
        <p:spPr>
          <a:xfrm>
            <a:off x="6215074" y="3000372"/>
            <a:ext cx="1214438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(больной</a:t>
            </a:r>
            <a:r>
              <a:rPr lang="ru-RU" sz="1200" b="1" dirty="0">
                <a:solidFill>
                  <a:srgbClr val="416E1A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Овал 15"/>
          <p:cNvSpPr/>
          <p:nvPr/>
        </p:nvSpPr>
        <p:spPr>
          <a:xfrm>
            <a:off x="2143108" y="4214818"/>
            <a:ext cx="1214437" cy="1143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(доктор)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4143372" y="4286256"/>
            <a:ext cx="1428750" cy="85725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Ролевой диалог</a:t>
            </a:r>
          </a:p>
        </p:txBody>
      </p:sp>
      <p:sp>
        <p:nvSpPr>
          <p:cNvPr id="18" name="Овал 17"/>
          <p:cNvSpPr/>
          <p:nvPr/>
        </p:nvSpPr>
        <p:spPr>
          <a:xfrm>
            <a:off x="6286512" y="4357694"/>
            <a:ext cx="1214438" cy="1143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(больной)</a:t>
            </a:r>
          </a:p>
        </p:txBody>
      </p:sp>
      <p:sp>
        <p:nvSpPr>
          <p:cNvPr id="19" name="Овал 18"/>
          <p:cNvSpPr/>
          <p:nvPr/>
        </p:nvSpPr>
        <p:spPr>
          <a:xfrm>
            <a:off x="2143108" y="5500702"/>
            <a:ext cx="1214437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(доктор)</a:t>
            </a: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4214810" y="5643578"/>
            <a:ext cx="1571625" cy="85725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Ролевой диалог</a:t>
            </a:r>
          </a:p>
        </p:txBody>
      </p:sp>
      <p:sp>
        <p:nvSpPr>
          <p:cNvPr id="21" name="Овал 20"/>
          <p:cNvSpPr/>
          <p:nvPr/>
        </p:nvSpPr>
        <p:spPr>
          <a:xfrm>
            <a:off x="6286512" y="5572140"/>
            <a:ext cx="1214437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(больной)</a:t>
            </a:r>
          </a:p>
        </p:txBody>
      </p:sp>
      <p:pic>
        <p:nvPicPr>
          <p:cNvPr id="22" name="Рисунок 21" descr="http://www.parus-nad.ru/wp-content/sujetno-rolevue-ugrui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178591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im7-tub-ru.yandex.net/i?id=296076542-0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00702"/>
            <a:ext cx="1857356" cy="1149733"/>
          </a:xfrm>
          <a:prstGeom prst="rect">
            <a:avLst/>
          </a:prstGeom>
          <a:noFill/>
        </p:spPr>
      </p:pic>
      <p:pic>
        <p:nvPicPr>
          <p:cNvPr id="36868" name="Picture 4" descr="http://86ds5-nyagan.edusite.ru/images/p109_5kuklakatyazabolela-vyizovemskoreyvracha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4"/>
            <a:ext cx="1809762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2143116"/>
            <a:ext cx="6248400" cy="3840163"/>
          </a:xfrm>
        </p:spPr>
        <p:txBody>
          <a:bodyPr/>
          <a:lstStyle/>
          <a:p>
            <a:endParaRPr lang="ru-RU" dirty="0" smtClean="0"/>
          </a:p>
          <a:p>
            <a:r>
              <a:rPr lang="ru-RU" sz="4000" dirty="0" smtClean="0"/>
              <a:t>«Замыкание» детей друг на друге.</a:t>
            </a:r>
          </a:p>
          <a:p>
            <a:pPr>
              <a:buNone/>
            </a:pPr>
            <a:endParaRPr lang="ru-RU" sz="4000" dirty="0" smtClean="0"/>
          </a:p>
          <a:p>
            <a:r>
              <a:rPr lang="ru-RU" sz="4000" dirty="0" smtClean="0"/>
              <a:t>Присоединится к игре.</a:t>
            </a:r>
            <a:endParaRPr lang="ru-RU" sz="4000" dirty="0"/>
          </a:p>
        </p:txBody>
      </p:sp>
      <p:pic>
        <p:nvPicPr>
          <p:cNvPr id="4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2484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900" b="1" dirty="0" smtClean="0">
                <a:solidFill>
                  <a:srgbClr val="002060"/>
                </a:solidFill>
                <a:cs typeface="Times New Roman" pitchFamily="18" charset="0"/>
              </a:rPr>
              <a:t>Приемы: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8-tub-ru.yandex.net/i?id=482424189-60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36"/>
            <a:ext cx="185735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L:\DCIM\Camera\IMG2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0306"/>
            <a:ext cx="1785918" cy="135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0-tub-ru.yandex.net/i?id=388195698-65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17144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Примеры: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928802"/>
            <a:ext cx="6248400" cy="3840163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/>
              <a:t>«Телефонный разговор»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r>
              <a:rPr lang="ru-RU" sz="4400" dirty="0" smtClean="0"/>
              <a:t>Игры по мотивам известных сказок («Репка», «Теремок»)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234268457-29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1246" cy="1714464"/>
          </a:xfrm>
          <a:prstGeom prst="rect">
            <a:avLst/>
          </a:prstGeom>
          <a:noFill/>
        </p:spPr>
      </p:pic>
      <p:pic>
        <p:nvPicPr>
          <p:cNvPr id="6" name="Рисунок 5" descr="http://www.donlib.ru/images/f41/_06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171448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458</TotalTime>
  <Words>316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Mod</vt:lpstr>
      <vt:lpstr>Слайд 1</vt:lpstr>
      <vt:lpstr>Сюжетно-ролевая игра</vt:lpstr>
      <vt:lpstr>Сюжетно-ролевая игра</vt:lpstr>
      <vt:lpstr>Этапы (Н.Я. Михайленко):</vt:lpstr>
      <vt:lpstr>Совместная игра с воспитателем в виде цепочки ролевых диалогов. (2 этап)</vt:lpstr>
      <vt:lpstr>Задача воспитателя при работе с детьми 4- го года жизни - построить совместную игру с ними таким образом, чтобы ее центральным моментом стало именно ролевое поведение. </vt:lpstr>
      <vt:lpstr>Приемы: </vt:lpstr>
      <vt:lpstr>Приемы: </vt:lpstr>
      <vt:lpstr>Примеры:</vt:lpstr>
      <vt:lpstr>общие принципы формирования сюжетной игры для детей 4 – го жизни:</vt:lpstr>
      <vt:lpstr>«Магазин»</vt:lpstr>
      <vt:lpstr>«Шоферы»</vt:lpstr>
      <vt:lpstr>«Парикмахерская»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олег</cp:lastModifiedBy>
  <cp:revision>67</cp:revision>
  <dcterms:created xsi:type="dcterms:W3CDTF">2011-10-09T20:04:49Z</dcterms:created>
  <dcterms:modified xsi:type="dcterms:W3CDTF">2012-10-21T09:36:51Z</dcterms:modified>
</cp:coreProperties>
</file>