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272" r:id="rId3"/>
    <p:sldId id="275" r:id="rId4"/>
    <p:sldId id="276" r:id="rId5"/>
    <p:sldId id="287" r:id="rId6"/>
    <p:sldId id="274" r:id="rId7"/>
    <p:sldId id="278" r:id="rId8"/>
    <p:sldId id="277" r:id="rId9"/>
    <p:sldId id="269" r:id="rId10"/>
    <p:sldId id="281" r:id="rId11"/>
    <p:sldId id="288" r:id="rId12"/>
    <p:sldId id="273" r:id="rId13"/>
    <p:sldId id="282" r:id="rId14"/>
    <p:sldId id="279" r:id="rId15"/>
    <p:sldId id="283" r:id="rId16"/>
    <p:sldId id="284" r:id="rId17"/>
    <p:sldId id="286" r:id="rId18"/>
    <p:sldId id="28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66FFFF"/>
    <a:srgbClr val="FF0066"/>
    <a:srgbClr val="003300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72" autoAdjust="0"/>
    <p:restoredTop sz="94660"/>
  </p:normalViewPr>
  <p:slideViewPr>
    <p:cSldViewPr>
      <p:cViewPr>
        <p:scale>
          <a:sx n="62" d="100"/>
          <a:sy n="62" d="100"/>
        </p:scale>
        <p:origin x="-1608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9B4F52-B338-4597-B1F6-6C4BFE9F086A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AF91077-388C-4160-82F2-30A899B58DCC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C00000"/>
              </a:solidFill>
            </a:rPr>
            <a:t>Используйте:</a:t>
          </a:r>
          <a:endParaRPr lang="ru-RU" sz="1800" dirty="0">
            <a:solidFill>
              <a:srgbClr val="C00000"/>
            </a:solidFill>
          </a:endParaRPr>
        </a:p>
      </dgm:t>
    </dgm:pt>
    <dgm:pt modelId="{E6E2C117-256A-47C2-A10B-4CF5F1F631BB}" type="parTrans" cxnId="{DD0DE4FD-BA62-4727-B825-E1516C297C56}">
      <dgm:prSet/>
      <dgm:spPr/>
      <dgm:t>
        <a:bodyPr/>
        <a:lstStyle/>
        <a:p>
          <a:endParaRPr lang="ru-RU"/>
        </a:p>
      </dgm:t>
    </dgm:pt>
    <dgm:pt modelId="{C23C2E65-B045-4ADA-A822-865F59F950DD}" type="sibTrans" cxnId="{DD0DE4FD-BA62-4727-B825-E1516C297C56}">
      <dgm:prSet/>
      <dgm:spPr/>
      <dgm:t>
        <a:bodyPr/>
        <a:lstStyle/>
        <a:p>
          <a:endParaRPr lang="ru-RU"/>
        </a:p>
      </dgm:t>
    </dgm:pt>
    <dgm:pt modelId="{E1B9B839-0240-42B8-8EEA-4C3425EA3E0C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>
                  <a:lumMod val="95000"/>
                  <a:lumOff val="5000"/>
                </a:schemeClr>
              </a:solidFill>
            </a:rPr>
            <a:t>Короткие фразы</a:t>
          </a:r>
          <a:endParaRPr lang="ru-RU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6539B74-7A01-41D3-B04C-9E11C7017523}" type="parTrans" cxnId="{460E5C9F-917F-4710-B068-7E26AAA60AF2}">
      <dgm:prSet/>
      <dgm:spPr/>
      <dgm:t>
        <a:bodyPr/>
        <a:lstStyle/>
        <a:p>
          <a:endParaRPr lang="ru-RU"/>
        </a:p>
      </dgm:t>
    </dgm:pt>
    <dgm:pt modelId="{ED4410D8-8E7D-4BFB-A700-B4692337415F}" type="sibTrans" cxnId="{460E5C9F-917F-4710-B068-7E26AAA60AF2}">
      <dgm:prSet/>
      <dgm:spPr/>
      <dgm:t>
        <a:bodyPr/>
        <a:lstStyle/>
        <a:p>
          <a:endParaRPr lang="ru-RU"/>
        </a:p>
      </dgm:t>
    </dgm:pt>
    <dgm:pt modelId="{5211454E-8BCF-4574-AD86-F0D685AE938B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Доступная речь</a:t>
          </a:r>
          <a:endParaRPr lang="ru-RU" sz="20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8EB8734-FF0C-4549-A79E-C8FD094A8002}" type="parTrans" cxnId="{7C2349F7-9443-4861-B72F-ADE2A8607F33}">
      <dgm:prSet/>
      <dgm:spPr/>
      <dgm:t>
        <a:bodyPr/>
        <a:lstStyle/>
        <a:p>
          <a:endParaRPr lang="ru-RU"/>
        </a:p>
      </dgm:t>
    </dgm:pt>
    <dgm:pt modelId="{210457B8-13A8-495C-B668-2DF592628D04}" type="sibTrans" cxnId="{7C2349F7-9443-4861-B72F-ADE2A8607F33}">
      <dgm:prSet/>
      <dgm:spPr/>
      <dgm:t>
        <a:bodyPr/>
        <a:lstStyle/>
        <a:p>
          <a:endParaRPr lang="ru-RU"/>
        </a:p>
      </dgm:t>
    </dgm:pt>
    <dgm:pt modelId="{B7FF255B-EECD-4B8F-ABB0-682A4A84218B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>
                  <a:lumMod val="95000"/>
                  <a:lumOff val="5000"/>
                </a:schemeClr>
              </a:solidFill>
            </a:rPr>
            <a:t>Открытость общения</a:t>
          </a:r>
          <a:endParaRPr lang="ru-RU" sz="16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EF37577-8887-43A2-9384-8FD2370BD33D}" type="parTrans" cxnId="{83A93EEE-4C9C-4ADB-B072-D38398CD1096}">
      <dgm:prSet/>
      <dgm:spPr/>
      <dgm:t>
        <a:bodyPr/>
        <a:lstStyle/>
        <a:p>
          <a:endParaRPr lang="ru-RU"/>
        </a:p>
      </dgm:t>
    </dgm:pt>
    <dgm:pt modelId="{98AB2E91-00E6-4E9C-9F2D-97800059E568}" type="sibTrans" cxnId="{83A93EEE-4C9C-4ADB-B072-D38398CD1096}">
      <dgm:prSet/>
      <dgm:spPr/>
      <dgm:t>
        <a:bodyPr/>
        <a:lstStyle/>
        <a:p>
          <a:endParaRPr lang="ru-RU"/>
        </a:p>
      </dgm:t>
    </dgm:pt>
    <dgm:pt modelId="{7A16FF88-DB0F-4247-84A4-39BA59D1A4A0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Похвала, поощрение</a:t>
          </a:r>
        </a:p>
      </dgm:t>
    </dgm:pt>
    <dgm:pt modelId="{B3032147-9FC8-4200-9507-25B01697FB6F}" type="parTrans" cxnId="{E97C2EED-41F1-46A9-A8F1-C1321FD4160A}">
      <dgm:prSet/>
      <dgm:spPr/>
      <dgm:t>
        <a:bodyPr/>
        <a:lstStyle/>
        <a:p>
          <a:endParaRPr lang="ru-RU"/>
        </a:p>
      </dgm:t>
    </dgm:pt>
    <dgm:pt modelId="{9C73B864-BAA4-4936-954E-23AA65132A6A}" type="sibTrans" cxnId="{E97C2EED-41F1-46A9-A8F1-C1321FD4160A}">
      <dgm:prSet/>
      <dgm:spPr/>
      <dgm:t>
        <a:bodyPr/>
        <a:lstStyle/>
        <a:p>
          <a:endParaRPr lang="ru-RU"/>
        </a:p>
      </dgm:t>
    </dgm:pt>
    <dgm:pt modelId="{3262B275-44B7-4934-ABBE-92405958DA46}">
      <dgm:prSet/>
      <dgm:spPr/>
      <dgm:t>
        <a:bodyPr/>
        <a:lstStyle/>
        <a:p>
          <a:endParaRPr lang="ru-RU"/>
        </a:p>
      </dgm:t>
    </dgm:pt>
    <dgm:pt modelId="{568C447C-AEC3-468A-A4BA-5710B7230899}" type="parTrans" cxnId="{0B343527-0386-4C7D-A2D2-DDB5CEF52BC8}">
      <dgm:prSet custLinFactNeighborX="-10574" custLinFactNeighborY="2802"/>
      <dgm:spPr/>
      <dgm:t>
        <a:bodyPr/>
        <a:lstStyle/>
        <a:p>
          <a:endParaRPr lang="ru-RU"/>
        </a:p>
      </dgm:t>
    </dgm:pt>
    <dgm:pt modelId="{BD05B366-99DA-4342-8716-D97B6442D3E4}" type="sibTrans" cxnId="{0B343527-0386-4C7D-A2D2-DDB5CEF52BC8}">
      <dgm:prSet/>
      <dgm:spPr/>
      <dgm:t>
        <a:bodyPr/>
        <a:lstStyle/>
        <a:p>
          <a:endParaRPr lang="ru-RU"/>
        </a:p>
      </dgm:t>
    </dgm:pt>
    <dgm:pt modelId="{AB6FB283-0037-43BE-B5EF-AFFDA44F1967}">
      <dgm:prSet/>
      <dgm:spPr/>
      <dgm:t>
        <a:bodyPr/>
        <a:lstStyle/>
        <a:p>
          <a:endParaRPr lang="ru-RU" dirty="0"/>
        </a:p>
      </dgm:t>
    </dgm:pt>
    <dgm:pt modelId="{48E6EE39-D5E7-49B7-9C5C-016B29DCEE76}" type="parTrans" cxnId="{842392EB-33BE-45F0-BE53-7E8ADC741F34}">
      <dgm:prSet custLinFactNeighborX="-10574" custLinFactNeighborY="2802"/>
      <dgm:spPr/>
      <dgm:t>
        <a:bodyPr/>
        <a:lstStyle/>
        <a:p>
          <a:endParaRPr lang="ru-RU"/>
        </a:p>
      </dgm:t>
    </dgm:pt>
    <dgm:pt modelId="{370FCB15-94F8-43DB-ABA1-90C9C66700DD}" type="sibTrans" cxnId="{842392EB-33BE-45F0-BE53-7E8ADC741F34}">
      <dgm:prSet/>
      <dgm:spPr/>
      <dgm:t>
        <a:bodyPr/>
        <a:lstStyle/>
        <a:p>
          <a:endParaRPr lang="ru-RU"/>
        </a:p>
      </dgm:t>
    </dgm:pt>
    <dgm:pt modelId="{C8B668C6-AB8F-474F-A24E-E38985955957}" type="pres">
      <dgm:prSet presAssocID="{899B4F52-B338-4597-B1F6-6C4BFE9F086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5A47F0-6E96-4EF5-9588-8ABF15DEAD37}" type="pres">
      <dgm:prSet presAssocID="{4AF91077-388C-4160-82F2-30A899B58DCC}" presName="centerShape" presStyleLbl="node0" presStyleIdx="0" presStyleCnt="1" custScaleX="135793"/>
      <dgm:spPr/>
      <dgm:t>
        <a:bodyPr/>
        <a:lstStyle/>
        <a:p>
          <a:endParaRPr lang="ru-RU"/>
        </a:p>
      </dgm:t>
    </dgm:pt>
    <dgm:pt modelId="{7F243F51-CDD2-4275-9C68-00F13072F723}" type="pres">
      <dgm:prSet presAssocID="{96539B74-7A01-41D3-B04C-9E11C7017523}" presName="parTrans" presStyleLbl="sibTrans2D1" presStyleIdx="0" presStyleCnt="4" custLinFactNeighborX="-10574" custLinFactNeighborY="2802"/>
      <dgm:spPr/>
      <dgm:t>
        <a:bodyPr/>
        <a:lstStyle/>
        <a:p>
          <a:endParaRPr lang="ru-RU"/>
        </a:p>
      </dgm:t>
    </dgm:pt>
    <dgm:pt modelId="{0896FC53-0DFD-4617-ADF3-827B685459F2}" type="pres">
      <dgm:prSet presAssocID="{96539B74-7A01-41D3-B04C-9E11C7017523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57504CB3-C341-433E-A3A0-786245B20701}" type="pres">
      <dgm:prSet presAssocID="{E1B9B839-0240-42B8-8EEA-4C3425EA3E0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16AAA-12DF-47E0-B1C0-646F63501E47}" type="pres">
      <dgm:prSet presAssocID="{D8EB8734-FF0C-4549-A79E-C8FD094A8002}" presName="parTrans" presStyleLbl="sibTrans2D1" presStyleIdx="1" presStyleCnt="4"/>
      <dgm:spPr/>
      <dgm:t>
        <a:bodyPr/>
        <a:lstStyle/>
        <a:p>
          <a:endParaRPr lang="ru-RU"/>
        </a:p>
      </dgm:t>
    </dgm:pt>
    <dgm:pt modelId="{2E51AE1F-045D-445D-89D5-CA1D3EA310CC}" type="pres">
      <dgm:prSet presAssocID="{D8EB8734-FF0C-4549-A79E-C8FD094A8002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44C937D6-11EC-46CE-82AD-8232D9A6C9B7}" type="pres">
      <dgm:prSet presAssocID="{5211454E-8BCF-4574-AD86-F0D685AE938B}" presName="node" presStyleLbl="node1" presStyleIdx="1" presStyleCnt="4" custScaleX="130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80F52-D4FB-472F-901E-657D1BCD8902}" type="pres">
      <dgm:prSet presAssocID="{7EF37577-8887-43A2-9384-8FD2370BD33D}" presName="parTrans" presStyleLbl="sibTrans2D1" presStyleIdx="2" presStyleCnt="4"/>
      <dgm:spPr/>
      <dgm:t>
        <a:bodyPr/>
        <a:lstStyle/>
        <a:p>
          <a:endParaRPr lang="ru-RU"/>
        </a:p>
      </dgm:t>
    </dgm:pt>
    <dgm:pt modelId="{94EDE868-86EE-4111-8D1F-C3C8A28F914B}" type="pres">
      <dgm:prSet presAssocID="{7EF37577-8887-43A2-9384-8FD2370BD33D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697E087B-059C-4DDB-8723-EB68CBBE8732}" type="pres">
      <dgm:prSet presAssocID="{B7FF255B-EECD-4B8F-ABB0-682A4A84218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35084-1B16-4F84-8425-0BC72C579B47}" type="pres">
      <dgm:prSet presAssocID="{B3032147-9FC8-4200-9507-25B01697FB6F}" presName="parTrans" presStyleLbl="sibTrans2D1" presStyleIdx="3" presStyleCnt="4"/>
      <dgm:spPr/>
      <dgm:t>
        <a:bodyPr/>
        <a:lstStyle/>
        <a:p>
          <a:endParaRPr lang="ru-RU"/>
        </a:p>
      </dgm:t>
    </dgm:pt>
    <dgm:pt modelId="{A0E3C483-E608-46BC-BA5E-9E6F0E23C2F0}" type="pres">
      <dgm:prSet presAssocID="{B3032147-9FC8-4200-9507-25B01697FB6F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79ADFEB2-4C29-47CE-A6CD-E03E1B827CBF}" type="pres">
      <dgm:prSet presAssocID="{7A16FF88-DB0F-4247-84A4-39BA59D1A4A0}" presName="node" presStyleLbl="node1" presStyleIdx="3" presStyleCnt="4" custScaleX="128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343527-0386-4C7D-A2D2-DDB5CEF52BC8}" srcId="{899B4F52-B338-4597-B1F6-6C4BFE9F086A}" destId="{3262B275-44B7-4934-ABBE-92405958DA46}" srcOrd="1" destOrd="0" parTransId="{568C447C-AEC3-468A-A4BA-5710B7230899}" sibTransId="{BD05B366-99DA-4342-8716-D97B6442D3E4}"/>
    <dgm:cxn modelId="{CD099ABA-C17B-48A8-9C3D-2293E6D2E7E7}" type="presOf" srcId="{4AF91077-388C-4160-82F2-30A899B58DCC}" destId="{7C5A47F0-6E96-4EF5-9588-8ABF15DEAD37}" srcOrd="0" destOrd="0" presId="urn:microsoft.com/office/officeart/2005/8/layout/radial5"/>
    <dgm:cxn modelId="{842392EB-33BE-45F0-BE53-7E8ADC741F34}" srcId="{899B4F52-B338-4597-B1F6-6C4BFE9F086A}" destId="{AB6FB283-0037-43BE-B5EF-AFFDA44F1967}" srcOrd="2" destOrd="0" parTransId="{48E6EE39-D5E7-49B7-9C5C-016B29DCEE76}" sibTransId="{370FCB15-94F8-43DB-ABA1-90C9C66700DD}"/>
    <dgm:cxn modelId="{83A93EEE-4C9C-4ADB-B072-D38398CD1096}" srcId="{4AF91077-388C-4160-82F2-30A899B58DCC}" destId="{B7FF255B-EECD-4B8F-ABB0-682A4A84218B}" srcOrd="2" destOrd="0" parTransId="{7EF37577-8887-43A2-9384-8FD2370BD33D}" sibTransId="{98AB2E91-00E6-4E9C-9F2D-97800059E568}"/>
    <dgm:cxn modelId="{635AA122-977F-4EF2-ACF0-842206764D51}" type="presOf" srcId="{7EF37577-8887-43A2-9384-8FD2370BD33D}" destId="{94EDE868-86EE-4111-8D1F-C3C8A28F914B}" srcOrd="1" destOrd="0" presId="urn:microsoft.com/office/officeart/2005/8/layout/radial5"/>
    <dgm:cxn modelId="{9C8C5531-2F63-4264-A718-74C7E1C2C988}" type="presOf" srcId="{E1B9B839-0240-42B8-8EEA-4C3425EA3E0C}" destId="{57504CB3-C341-433E-A3A0-786245B20701}" srcOrd="0" destOrd="0" presId="urn:microsoft.com/office/officeart/2005/8/layout/radial5"/>
    <dgm:cxn modelId="{6CDFAB42-901C-4FB8-AA50-4ADDCD25AAF1}" type="presOf" srcId="{B7FF255B-EECD-4B8F-ABB0-682A4A84218B}" destId="{697E087B-059C-4DDB-8723-EB68CBBE8732}" srcOrd="0" destOrd="0" presId="urn:microsoft.com/office/officeart/2005/8/layout/radial5"/>
    <dgm:cxn modelId="{E97C2EED-41F1-46A9-A8F1-C1321FD4160A}" srcId="{4AF91077-388C-4160-82F2-30A899B58DCC}" destId="{7A16FF88-DB0F-4247-84A4-39BA59D1A4A0}" srcOrd="3" destOrd="0" parTransId="{B3032147-9FC8-4200-9507-25B01697FB6F}" sibTransId="{9C73B864-BAA4-4936-954E-23AA65132A6A}"/>
    <dgm:cxn modelId="{8E023BEA-AF1B-4CE8-A736-4DC6641F565D}" type="presOf" srcId="{5211454E-8BCF-4574-AD86-F0D685AE938B}" destId="{44C937D6-11EC-46CE-82AD-8232D9A6C9B7}" srcOrd="0" destOrd="0" presId="urn:microsoft.com/office/officeart/2005/8/layout/radial5"/>
    <dgm:cxn modelId="{7C848B06-92C1-4F56-A9C4-85699D62A462}" type="presOf" srcId="{899B4F52-B338-4597-B1F6-6C4BFE9F086A}" destId="{C8B668C6-AB8F-474F-A24E-E38985955957}" srcOrd="0" destOrd="0" presId="urn:microsoft.com/office/officeart/2005/8/layout/radial5"/>
    <dgm:cxn modelId="{22861A06-6498-47C7-A8AC-FF0B192BF9A9}" type="presOf" srcId="{96539B74-7A01-41D3-B04C-9E11C7017523}" destId="{0896FC53-0DFD-4617-ADF3-827B685459F2}" srcOrd="1" destOrd="0" presId="urn:microsoft.com/office/officeart/2005/8/layout/radial5"/>
    <dgm:cxn modelId="{7C2349F7-9443-4861-B72F-ADE2A8607F33}" srcId="{4AF91077-388C-4160-82F2-30A899B58DCC}" destId="{5211454E-8BCF-4574-AD86-F0D685AE938B}" srcOrd="1" destOrd="0" parTransId="{D8EB8734-FF0C-4549-A79E-C8FD094A8002}" sibTransId="{210457B8-13A8-495C-B668-2DF592628D04}"/>
    <dgm:cxn modelId="{002626E8-7470-4379-A631-F1FE8B7A940D}" type="presOf" srcId="{96539B74-7A01-41D3-B04C-9E11C7017523}" destId="{7F243F51-CDD2-4275-9C68-00F13072F723}" srcOrd="0" destOrd="0" presId="urn:microsoft.com/office/officeart/2005/8/layout/radial5"/>
    <dgm:cxn modelId="{50484298-B2FC-45B0-837F-AFBB938E3110}" type="presOf" srcId="{B3032147-9FC8-4200-9507-25B01697FB6F}" destId="{A0E3C483-E608-46BC-BA5E-9E6F0E23C2F0}" srcOrd="1" destOrd="0" presId="urn:microsoft.com/office/officeart/2005/8/layout/radial5"/>
    <dgm:cxn modelId="{A0017B9A-1E46-4EA3-9B4D-57D64D919B70}" type="presOf" srcId="{D8EB8734-FF0C-4549-A79E-C8FD094A8002}" destId="{2E51AE1F-045D-445D-89D5-CA1D3EA310CC}" srcOrd="1" destOrd="0" presId="urn:microsoft.com/office/officeart/2005/8/layout/radial5"/>
    <dgm:cxn modelId="{2B602C01-B82C-4D72-A120-25442652146D}" type="presOf" srcId="{D8EB8734-FF0C-4549-A79E-C8FD094A8002}" destId="{ACB16AAA-12DF-47E0-B1C0-646F63501E47}" srcOrd="0" destOrd="0" presId="urn:microsoft.com/office/officeart/2005/8/layout/radial5"/>
    <dgm:cxn modelId="{D9741127-BE55-4091-A2B5-610A45C9107E}" type="presOf" srcId="{7EF37577-8887-43A2-9384-8FD2370BD33D}" destId="{09380F52-D4FB-472F-901E-657D1BCD8902}" srcOrd="0" destOrd="0" presId="urn:microsoft.com/office/officeart/2005/8/layout/radial5"/>
    <dgm:cxn modelId="{4EBE1CF7-3685-4F15-A535-432B97133009}" type="presOf" srcId="{7A16FF88-DB0F-4247-84A4-39BA59D1A4A0}" destId="{79ADFEB2-4C29-47CE-A6CD-E03E1B827CBF}" srcOrd="0" destOrd="0" presId="urn:microsoft.com/office/officeart/2005/8/layout/radial5"/>
    <dgm:cxn modelId="{DD0DE4FD-BA62-4727-B825-E1516C297C56}" srcId="{899B4F52-B338-4597-B1F6-6C4BFE9F086A}" destId="{4AF91077-388C-4160-82F2-30A899B58DCC}" srcOrd="0" destOrd="0" parTransId="{E6E2C117-256A-47C2-A10B-4CF5F1F631BB}" sibTransId="{C23C2E65-B045-4ADA-A822-865F59F950DD}"/>
    <dgm:cxn modelId="{460E5C9F-917F-4710-B068-7E26AAA60AF2}" srcId="{4AF91077-388C-4160-82F2-30A899B58DCC}" destId="{E1B9B839-0240-42B8-8EEA-4C3425EA3E0C}" srcOrd="0" destOrd="0" parTransId="{96539B74-7A01-41D3-B04C-9E11C7017523}" sibTransId="{ED4410D8-8E7D-4BFB-A700-B4692337415F}"/>
    <dgm:cxn modelId="{1F96096C-EA6C-4870-92DE-4E01413EA87C}" type="presOf" srcId="{B3032147-9FC8-4200-9507-25B01697FB6F}" destId="{41735084-1B16-4F84-8425-0BC72C579B47}" srcOrd="0" destOrd="0" presId="urn:microsoft.com/office/officeart/2005/8/layout/radial5"/>
    <dgm:cxn modelId="{8DA66F3F-0470-45C6-974C-5CAC6BB8CCF0}" type="presParOf" srcId="{C8B668C6-AB8F-474F-A24E-E38985955957}" destId="{7C5A47F0-6E96-4EF5-9588-8ABF15DEAD37}" srcOrd="0" destOrd="0" presId="urn:microsoft.com/office/officeart/2005/8/layout/radial5"/>
    <dgm:cxn modelId="{FA1359EA-7F5E-4EDF-88ED-2EF01D7C0C8C}" type="presParOf" srcId="{C8B668C6-AB8F-474F-A24E-E38985955957}" destId="{7F243F51-CDD2-4275-9C68-00F13072F723}" srcOrd="1" destOrd="0" presId="urn:microsoft.com/office/officeart/2005/8/layout/radial5"/>
    <dgm:cxn modelId="{410461C0-7E7E-4CFF-BCBB-59EEBB0FF20E}" type="presParOf" srcId="{7F243F51-CDD2-4275-9C68-00F13072F723}" destId="{0896FC53-0DFD-4617-ADF3-827B685459F2}" srcOrd="0" destOrd="0" presId="urn:microsoft.com/office/officeart/2005/8/layout/radial5"/>
    <dgm:cxn modelId="{A1CAD641-29F6-46DE-8A5B-C39959C5EBA2}" type="presParOf" srcId="{C8B668C6-AB8F-474F-A24E-E38985955957}" destId="{57504CB3-C341-433E-A3A0-786245B20701}" srcOrd="2" destOrd="0" presId="urn:microsoft.com/office/officeart/2005/8/layout/radial5"/>
    <dgm:cxn modelId="{F4A69FB7-E0C2-4C89-BC75-198EF9F503BA}" type="presParOf" srcId="{C8B668C6-AB8F-474F-A24E-E38985955957}" destId="{ACB16AAA-12DF-47E0-B1C0-646F63501E47}" srcOrd="3" destOrd="0" presId="urn:microsoft.com/office/officeart/2005/8/layout/radial5"/>
    <dgm:cxn modelId="{C40118F2-736D-4989-9F09-48D084C86A95}" type="presParOf" srcId="{ACB16AAA-12DF-47E0-B1C0-646F63501E47}" destId="{2E51AE1F-045D-445D-89D5-CA1D3EA310CC}" srcOrd="0" destOrd="0" presId="urn:microsoft.com/office/officeart/2005/8/layout/radial5"/>
    <dgm:cxn modelId="{30C0174F-119A-4DBA-B457-48D6F2761300}" type="presParOf" srcId="{C8B668C6-AB8F-474F-A24E-E38985955957}" destId="{44C937D6-11EC-46CE-82AD-8232D9A6C9B7}" srcOrd="4" destOrd="0" presId="urn:microsoft.com/office/officeart/2005/8/layout/radial5"/>
    <dgm:cxn modelId="{53379AC6-01A8-495B-AC9A-317CFEAEB46D}" type="presParOf" srcId="{C8B668C6-AB8F-474F-A24E-E38985955957}" destId="{09380F52-D4FB-472F-901E-657D1BCD8902}" srcOrd="5" destOrd="0" presId="urn:microsoft.com/office/officeart/2005/8/layout/radial5"/>
    <dgm:cxn modelId="{C5699B2D-D8B2-4618-B86A-2842A270EE3F}" type="presParOf" srcId="{09380F52-D4FB-472F-901E-657D1BCD8902}" destId="{94EDE868-86EE-4111-8D1F-C3C8A28F914B}" srcOrd="0" destOrd="0" presId="urn:microsoft.com/office/officeart/2005/8/layout/radial5"/>
    <dgm:cxn modelId="{D88F69F3-7EB8-4C91-A1D3-21DBE23CC7D1}" type="presParOf" srcId="{C8B668C6-AB8F-474F-A24E-E38985955957}" destId="{697E087B-059C-4DDB-8723-EB68CBBE8732}" srcOrd="6" destOrd="0" presId="urn:microsoft.com/office/officeart/2005/8/layout/radial5"/>
    <dgm:cxn modelId="{77B6BA1C-5EC7-4161-A1D5-E880C5DA5A3B}" type="presParOf" srcId="{C8B668C6-AB8F-474F-A24E-E38985955957}" destId="{41735084-1B16-4F84-8425-0BC72C579B47}" srcOrd="7" destOrd="0" presId="urn:microsoft.com/office/officeart/2005/8/layout/radial5"/>
    <dgm:cxn modelId="{98AA6247-4852-4886-BC1B-0889D4FD4A8C}" type="presParOf" srcId="{41735084-1B16-4F84-8425-0BC72C579B47}" destId="{A0E3C483-E608-46BC-BA5E-9E6F0E23C2F0}" srcOrd="0" destOrd="0" presId="urn:microsoft.com/office/officeart/2005/8/layout/radial5"/>
    <dgm:cxn modelId="{B4072D40-5898-4319-8546-2FB23E9BFDB8}" type="presParOf" srcId="{C8B668C6-AB8F-474F-A24E-E38985955957}" destId="{79ADFEB2-4C29-47CE-A6CD-E03E1B827CBF}" srcOrd="8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5A47F0-6E96-4EF5-9588-8ABF15DEAD37}">
      <dsp:nvSpPr>
        <dsp:cNvPr id="0" name=""/>
        <dsp:cNvSpPr/>
      </dsp:nvSpPr>
      <dsp:spPr>
        <a:xfrm>
          <a:off x="2717681" y="2428805"/>
          <a:ext cx="2106285" cy="15511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C00000"/>
              </a:solidFill>
            </a:rPr>
            <a:t>Используйте:</a:t>
          </a:r>
          <a:endParaRPr lang="ru-RU" sz="1800" kern="1200" dirty="0">
            <a:solidFill>
              <a:srgbClr val="C00000"/>
            </a:solidFill>
          </a:endParaRPr>
        </a:p>
      </dsp:txBody>
      <dsp:txXfrm>
        <a:off x="2717681" y="2428805"/>
        <a:ext cx="2106285" cy="1551100"/>
      </dsp:txXfrm>
    </dsp:sp>
    <dsp:sp modelId="{7F243F51-CDD2-4275-9C68-00F13072F723}">
      <dsp:nvSpPr>
        <dsp:cNvPr id="0" name=""/>
        <dsp:cNvSpPr/>
      </dsp:nvSpPr>
      <dsp:spPr>
        <a:xfrm rot="16200000">
          <a:off x="3532786" y="1799049"/>
          <a:ext cx="392970" cy="5723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6200000">
        <a:off x="3532786" y="1799049"/>
        <a:ext cx="392970" cy="572379"/>
      </dsp:txXfrm>
    </dsp:sp>
    <dsp:sp modelId="{57504CB3-C341-433E-A3A0-786245B20701}">
      <dsp:nvSpPr>
        <dsp:cNvPr id="0" name=""/>
        <dsp:cNvSpPr/>
      </dsp:nvSpPr>
      <dsp:spPr>
        <a:xfrm>
          <a:off x="2929090" y="3883"/>
          <a:ext cx="1683468" cy="16834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Короткие фразы</a:t>
          </a:r>
          <a:endParaRPr lang="ru-RU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929090" y="3883"/>
        <a:ext cx="1683468" cy="1683468"/>
      </dsp:txXfrm>
    </dsp:sp>
    <dsp:sp modelId="{ACB16AAA-12DF-47E0-B1C0-646F63501E47}">
      <dsp:nvSpPr>
        <dsp:cNvPr id="0" name=""/>
        <dsp:cNvSpPr/>
      </dsp:nvSpPr>
      <dsp:spPr>
        <a:xfrm>
          <a:off x="4869826" y="2918166"/>
          <a:ext cx="110480" cy="5723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4869826" y="2918166"/>
        <a:ext cx="110480" cy="572379"/>
      </dsp:txXfrm>
    </dsp:sp>
    <dsp:sp modelId="{44C937D6-11EC-46CE-82AD-8232D9A6C9B7}">
      <dsp:nvSpPr>
        <dsp:cNvPr id="0" name=""/>
        <dsp:cNvSpPr/>
      </dsp:nvSpPr>
      <dsp:spPr>
        <a:xfrm>
          <a:off x="5032420" y="2362621"/>
          <a:ext cx="2194283" cy="16834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Доступная речь</a:t>
          </a:r>
          <a:endParaRPr lang="ru-RU" sz="20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032420" y="2362621"/>
        <a:ext cx="2194283" cy="1683468"/>
      </dsp:txXfrm>
    </dsp:sp>
    <dsp:sp modelId="{09380F52-D4FB-472F-901E-657D1BCD8902}">
      <dsp:nvSpPr>
        <dsp:cNvPr id="0" name=""/>
        <dsp:cNvSpPr/>
      </dsp:nvSpPr>
      <dsp:spPr>
        <a:xfrm rot="5400000">
          <a:off x="3574339" y="4053321"/>
          <a:ext cx="392970" cy="5723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5400000">
        <a:off x="3574339" y="4053321"/>
        <a:ext cx="392970" cy="572379"/>
      </dsp:txXfrm>
    </dsp:sp>
    <dsp:sp modelId="{697E087B-059C-4DDB-8723-EB68CBBE8732}">
      <dsp:nvSpPr>
        <dsp:cNvPr id="0" name=""/>
        <dsp:cNvSpPr/>
      </dsp:nvSpPr>
      <dsp:spPr>
        <a:xfrm>
          <a:off x="2929090" y="4721359"/>
          <a:ext cx="1683468" cy="168346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Открытость общения</a:t>
          </a:r>
          <a:endParaRPr lang="ru-RU" sz="16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929090" y="4721359"/>
        <a:ext cx="1683468" cy="1683468"/>
      </dsp:txXfrm>
    </dsp:sp>
    <dsp:sp modelId="{41735084-1B16-4F84-8425-0BC72C579B47}">
      <dsp:nvSpPr>
        <dsp:cNvPr id="0" name=""/>
        <dsp:cNvSpPr/>
      </dsp:nvSpPr>
      <dsp:spPr>
        <a:xfrm rot="10800000">
          <a:off x="2546947" y="2918166"/>
          <a:ext cx="120651" cy="5723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2546947" y="2918166"/>
        <a:ext cx="120651" cy="572379"/>
      </dsp:txXfrm>
    </dsp:sp>
    <dsp:sp modelId="{79ADFEB2-4C29-47CE-A6CD-E03E1B827CBF}">
      <dsp:nvSpPr>
        <dsp:cNvPr id="0" name=""/>
        <dsp:cNvSpPr/>
      </dsp:nvSpPr>
      <dsp:spPr>
        <a:xfrm>
          <a:off x="334136" y="2362621"/>
          <a:ext cx="2155899" cy="168346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Похвала, поощрение</a:t>
          </a:r>
        </a:p>
      </dsp:txBody>
      <dsp:txXfrm>
        <a:off x="334136" y="2362621"/>
        <a:ext cx="2155899" cy="1683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Hablon-Semya-prevyu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-180528" y="0"/>
            <a:ext cx="9505056" cy="280076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>
                  <a:solidFill>
                    <a:srgbClr val="C00000"/>
                  </a:solidFill>
                </a:ln>
                <a:solidFill>
                  <a:srgbClr val="990000"/>
                </a:solidFill>
              </a:rPr>
              <a:t>Социализация детей с расстройствами </a:t>
            </a:r>
            <a:r>
              <a:rPr lang="ru-RU" sz="4400" dirty="0" err="1" smtClean="0">
                <a:ln>
                  <a:solidFill>
                    <a:srgbClr val="C00000"/>
                  </a:solidFill>
                </a:ln>
                <a:solidFill>
                  <a:srgbClr val="990000"/>
                </a:solidFill>
              </a:rPr>
              <a:t>аутистического</a:t>
            </a:r>
            <a:r>
              <a:rPr lang="ru-RU" sz="4400" dirty="0" smtClean="0">
                <a:ln>
                  <a:solidFill>
                    <a:srgbClr val="C00000"/>
                  </a:solidFill>
                </a:ln>
                <a:solidFill>
                  <a:srgbClr val="990000"/>
                </a:solidFill>
              </a:rPr>
              <a:t> спектра</a:t>
            </a:r>
          </a:p>
          <a:p>
            <a:pPr algn="ctr"/>
            <a:r>
              <a:rPr lang="ru-RU" sz="4400" dirty="0" smtClean="0">
                <a:ln>
                  <a:solidFill>
                    <a:srgbClr val="C00000"/>
                  </a:solidFill>
                </a:ln>
                <a:solidFill>
                  <a:srgbClr val="990000"/>
                </a:solidFill>
              </a:rPr>
              <a:t> в сюжетно-ролевой игре.</a:t>
            </a:r>
            <a:endParaRPr lang="ru-RU" sz="4400" dirty="0">
              <a:ln>
                <a:solidFill>
                  <a:srgbClr val="C00000"/>
                </a:solidFill>
              </a:ln>
              <a:solidFill>
                <a:srgbClr val="99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314" y="4357694"/>
            <a:ext cx="41776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66"/>
                </a:solidFill>
              </a:rPr>
              <a:t>Подготовил:</a:t>
            </a:r>
          </a:p>
          <a:p>
            <a:pPr algn="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воспитатель группы </a:t>
            </a:r>
          </a:p>
          <a:p>
            <a:pPr algn="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компенсирующей направленности </a:t>
            </a:r>
          </a:p>
          <a:p>
            <a:pPr algn="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со сложным дефектом</a:t>
            </a:r>
          </a:p>
          <a:p>
            <a:pPr algn="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МБДОУ «Детский сад №154»</a:t>
            </a:r>
          </a:p>
          <a:p>
            <a:pPr algn="r"/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Канакова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Е. В.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Рисунок 8" descr="аутист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000372"/>
            <a:ext cx="5009639" cy="3645024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-Semya-prevyu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3" name="Схема 2"/>
          <p:cNvGraphicFramePr/>
          <p:nvPr/>
        </p:nvGraphicFramePr>
        <p:xfrm>
          <a:off x="1907704" y="188640"/>
          <a:ext cx="756084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Овал 3"/>
          <p:cNvSpPr/>
          <p:nvPr/>
        </p:nvSpPr>
        <p:spPr>
          <a:xfrm>
            <a:off x="2987824" y="764704"/>
            <a:ext cx="1728192" cy="16561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Визуальный контакт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588224" y="764704"/>
            <a:ext cx="1728192" cy="165618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Разный тембр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588224" y="4293096"/>
            <a:ext cx="1728192" cy="16561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Различные интонации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059832" y="4293096"/>
            <a:ext cx="1728192" cy="165618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Многократное повторение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4499992" y="2348880"/>
            <a:ext cx="288032" cy="28803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6516216" y="2348880"/>
            <a:ext cx="288032" cy="28803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516216" y="4077072"/>
            <a:ext cx="288032" cy="28803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4572000" y="4077072"/>
            <a:ext cx="288032" cy="28803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" y="476672"/>
            <a:ext cx="29878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Установление контакта</a:t>
            </a:r>
          </a:p>
          <a:p>
            <a:pPr algn="ctr"/>
            <a:r>
              <a:rPr lang="ru-RU" sz="26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педагога с ребенком в игре </a:t>
            </a:r>
            <a:endParaRPr lang="ru-RU" sz="2600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-Semya-prevyu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395536" y="1412776"/>
            <a:ext cx="3888432" cy="86409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3000" b="1" dirty="0" smtClean="0"/>
              <a:t>        </a:t>
            </a:r>
            <a:r>
              <a:rPr lang="ru-RU" sz="2600" b="1" dirty="0" smtClean="0"/>
              <a:t>специальная</a:t>
            </a:r>
          </a:p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600" b="1" dirty="0" smtClean="0"/>
              <a:t>         организация</a:t>
            </a:r>
          </a:p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2600" b="1" dirty="0">
              <a:latin typeface="+mn-lt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92080" y="908720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Содержимое 3"/>
          <p:cNvSpPr txBox="1">
            <a:spLocks/>
          </p:cNvSpPr>
          <p:nvPr/>
        </p:nvSpPr>
        <p:spPr>
          <a:xfrm>
            <a:off x="4932040" y="1412776"/>
            <a:ext cx="3888432" cy="86409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600" b="1" dirty="0" smtClean="0">
                <a:solidFill>
                  <a:srgbClr val="003300"/>
                </a:solidFill>
              </a:rPr>
              <a:t>              </a:t>
            </a:r>
            <a:r>
              <a:rPr lang="ru-RU" sz="4400" b="1" dirty="0" smtClean="0">
                <a:solidFill>
                  <a:srgbClr val="003300"/>
                </a:solidFill>
              </a:rPr>
              <a:t>постепенно</a:t>
            </a:r>
            <a:r>
              <a:rPr lang="ru-RU" sz="5100" b="1" dirty="0" smtClean="0">
                <a:solidFill>
                  <a:srgbClr val="003300"/>
                </a:solidFill>
              </a:rPr>
              <a:t>е</a:t>
            </a:r>
          </a:p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4400" b="1" dirty="0" smtClean="0">
                <a:solidFill>
                  <a:srgbClr val="003300"/>
                </a:solidFill>
              </a:rPr>
              <a:t>             развитие </a:t>
            </a:r>
          </a:p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2600" b="1" dirty="0" smtClean="0"/>
          </a:p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2600" b="1" dirty="0" smtClean="0"/>
          </a:p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2600" b="1" dirty="0">
              <a:latin typeface="+mn-lt"/>
              <a:cs typeface="+mn-cs"/>
            </a:endParaRPr>
          </a:p>
        </p:txBody>
      </p:sp>
      <p:sp>
        <p:nvSpPr>
          <p:cNvPr id="19" name="Содержимое 3"/>
          <p:cNvSpPr txBox="1">
            <a:spLocks/>
          </p:cNvSpPr>
          <p:nvPr/>
        </p:nvSpPr>
        <p:spPr>
          <a:xfrm>
            <a:off x="179512" y="2636912"/>
            <a:ext cx="1908720" cy="86409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400" b="1" dirty="0" smtClean="0"/>
              <a:t> </a:t>
            </a:r>
          </a:p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4000" b="1" dirty="0" smtClean="0"/>
              <a:t> </a:t>
            </a:r>
            <a:r>
              <a:rPr lang="ru-RU" sz="4400" b="1" dirty="0" smtClean="0"/>
              <a:t>обучение</a:t>
            </a:r>
          </a:p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400" b="1" dirty="0" smtClean="0"/>
              <a:t>     </a:t>
            </a:r>
            <a:endParaRPr lang="ru-RU" sz="2600" b="1" dirty="0">
              <a:latin typeface="+mn-lt"/>
              <a:cs typeface="+mn-cs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1619672" y="980728"/>
            <a:ext cx="0" cy="432048"/>
          </a:xfrm>
          <a:prstGeom prst="straightConnector1">
            <a:avLst/>
          </a:prstGeom>
          <a:ln w="508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8388424" y="4797152"/>
            <a:ext cx="360040" cy="0"/>
          </a:xfrm>
          <a:prstGeom prst="straightConnector1">
            <a:avLst/>
          </a:prstGeom>
          <a:ln w="508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одержимое 3"/>
          <p:cNvSpPr txBox="1">
            <a:spLocks/>
          </p:cNvSpPr>
          <p:nvPr/>
        </p:nvSpPr>
        <p:spPr>
          <a:xfrm>
            <a:off x="2267744" y="2636912"/>
            <a:ext cx="2088232" cy="129614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420624" indent="-384048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600" b="1" dirty="0" smtClean="0"/>
              <a:t>    </a:t>
            </a:r>
            <a:r>
              <a:rPr lang="ru-RU" sz="2600" b="1" dirty="0" smtClean="0">
                <a:solidFill>
                  <a:srgbClr val="003300"/>
                </a:solidFill>
              </a:rPr>
              <a:t>создание</a:t>
            </a:r>
          </a:p>
          <a:p>
            <a:pPr marL="420624" indent="-384048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600" b="1" dirty="0" smtClean="0">
                <a:solidFill>
                  <a:srgbClr val="003300"/>
                </a:solidFill>
              </a:rPr>
              <a:t>     особых</a:t>
            </a:r>
          </a:p>
          <a:p>
            <a:pPr marL="420624" indent="-384048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600" b="1" dirty="0" smtClean="0">
                <a:solidFill>
                  <a:srgbClr val="003300"/>
                </a:solidFill>
              </a:rPr>
              <a:t>     условий</a:t>
            </a:r>
          </a:p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2600" b="1" dirty="0" smtClean="0"/>
          </a:p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2800" b="1" dirty="0" smtClean="0"/>
          </a:p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2600" b="1" dirty="0" smtClean="0"/>
          </a:p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2600" b="1" dirty="0">
              <a:latin typeface="+mn-lt"/>
              <a:cs typeface="+mn-cs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8748464" y="3933056"/>
            <a:ext cx="0" cy="2016224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8388424" y="5949280"/>
            <a:ext cx="360040" cy="0"/>
          </a:xfrm>
          <a:prstGeom prst="straightConnector1">
            <a:avLst/>
          </a:prstGeom>
          <a:ln w="508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1619672" y="980728"/>
            <a:ext cx="5904656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1331640" y="2276872"/>
            <a:ext cx="0" cy="360040"/>
          </a:xfrm>
          <a:prstGeom prst="straightConnector1">
            <a:avLst/>
          </a:prstGeom>
          <a:ln w="508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3347864" y="2276872"/>
            <a:ext cx="0" cy="360040"/>
          </a:xfrm>
          <a:prstGeom prst="straightConnector1">
            <a:avLst/>
          </a:prstGeom>
          <a:ln w="508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7524328" y="980728"/>
            <a:ext cx="0" cy="432048"/>
          </a:xfrm>
          <a:prstGeom prst="straightConnector1">
            <a:avLst/>
          </a:prstGeom>
          <a:ln w="508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одержимое 3"/>
          <p:cNvSpPr txBox="1">
            <a:spLocks/>
          </p:cNvSpPr>
          <p:nvPr/>
        </p:nvSpPr>
        <p:spPr>
          <a:xfrm>
            <a:off x="2339752" y="620688"/>
            <a:ext cx="4536504" cy="64807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600" b="1" dirty="0" smtClean="0"/>
              <a:t>         </a:t>
            </a:r>
            <a:endParaRPr lang="ru-RU" sz="2800" b="1" dirty="0">
              <a:latin typeface="+mn-lt"/>
              <a:cs typeface="+mn-cs"/>
            </a:endParaRPr>
          </a:p>
        </p:txBody>
      </p:sp>
      <p:sp>
        <p:nvSpPr>
          <p:cNvPr id="55" name="Содержимое 3"/>
          <p:cNvSpPr txBox="1">
            <a:spLocks/>
          </p:cNvSpPr>
          <p:nvPr/>
        </p:nvSpPr>
        <p:spPr>
          <a:xfrm>
            <a:off x="4572000" y="2636912"/>
            <a:ext cx="2268760" cy="129614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400" b="1" dirty="0" smtClean="0"/>
              <a:t> </a:t>
            </a:r>
          </a:p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003300"/>
                </a:solidFill>
              </a:rPr>
              <a:t> </a:t>
            </a:r>
            <a:r>
              <a:rPr lang="ru-RU" sz="5100" b="1" dirty="0" smtClean="0">
                <a:solidFill>
                  <a:srgbClr val="003300"/>
                </a:solidFill>
              </a:rPr>
              <a:t>ребенок  -взрослый</a:t>
            </a:r>
          </a:p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400" b="1" dirty="0" smtClean="0"/>
              <a:t>     </a:t>
            </a:r>
            <a:endParaRPr lang="ru-RU" sz="2600" b="1" dirty="0">
              <a:latin typeface="+mn-lt"/>
              <a:cs typeface="+mn-cs"/>
            </a:endParaRPr>
          </a:p>
        </p:txBody>
      </p:sp>
      <p:sp>
        <p:nvSpPr>
          <p:cNvPr id="56" name="Содержимое 3"/>
          <p:cNvSpPr txBox="1">
            <a:spLocks/>
          </p:cNvSpPr>
          <p:nvPr/>
        </p:nvSpPr>
        <p:spPr>
          <a:xfrm>
            <a:off x="7020272" y="2636912"/>
            <a:ext cx="1908720" cy="129614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400" b="1" dirty="0" smtClean="0"/>
              <a:t> </a:t>
            </a:r>
          </a:p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400" b="1" dirty="0" smtClean="0"/>
              <a:t>  </a:t>
            </a:r>
            <a:endParaRPr lang="ru-RU" sz="4000" b="1" dirty="0" smtClean="0"/>
          </a:p>
          <a:p>
            <a:pPr marL="420624" indent="-384048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9600" b="1" dirty="0" smtClean="0">
                <a:solidFill>
                  <a:srgbClr val="003300"/>
                </a:solidFill>
              </a:rPr>
              <a:t>Ребенок-</a:t>
            </a:r>
          </a:p>
          <a:p>
            <a:pPr marL="420624" indent="-384048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9600" b="1" dirty="0" smtClean="0">
                <a:solidFill>
                  <a:srgbClr val="003300"/>
                </a:solidFill>
              </a:rPr>
              <a:t>другие</a:t>
            </a:r>
          </a:p>
          <a:p>
            <a:pPr marL="420624" indent="-384048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9600" b="1" dirty="0" smtClean="0">
                <a:solidFill>
                  <a:srgbClr val="003300"/>
                </a:solidFill>
              </a:rPr>
              <a:t>дети </a:t>
            </a:r>
          </a:p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2400" b="1" dirty="0" smtClean="0"/>
          </a:p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400" b="1" dirty="0" smtClean="0"/>
              <a:t>     </a:t>
            </a:r>
            <a:endParaRPr lang="ru-RU" sz="2600" b="1" dirty="0">
              <a:latin typeface="+mn-lt"/>
              <a:cs typeface="+mn-cs"/>
            </a:endParaRPr>
          </a:p>
        </p:txBody>
      </p:sp>
      <p:cxnSp>
        <p:nvCxnSpPr>
          <p:cNvPr id="57" name="Прямая со стрелкой 56"/>
          <p:cNvCxnSpPr/>
          <p:nvPr/>
        </p:nvCxnSpPr>
        <p:spPr>
          <a:xfrm>
            <a:off x="5868144" y="2276872"/>
            <a:ext cx="0" cy="360040"/>
          </a:xfrm>
          <a:prstGeom prst="straightConnector1">
            <a:avLst/>
          </a:prstGeom>
          <a:ln w="508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7884368" y="2276872"/>
            <a:ext cx="0" cy="360040"/>
          </a:xfrm>
          <a:prstGeom prst="straightConnector1">
            <a:avLst/>
          </a:prstGeom>
          <a:ln w="508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Овал 66"/>
          <p:cNvSpPr/>
          <p:nvPr/>
        </p:nvSpPr>
        <p:spPr>
          <a:xfrm>
            <a:off x="3491880" y="4077072"/>
            <a:ext cx="2808312" cy="264259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wrap="none" lIns="360000" rtlCol="0" anchor="t" anchorCtr="1"/>
          <a:lstStyle/>
          <a:p>
            <a:endParaRPr lang="ru-RU" sz="2800" b="1" dirty="0" smtClean="0"/>
          </a:p>
          <a:p>
            <a:endParaRPr lang="ru-RU" sz="2800" b="1" dirty="0"/>
          </a:p>
        </p:txBody>
      </p:sp>
      <p:sp>
        <p:nvSpPr>
          <p:cNvPr id="65" name="Содержимое 3"/>
          <p:cNvSpPr txBox="1">
            <a:spLocks/>
          </p:cNvSpPr>
          <p:nvPr/>
        </p:nvSpPr>
        <p:spPr>
          <a:xfrm>
            <a:off x="4499992" y="4365104"/>
            <a:ext cx="3888432" cy="64807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600" b="1" dirty="0" smtClean="0"/>
              <a:t>       </a:t>
            </a:r>
            <a:r>
              <a:rPr lang="ru-RU" sz="2600" b="1" dirty="0" smtClean="0">
                <a:solidFill>
                  <a:srgbClr val="003300"/>
                </a:solidFill>
              </a:rPr>
              <a:t>знакомые дети</a:t>
            </a:r>
            <a:endParaRPr lang="ru-RU" sz="5100" b="1" dirty="0" smtClean="0">
              <a:solidFill>
                <a:srgbClr val="003300"/>
              </a:solidFill>
            </a:endParaRPr>
          </a:p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2600" b="1" dirty="0" smtClean="0"/>
          </a:p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2600" b="1" dirty="0" smtClean="0"/>
          </a:p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2600" b="1" dirty="0">
              <a:latin typeface="+mn-lt"/>
              <a:cs typeface="+mn-cs"/>
            </a:endParaRPr>
          </a:p>
        </p:txBody>
      </p:sp>
      <p:sp>
        <p:nvSpPr>
          <p:cNvPr id="66" name="Содержимое 3"/>
          <p:cNvSpPr txBox="1">
            <a:spLocks/>
          </p:cNvSpPr>
          <p:nvPr/>
        </p:nvSpPr>
        <p:spPr>
          <a:xfrm>
            <a:off x="4499992" y="5589240"/>
            <a:ext cx="3888432" cy="64807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600" b="1" dirty="0" smtClean="0"/>
              <a:t> </a:t>
            </a:r>
            <a:r>
              <a:rPr lang="ru-RU" sz="2600" b="1" dirty="0" smtClean="0">
                <a:solidFill>
                  <a:srgbClr val="003300"/>
                </a:solidFill>
              </a:rPr>
              <a:t>знакомая обстановка</a:t>
            </a:r>
            <a:endParaRPr lang="ru-RU" sz="5100" b="1" dirty="0" smtClean="0">
              <a:solidFill>
                <a:srgbClr val="003300"/>
              </a:solidFill>
            </a:endParaRPr>
          </a:p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2600" b="1" dirty="0" smtClean="0"/>
          </a:p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2600" b="1" dirty="0" smtClean="0"/>
          </a:p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2600" b="1" dirty="0">
              <a:latin typeface="+mn-lt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396552" y="-1"/>
            <a:ext cx="972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spc="3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Развитие сюжетно-ролевой игры  </a:t>
            </a:r>
            <a:endParaRPr lang="ru-RU" sz="3200" spc="300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11760" y="692696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</a:rPr>
              <a:t>Сюжетно-ролевая игра</a:t>
            </a:r>
            <a:endParaRPr lang="ru-RU" sz="2400" b="1" dirty="0">
              <a:solidFill>
                <a:srgbClr val="0033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91880" y="5013176"/>
            <a:ext cx="19442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3300"/>
                </a:solidFill>
              </a:rPr>
              <a:t>условия</a:t>
            </a:r>
            <a:endParaRPr lang="ru-RU" sz="26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-Semya-prevyu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Рисунок 29" descr="detsad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214422"/>
            <a:ext cx="4008472" cy="2666389"/>
          </a:xfrm>
          <a:prstGeom prst="ellipse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131840" y="3284984"/>
            <a:ext cx="4896544" cy="1008112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5720" y="0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3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Развитие у детей элементов сюжетно-ролевой </a:t>
            </a:r>
          </a:p>
          <a:p>
            <a:pPr algn="ctr"/>
            <a:r>
              <a:rPr lang="ru-RU" sz="2400" spc="3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игры не возможно без тесного </a:t>
            </a:r>
          </a:p>
          <a:p>
            <a:pPr algn="ctr"/>
            <a:r>
              <a:rPr lang="ru-RU" sz="2400" spc="3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взаимодействия с другими видами игр:</a:t>
            </a:r>
            <a:endParaRPr lang="ru-RU" sz="2400" spc="300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3501008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rgbClr val="FF0066"/>
                </a:solidFill>
              </a:rPr>
              <a:t>Стереотипная игра </a:t>
            </a:r>
            <a:endParaRPr lang="ru-RU" sz="2400" b="1" dirty="0">
              <a:ln>
                <a:solidFill>
                  <a:srgbClr val="FF0000"/>
                </a:solidFill>
              </a:ln>
              <a:solidFill>
                <a:srgbClr val="FF0066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67544" y="1484784"/>
            <a:ext cx="4320480" cy="1296144"/>
          </a:xfrm>
          <a:prstGeom prst="ellipse">
            <a:avLst/>
          </a:prstGeom>
          <a:ln>
            <a:solidFill>
              <a:srgbClr val="0033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</a:rPr>
              <a:t>Комфортная ситуация</a:t>
            </a:r>
            <a:endParaRPr lang="ru-RU" sz="2000" b="1" dirty="0">
              <a:solidFill>
                <a:srgbClr val="0033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283968" y="5013176"/>
            <a:ext cx="4536504" cy="1368152"/>
          </a:xfrm>
          <a:prstGeom prst="ellipse">
            <a:avLst/>
          </a:prstGeom>
          <a:ln>
            <a:solidFill>
              <a:srgbClr val="003300"/>
            </a:solidFill>
          </a:ln>
          <a:effectLst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</a:rPr>
              <a:t>Возвращает ребенка в уравновешенное состояние</a:t>
            </a:r>
            <a:endParaRPr lang="ru-RU" sz="2000" b="1" dirty="0">
              <a:solidFill>
                <a:srgbClr val="00330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347864" y="4293096"/>
            <a:ext cx="2160008" cy="756008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4572000" y="2492896"/>
            <a:ext cx="2664296" cy="72008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-Semya-prevyu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763688" y="404664"/>
            <a:ext cx="5832648" cy="64807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547664" y="476672"/>
            <a:ext cx="62646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Особенности стереотипных игр</a:t>
            </a:r>
            <a:endParaRPr lang="ru-RU" sz="2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5733256"/>
            <a:ext cx="6120680" cy="864096"/>
          </a:xfrm>
          <a:prstGeom prst="rect">
            <a:avLst/>
          </a:prstGeom>
          <a:ln>
            <a:solidFill>
              <a:srgbClr val="0033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</a:rPr>
              <a:t>Длительность</a:t>
            </a:r>
            <a:endParaRPr lang="ru-RU" sz="2000" b="1" dirty="0">
              <a:solidFill>
                <a:srgbClr val="0033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4653136"/>
            <a:ext cx="5616624" cy="864096"/>
          </a:xfrm>
          <a:prstGeom prst="rect">
            <a:avLst/>
          </a:prstGeom>
          <a:ln>
            <a:solidFill>
              <a:srgbClr val="0033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</a:rPr>
              <a:t>Неизменность</a:t>
            </a:r>
            <a:endParaRPr lang="ru-RU" sz="2000" b="1" dirty="0">
              <a:solidFill>
                <a:srgbClr val="0033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3573016"/>
            <a:ext cx="5040560" cy="864096"/>
          </a:xfrm>
          <a:prstGeom prst="rect">
            <a:avLst/>
          </a:prstGeom>
          <a:ln>
            <a:solidFill>
              <a:srgbClr val="0033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</a:rPr>
              <a:t>Повторяемость</a:t>
            </a:r>
            <a:endParaRPr lang="ru-RU" sz="2000" b="1" dirty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2492896"/>
            <a:ext cx="4392488" cy="864096"/>
          </a:xfrm>
          <a:prstGeom prst="rect">
            <a:avLst/>
          </a:prstGeom>
          <a:ln>
            <a:solidFill>
              <a:srgbClr val="0033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</a:rPr>
              <a:t>Единственный участник – 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</a:rPr>
              <a:t>сам ребенок</a:t>
            </a:r>
            <a:endParaRPr lang="ru-RU" sz="2000" b="1" dirty="0">
              <a:solidFill>
                <a:srgbClr val="0033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1285860"/>
            <a:ext cx="3816424" cy="1071570"/>
          </a:xfrm>
          <a:prstGeom prst="rect">
            <a:avLst/>
          </a:prstGeom>
          <a:ln>
            <a:solidFill>
              <a:srgbClr val="0033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</a:rPr>
              <a:t>Цель, логика игры непонятны 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</a:rPr>
              <a:t>для окружающих</a:t>
            </a:r>
            <a:endParaRPr lang="ru-RU" sz="2000" b="1" dirty="0">
              <a:solidFill>
                <a:srgbClr val="00330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596336" y="764704"/>
            <a:ext cx="1296144" cy="0"/>
          </a:xfrm>
          <a:prstGeom prst="lin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892480" y="764704"/>
            <a:ext cx="0" cy="5400600"/>
          </a:xfrm>
          <a:prstGeom prst="lin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6" idx="3"/>
          </p:cNvCxnSpPr>
          <p:nvPr/>
        </p:nvCxnSpPr>
        <p:spPr>
          <a:xfrm flipH="1">
            <a:off x="8532440" y="6165304"/>
            <a:ext cx="360040" cy="0"/>
          </a:xfrm>
          <a:prstGeom prst="straightConnector1">
            <a:avLst/>
          </a:prstGeom>
          <a:ln w="762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8532440" y="5013176"/>
            <a:ext cx="360040" cy="0"/>
          </a:xfrm>
          <a:prstGeom prst="straightConnector1">
            <a:avLst/>
          </a:prstGeom>
          <a:ln w="762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8532440" y="3933056"/>
            <a:ext cx="360040" cy="0"/>
          </a:xfrm>
          <a:prstGeom prst="straightConnector1">
            <a:avLst/>
          </a:prstGeom>
          <a:ln w="762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8532440" y="2924944"/>
            <a:ext cx="360040" cy="0"/>
          </a:xfrm>
          <a:prstGeom prst="straightConnector1">
            <a:avLst/>
          </a:prstGeom>
          <a:ln w="762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8532440" y="1772816"/>
            <a:ext cx="360040" cy="0"/>
          </a:xfrm>
          <a:prstGeom prst="straightConnector1">
            <a:avLst/>
          </a:prstGeom>
          <a:ln w="762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-Semya-prevyu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8712968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Сенсорные игры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20688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Дают ребенку новые чувственную информацию, переживание приятных эмоций, новые представления о социальных взаимоотношениях.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412776"/>
            <a:ext cx="3947367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Терапевтические игры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844824"/>
            <a:ext cx="8784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Позволяют снять внутреннее напряжение, выплеснуть негативные эмоции, выявить скрытые страхи, является первым шагом ребенка к контролю над собственным поведением.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15816" y="3140968"/>
            <a:ext cx="2304256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Психодрама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7824" y="3645024"/>
            <a:ext cx="5973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Способ борьбы со страхами и избавления от них.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816" y="4293096"/>
            <a:ext cx="4536504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Совместное рисование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4797152"/>
            <a:ext cx="6156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Дает возможность для проявления ребенком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активности, для развития представления об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окружающем.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1800" y="5877272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Все игры взаимосвязаны между собой и свободно </a:t>
            </a: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«перетекают» одна в другую.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2" name="Рисунок 11" descr="20151126_110117.jpg"/>
          <p:cNvPicPr>
            <a:picLocks noChangeAspect="1"/>
          </p:cNvPicPr>
          <p:nvPr/>
        </p:nvPicPr>
        <p:blipFill>
          <a:blip r:embed="rId3" cstate="print"/>
          <a:srcRect t="5635"/>
          <a:stretch>
            <a:fillRect/>
          </a:stretch>
        </p:blipFill>
        <p:spPr>
          <a:xfrm rot="5400000">
            <a:off x="-433733" y="3610196"/>
            <a:ext cx="3674761" cy="2448272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Hablon-Semya-prevyu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20141121_0942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437112"/>
            <a:ext cx="2942421" cy="2276872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20141121_0950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212976"/>
            <a:ext cx="2520280" cy="3429000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Фото03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1916832"/>
            <a:ext cx="2952328" cy="2214246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Овал 6"/>
          <p:cNvSpPr/>
          <p:nvPr/>
        </p:nvSpPr>
        <p:spPr>
          <a:xfrm>
            <a:off x="2771800" y="260648"/>
            <a:ext cx="3744416" cy="1296144"/>
          </a:xfrm>
          <a:prstGeom prst="ellipse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</a:rPr>
              <a:t>Работа с семьей</a:t>
            </a:r>
            <a:endParaRPr lang="ru-RU" sz="2400" b="1" dirty="0">
              <a:solidFill>
                <a:srgbClr val="99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700808"/>
            <a:ext cx="2138536" cy="1368152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3300"/>
                </a:solidFill>
              </a:rPr>
              <a:t>Мастер – классы </a:t>
            </a:r>
          </a:p>
          <a:p>
            <a:pPr algn="ctr"/>
            <a:r>
              <a:rPr lang="ru-RU" sz="2000" dirty="0" smtClean="0">
                <a:solidFill>
                  <a:srgbClr val="003300"/>
                </a:solidFill>
              </a:rPr>
              <a:t>для родителей</a:t>
            </a:r>
            <a:endParaRPr lang="ru-RU" sz="2000" dirty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76256" y="260648"/>
            <a:ext cx="1994520" cy="1512168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rgbClr val="003300"/>
                </a:solidFill>
              </a:rPr>
              <a:t>Участие в выставках, конкурсах, проектах</a:t>
            </a:r>
            <a:endParaRPr lang="ru-RU" sz="2200" dirty="0">
              <a:solidFill>
                <a:srgbClr val="0033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2276872"/>
            <a:ext cx="2210544" cy="1872208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rgbClr val="003300"/>
                </a:solidFill>
              </a:rPr>
              <a:t>Мини-лекции об актуальных проблемах</a:t>
            </a:r>
            <a:endParaRPr lang="ru-RU" sz="2200" dirty="0">
              <a:solidFill>
                <a:srgbClr val="0033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03848" y="4581128"/>
            <a:ext cx="2642592" cy="180020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rgbClr val="003300"/>
                </a:solidFill>
              </a:rPr>
              <a:t>Просветительская информация в родительском уголке</a:t>
            </a:r>
            <a:endParaRPr lang="ru-RU" sz="2200" dirty="0">
              <a:solidFill>
                <a:srgbClr val="0033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260648"/>
            <a:ext cx="2138536" cy="1052736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dirty="0" smtClean="0">
                <a:solidFill>
                  <a:srgbClr val="003300"/>
                </a:solidFill>
              </a:rPr>
              <a:t>Индивидуальные консультации</a:t>
            </a:r>
          </a:p>
        </p:txBody>
      </p:sp>
      <p:cxnSp>
        <p:nvCxnSpPr>
          <p:cNvPr id="16" name="Прямая со стрелкой 15"/>
          <p:cNvCxnSpPr>
            <a:stCxn id="7" idx="6"/>
            <a:endCxn id="9" idx="1"/>
          </p:cNvCxnSpPr>
          <p:nvPr/>
        </p:nvCxnSpPr>
        <p:spPr>
          <a:xfrm>
            <a:off x="6516216" y="908720"/>
            <a:ext cx="360040" cy="108012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7" idx="2"/>
          </p:cNvCxnSpPr>
          <p:nvPr/>
        </p:nvCxnSpPr>
        <p:spPr>
          <a:xfrm rot="10800000">
            <a:off x="2357422" y="786934"/>
            <a:ext cx="414378" cy="121786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7" idx="3"/>
          </p:cNvCxnSpPr>
          <p:nvPr/>
        </p:nvCxnSpPr>
        <p:spPr>
          <a:xfrm rot="5400000">
            <a:off x="2519023" y="1259714"/>
            <a:ext cx="693872" cy="908396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endCxn id="10" idx="0"/>
          </p:cNvCxnSpPr>
          <p:nvPr/>
        </p:nvCxnSpPr>
        <p:spPr>
          <a:xfrm rot="16200000" flipH="1">
            <a:off x="4340467" y="1876171"/>
            <a:ext cx="705260" cy="96142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7" idx="3"/>
          </p:cNvCxnSpPr>
          <p:nvPr/>
        </p:nvCxnSpPr>
        <p:spPr>
          <a:xfrm rot="16200000" flipH="1">
            <a:off x="1762938" y="2924194"/>
            <a:ext cx="3214152" cy="99715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Hablon-Semya-prevyu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79512" y="332656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300" dirty="0" smtClean="0">
                <a:solidFill>
                  <a:srgbClr val="FF0000"/>
                </a:solidFill>
              </a:rPr>
              <a:t>Вывод:</a:t>
            </a:r>
            <a:endParaRPr lang="ru-RU" sz="3200" b="1" spc="3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908720"/>
            <a:ext cx="93610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Статистика говорит, что в 19% случаев , у детей с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расстройствами  </a:t>
            </a:r>
            <a:r>
              <a:rPr lang="ru-RU" sz="2400" dirty="0" err="1" smtClean="0">
                <a:solidFill>
                  <a:srgbClr val="002060"/>
                </a:solidFill>
              </a:rPr>
              <a:t>аутистического</a:t>
            </a:r>
            <a:r>
              <a:rPr lang="ru-RU" sz="2400" dirty="0" smtClean="0">
                <a:solidFill>
                  <a:srgbClr val="002060"/>
                </a:solidFill>
              </a:rPr>
              <a:t> спектра, игра вообще отсутствует. Одновременно может наблюдаться отсутствие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или неадекватность социальных стимулов, предлагаемых ребенку, вследствие чего  формируется ситуация  «</a:t>
            </a:r>
            <a:r>
              <a:rPr lang="ru-RU" sz="2400" dirty="0" err="1" smtClean="0">
                <a:solidFill>
                  <a:srgbClr val="002060"/>
                </a:solidFill>
              </a:rPr>
              <a:t>депривации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в широкой общественной среде».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Поэтому в работе с такими  детьми не следует ставить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                             глобальных целей, так  как ваши  надежды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                             могут не оправдаться. Порой адекватные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3768" y="4221088"/>
            <a:ext cx="64954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действия с предметами, появление </a:t>
            </a: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незначительного интереса к игре и</a:t>
            </a: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сверстнику как партнеру по игре, является </a:t>
            </a: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огромным достижением для такого ребенка.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10880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475656" y="3356992"/>
            <a:ext cx="7128792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threePt" dir="t"/>
            </a:scene3d>
            <a:sp3d/>
          </a:bodyPr>
          <a:lstStyle/>
          <a:p>
            <a:pPr algn="ctr"/>
            <a:r>
              <a:rPr lang="ru-RU" sz="2200" dirty="0" smtClean="0">
                <a:solidFill>
                  <a:srgbClr val="990000"/>
                </a:solidFill>
                <a:effectLst/>
              </a:rPr>
              <a:t>Пожелание! Тем, кто хочет помочь детям с расстройствами</a:t>
            </a:r>
          </a:p>
          <a:p>
            <a:pPr algn="ctr"/>
            <a:r>
              <a:rPr lang="ru-RU" sz="2200" dirty="0" err="1" smtClean="0">
                <a:solidFill>
                  <a:srgbClr val="990000"/>
                </a:solidFill>
                <a:effectLst/>
              </a:rPr>
              <a:t>аутистического</a:t>
            </a:r>
            <a:r>
              <a:rPr lang="ru-RU" sz="2200" dirty="0" smtClean="0">
                <a:solidFill>
                  <a:srgbClr val="990000"/>
                </a:solidFill>
                <a:effectLst/>
              </a:rPr>
              <a:t> спектра, хочется пожелать терпения в понимании того, кто так не похож на нас. Ведь, в нашу с вами жизнь, эти дети</a:t>
            </a:r>
          </a:p>
          <a:p>
            <a:pPr algn="ctr"/>
            <a:r>
              <a:rPr lang="ru-RU" sz="2200" dirty="0" smtClean="0">
                <a:solidFill>
                  <a:srgbClr val="990000"/>
                </a:solidFill>
                <a:effectLst/>
              </a:rPr>
              <a:t>приходят проверить нас с вами на человечность. </a:t>
            </a:r>
            <a:endParaRPr lang="ru-RU" sz="2200" dirty="0">
              <a:solidFill>
                <a:srgbClr val="99000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88224" y="551723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990000"/>
                </a:solidFill>
              </a:rPr>
              <a:t>Р. </a:t>
            </a:r>
            <a:r>
              <a:rPr lang="ru-RU" sz="2000" dirty="0" err="1" smtClean="0">
                <a:solidFill>
                  <a:srgbClr val="990000"/>
                </a:solidFill>
              </a:rPr>
              <a:t>Шнайдер</a:t>
            </a:r>
            <a:endParaRPr lang="ru-RU" sz="200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Hablon-Semya-prevyu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spc="3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Актуальность</a:t>
            </a:r>
            <a:endParaRPr lang="ru-RU" sz="2800" spc="3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76872"/>
            <a:ext cx="89644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Аутизм и расстройства </a:t>
            </a:r>
            <a:r>
              <a:rPr lang="ru-RU" sz="2400" dirty="0" err="1" smtClean="0">
                <a:solidFill>
                  <a:srgbClr val="002060"/>
                </a:solidFill>
              </a:rPr>
              <a:t>аутистического</a:t>
            </a:r>
            <a:r>
              <a:rPr lang="ru-RU" sz="2400" dirty="0" smtClean="0">
                <a:solidFill>
                  <a:srgbClr val="002060"/>
                </a:solidFill>
              </a:rPr>
              <a:t> спектра – это те нарушения детского развития, к которым приковано особое внимание медиков, биологов, педагогов и психологов, в связи со значительным ростом числа подобных расстройств в                                                                      </a:t>
            </a:r>
          </a:p>
          <a:p>
            <a:pPr algn="r"/>
            <a:r>
              <a:rPr lang="ru-RU" sz="2300" dirty="0" smtClean="0">
                <a:solidFill>
                  <a:srgbClr val="002060"/>
                </a:solidFill>
              </a:rPr>
              <a:t>       </a:t>
            </a:r>
          </a:p>
          <a:p>
            <a:pPr algn="r"/>
            <a:r>
              <a:rPr lang="ru-RU" sz="2300" dirty="0" smtClean="0">
                <a:solidFill>
                  <a:srgbClr val="002060"/>
                </a:solidFill>
              </a:rPr>
              <a:t>                           </a:t>
            </a:r>
          </a:p>
          <a:p>
            <a:pPr algn="r"/>
            <a:r>
              <a:rPr lang="ru-RU" sz="2300" dirty="0" smtClean="0">
                <a:solidFill>
                  <a:srgbClr val="002060"/>
                </a:solidFill>
              </a:rPr>
              <a:t>                             </a:t>
            </a:r>
          </a:p>
          <a:p>
            <a:pPr algn="r"/>
            <a:r>
              <a:rPr lang="ru-RU" sz="2300" dirty="0" smtClean="0">
                <a:solidFill>
                  <a:srgbClr val="002060"/>
                </a:solidFill>
              </a:rPr>
              <a:t>                </a:t>
            </a:r>
          </a:p>
          <a:p>
            <a:pPr algn="r"/>
            <a:r>
              <a:rPr lang="ru-RU" sz="2300" dirty="0" smtClean="0">
                <a:solidFill>
                  <a:srgbClr val="002060"/>
                </a:solidFill>
              </a:rPr>
              <a:t>                            </a:t>
            </a:r>
          </a:p>
          <a:p>
            <a:pPr algn="r"/>
            <a:r>
              <a:rPr lang="ru-RU" sz="2300" dirty="0" smtClean="0">
                <a:solidFill>
                  <a:srgbClr val="002060"/>
                </a:solidFill>
              </a:rPr>
              <a:t>                            </a:t>
            </a:r>
          </a:p>
          <a:p>
            <a:pPr algn="r"/>
            <a:r>
              <a:rPr lang="ru-RU" sz="2300" dirty="0" smtClean="0">
                <a:solidFill>
                  <a:srgbClr val="002060"/>
                </a:solidFill>
              </a:rPr>
              <a:t>                             </a:t>
            </a:r>
          </a:p>
          <a:p>
            <a:pPr algn="r"/>
            <a:r>
              <a:rPr lang="ru-RU" sz="2300" dirty="0" smtClean="0">
                <a:solidFill>
                  <a:srgbClr val="002060"/>
                </a:solidFill>
              </a:rPr>
              <a:t>                           </a:t>
            </a:r>
            <a:endParaRPr lang="ru-RU" sz="23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Социализация – это развитие человека на протяжении всей его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жизни, во взаимодействии с окружающей средой в процессе  усвоения и воспроизводства социальных норм и культурных ценностей, так же саморазвития и самореализации в том обществе, к которому он принадлежит.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3717032"/>
            <a:ext cx="70202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последние годы. Несмотря на большое число проведенных исследований, до сих пор не существует единого мнения о природе синдрома и причинах его возникновения. Установлено, что расстройство </a:t>
            </a:r>
            <a:r>
              <a:rPr lang="ru-RU" sz="2400" dirty="0" err="1" smtClean="0">
                <a:solidFill>
                  <a:srgbClr val="002060"/>
                </a:solidFill>
              </a:rPr>
              <a:t>аутистического</a:t>
            </a:r>
            <a:r>
              <a:rPr lang="ru-RU" sz="2400" dirty="0" smtClean="0">
                <a:solidFill>
                  <a:srgbClr val="002060"/>
                </a:solidFill>
              </a:rPr>
              <a:t> спектра выражается в снижении контактов ребенка со взрослыми и сверстниками, и проявляется в его «погружении» в собственный мир.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SHablon-Semya-prevyu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 descr="55add2bb11d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284984"/>
            <a:ext cx="4283968" cy="33843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Прямоугольник 3"/>
          <p:cNvSpPr/>
          <p:nvPr/>
        </p:nvSpPr>
        <p:spPr>
          <a:xfrm>
            <a:off x="1115616" y="260648"/>
            <a:ext cx="6336704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1628800"/>
            <a:ext cx="288032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Трудности</a:t>
            </a:r>
          </a:p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в коммуникации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5013176"/>
            <a:ext cx="2808312" cy="1008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Побочные реакции на сенсорные раздражители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2852936"/>
            <a:ext cx="2880320" cy="9361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Трудности в установлении  визуального контакта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1916832"/>
            <a:ext cx="288032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Нарушение развития речи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5517232"/>
            <a:ext cx="288032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Нарушение социального </a:t>
            </a:r>
          </a:p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взаимодействия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52120" y="3789040"/>
            <a:ext cx="288032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Стереотипность </a:t>
            </a:r>
          </a:p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поведения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8892480" y="620688"/>
            <a:ext cx="0" cy="540060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8532440" y="4221088"/>
            <a:ext cx="360040" cy="0"/>
          </a:xfrm>
          <a:prstGeom prst="straightConnector1">
            <a:avLst/>
          </a:prstGeom>
          <a:ln w="508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8532440" y="6021288"/>
            <a:ext cx="360040" cy="0"/>
          </a:xfrm>
          <a:prstGeom prst="straightConnector1">
            <a:avLst/>
          </a:prstGeom>
          <a:ln w="508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7452320" y="620688"/>
            <a:ext cx="1440160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H="1">
            <a:off x="8532440" y="2348880"/>
            <a:ext cx="360040" cy="0"/>
          </a:xfrm>
          <a:prstGeom prst="straightConnector1">
            <a:avLst/>
          </a:prstGeom>
          <a:ln w="508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/>
          <p:nvPr/>
        </p:nvCxnSpPr>
        <p:spPr>
          <a:xfrm>
            <a:off x="3923928" y="1196752"/>
            <a:ext cx="0" cy="432048"/>
          </a:xfrm>
          <a:prstGeom prst="straightConnector1">
            <a:avLst/>
          </a:prstGeom>
          <a:ln w="508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flipV="1">
            <a:off x="5436096" y="1196752"/>
            <a:ext cx="0" cy="4176464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/>
          <p:nvPr/>
        </p:nvCxnSpPr>
        <p:spPr>
          <a:xfrm flipH="1">
            <a:off x="5148064" y="5373216"/>
            <a:ext cx="288032" cy="0"/>
          </a:xfrm>
          <a:prstGeom prst="straightConnector1">
            <a:avLst/>
          </a:prstGeom>
          <a:ln w="508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/>
          <p:nvPr/>
        </p:nvCxnSpPr>
        <p:spPr>
          <a:xfrm flipH="1">
            <a:off x="5148064" y="3284984"/>
            <a:ext cx="288032" cy="0"/>
          </a:xfrm>
          <a:prstGeom prst="straightConnector1">
            <a:avLst/>
          </a:prstGeom>
          <a:ln w="508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1115616" y="33265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Основные признаки расстройства</a:t>
            </a:r>
          </a:p>
          <a:p>
            <a:pPr algn="ctr"/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аутистического</a:t>
            </a: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спектра</a:t>
            </a:r>
            <a:endParaRPr lang="ru-RU" sz="2400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1028845"/>
          <a:ext cx="8358246" cy="551892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5286412"/>
                <a:gridCol w="3071834"/>
              </a:tblGrid>
              <a:tr h="45753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Избегание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контакта "глаза в глаза"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43 %  (5 человек)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5753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Избегание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общения со взрослыми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21 % (3 человека)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565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Избегание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общения со сверстниками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43 %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( 5 человек)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5753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Неадекватная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имитация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29%(</a:t>
                      </a:r>
                      <a:r>
                        <a:rPr lang="ru-RU" sz="2000" b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человека)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5753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Искажённая эмоциональная реакция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29%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(4 человека)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5753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Стереотипные движения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21% (3 человека)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68909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Нетипичное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использование игрушек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21% (3 человека)</a:t>
                      </a:r>
                    </a:p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5753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Повышенная чувствительность к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звукам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14% (2 человека)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68909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Отсутствие осмысленной речи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29%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(4 человека)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5753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Необоснованные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страхи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14% (2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человека)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57538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Нарушения чувства самосохранения 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43 %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( 5 человек)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Наличие признаков расстройств </a:t>
            </a:r>
            <a:r>
              <a:rPr lang="ru-RU" sz="20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аутистического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спектра </a:t>
            </a:r>
          </a:p>
          <a:p>
            <a:pPr algn="ctr"/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у детей группы  компенсирующей направленности </a:t>
            </a:r>
            <a:endParaRPr lang="ru-RU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620688"/>
            <a:ext cx="2975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Количество: 14человек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-Semya-prevyu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 txBox="1">
            <a:spLocks/>
          </p:cNvSpPr>
          <p:nvPr/>
        </p:nvSpPr>
        <p:spPr>
          <a:xfrm>
            <a:off x="323528" y="1268760"/>
            <a:ext cx="3024336" cy="57606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20624" indent="-384048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rgbClr val="003300"/>
                </a:solidFill>
              </a:rPr>
              <a:t>Игра</a:t>
            </a:r>
          </a:p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2600" b="1" dirty="0" smtClean="0"/>
          </a:p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2600" b="1" dirty="0" smtClean="0"/>
          </a:p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2600" b="1" dirty="0">
              <a:latin typeface="+mn-lt"/>
              <a:cs typeface="+mn-cs"/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323528" y="2132856"/>
            <a:ext cx="4680520" cy="64807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420624" indent="-384048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ru-RU" sz="3100" b="1" dirty="0" smtClean="0">
                <a:solidFill>
                  <a:srgbClr val="003300"/>
                </a:solidFill>
              </a:rPr>
              <a:t>Предметно – </a:t>
            </a:r>
            <a:r>
              <a:rPr lang="ru-RU" sz="3100" b="1" dirty="0" err="1" smtClean="0">
                <a:solidFill>
                  <a:srgbClr val="003300"/>
                </a:solidFill>
              </a:rPr>
              <a:t>манипулятивная</a:t>
            </a:r>
            <a:r>
              <a:rPr lang="ru-RU" sz="3100" b="1" dirty="0" smtClean="0">
                <a:solidFill>
                  <a:srgbClr val="003300"/>
                </a:solidFill>
              </a:rPr>
              <a:t> деятельность</a:t>
            </a:r>
          </a:p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2600" b="1" dirty="0" smtClean="0"/>
          </a:p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2600" b="1" dirty="0" smtClean="0"/>
          </a:p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2600" b="1" dirty="0">
              <a:latin typeface="+mn-lt"/>
              <a:cs typeface="+mn-cs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323528" y="3068960"/>
            <a:ext cx="5976664" cy="64807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20624" indent="-384048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400" b="1" dirty="0" smtClean="0"/>
              <a:t>    </a:t>
            </a:r>
            <a:r>
              <a:rPr lang="ru-RU" sz="2400" b="1" dirty="0" smtClean="0">
                <a:solidFill>
                  <a:srgbClr val="003300"/>
                </a:solidFill>
              </a:rPr>
              <a:t>Режиссерская игра</a:t>
            </a:r>
          </a:p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2600" b="1" dirty="0" smtClean="0"/>
          </a:p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2600" b="1" dirty="0" smtClean="0"/>
          </a:p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2600" b="1" dirty="0">
              <a:latin typeface="+mn-lt"/>
              <a:cs typeface="+mn-cs"/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3131840" y="4077072"/>
            <a:ext cx="5688632" cy="64807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           </a:t>
            </a:r>
            <a:r>
              <a:rPr lang="ru-RU" sz="2400" b="1" dirty="0" smtClean="0">
                <a:solidFill>
                  <a:srgbClr val="003300"/>
                </a:solidFill>
              </a:rPr>
              <a:t>Образно – ролевая игра</a:t>
            </a:r>
          </a:p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2600" b="1" dirty="0" smtClean="0"/>
          </a:p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2600" b="1" dirty="0" smtClean="0"/>
          </a:p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2600" b="1" dirty="0">
              <a:latin typeface="+mn-lt"/>
              <a:cs typeface="+mn-cs"/>
            </a:endParaRP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4355976" y="5085184"/>
            <a:ext cx="4464496" cy="64807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   </a:t>
            </a:r>
            <a:r>
              <a:rPr lang="ru-RU" sz="2400" b="1" dirty="0" smtClean="0">
                <a:solidFill>
                  <a:srgbClr val="003300"/>
                </a:solidFill>
              </a:rPr>
              <a:t>Сюжетно-ролевая игра</a:t>
            </a:r>
          </a:p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2600" b="1" dirty="0" smtClean="0"/>
          </a:p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2600" b="1" dirty="0" smtClean="0"/>
          </a:p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2600" b="1" dirty="0">
              <a:latin typeface="+mn-lt"/>
              <a:cs typeface="+mn-cs"/>
            </a:endParaRPr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5004048" y="6093296"/>
            <a:ext cx="3816424" cy="57606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600" b="1" dirty="0" smtClean="0"/>
              <a:t>    </a:t>
            </a:r>
            <a:r>
              <a:rPr lang="ru-RU" sz="2400" b="1" dirty="0" smtClean="0">
                <a:solidFill>
                  <a:srgbClr val="003300"/>
                </a:solidFill>
              </a:rPr>
              <a:t>Игры с правилами</a:t>
            </a:r>
          </a:p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2600" b="1" dirty="0" smtClean="0"/>
          </a:p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2600" b="1" dirty="0" smtClean="0"/>
          </a:p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2600" b="1" dirty="0">
              <a:latin typeface="+mn-lt"/>
              <a:cs typeface="+mn-cs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7524328" y="5733256"/>
            <a:ext cx="0" cy="360040"/>
          </a:xfrm>
          <a:prstGeom prst="straightConnector1">
            <a:avLst/>
          </a:prstGeom>
          <a:ln w="508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763688" y="1844824"/>
            <a:ext cx="0" cy="288032"/>
          </a:xfrm>
          <a:prstGeom prst="straightConnector1">
            <a:avLst/>
          </a:prstGeom>
          <a:ln w="508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275856" y="2780928"/>
            <a:ext cx="0" cy="288032"/>
          </a:xfrm>
          <a:prstGeom prst="straightConnector1">
            <a:avLst/>
          </a:prstGeom>
          <a:ln w="508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716016" y="3717032"/>
            <a:ext cx="0" cy="360040"/>
          </a:xfrm>
          <a:prstGeom prst="straightConnector1">
            <a:avLst/>
          </a:prstGeom>
          <a:ln w="508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804248" y="4725144"/>
            <a:ext cx="0" cy="360040"/>
          </a:xfrm>
          <a:prstGeom prst="straightConnector1">
            <a:avLst/>
          </a:prstGeom>
          <a:ln w="508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3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Игра является отражением социальной жизни, оказывает существенное воздействие на всестороннее развитие ребенка.</a:t>
            </a:r>
            <a:endParaRPr lang="ru-RU" sz="2400" spc="300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-Semya-prevyu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0" y="47667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3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Особенности игры ребенка с расстройствами </a:t>
            </a:r>
            <a:r>
              <a:rPr lang="ru-RU" sz="2400" spc="300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аутистического</a:t>
            </a:r>
            <a:r>
              <a:rPr lang="ru-RU" sz="2400" spc="3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спектра:  </a:t>
            </a:r>
            <a:endParaRPr lang="ru-RU" sz="2400" spc="300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484784"/>
            <a:ext cx="850109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*  </a:t>
            </a:r>
            <a:r>
              <a:rPr lang="ru-RU" sz="2400" dirty="0" smtClean="0">
                <a:solidFill>
                  <a:srgbClr val="002060"/>
                </a:solidFill>
              </a:rPr>
              <a:t>«</a:t>
            </a:r>
            <a:r>
              <a:rPr lang="ru-RU" sz="2400" dirty="0" err="1" smtClean="0">
                <a:solidFill>
                  <a:srgbClr val="002060"/>
                </a:solidFill>
              </a:rPr>
              <a:t>Застревание</a:t>
            </a:r>
            <a:r>
              <a:rPr lang="ru-RU" sz="2400" dirty="0" smtClean="0">
                <a:solidFill>
                  <a:srgbClr val="002060"/>
                </a:solidFill>
              </a:rPr>
              <a:t>» на стадии предметной игры;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*  Отказ от действия с предметами в соответствии с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   их функциональным назначением;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                         *  Незаинтересованность игрушками и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                             игровыми предметами;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                         *  Отсутствие интереса в игре к другим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                              детям; 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                          *  Затруднение в использовании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                              предметов-заместителей или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                              отсутствие данного умения.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-Semya-prevyu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9143029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501008"/>
            <a:ext cx="4464495" cy="31664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79512" y="0"/>
            <a:ext cx="9289032" cy="70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solidFill>
                  <a:srgbClr val="002060"/>
                </a:solidFill>
              </a:rPr>
              <a:t>Сюжетно-ролевая игра – высшая форма развития игры ребенка.</a:t>
            </a:r>
          </a:p>
          <a:p>
            <a:r>
              <a:rPr lang="ru-RU" sz="2100" dirty="0" smtClean="0">
                <a:solidFill>
                  <a:srgbClr val="002060"/>
                </a:solidFill>
              </a:rPr>
              <a:t>В процессе таких игр, ребенок может брать на себя  разные роли и </a:t>
            </a:r>
          </a:p>
          <a:p>
            <a:r>
              <a:rPr lang="ru-RU" sz="2100" dirty="0" smtClean="0">
                <a:solidFill>
                  <a:srgbClr val="002060"/>
                </a:solidFill>
              </a:rPr>
              <a:t>проживать разнообразные ситуации из социальной жизни. От того, </a:t>
            </a:r>
          </a:p>
          <a:p>
            <a:r>
              <a:rPr lang="ru-RU" sz="2100" dirty="0" smtClean="0">
                <a:solidFill>
                  <a:srgbClr val="002060"/>
                </a:solidFill>
              </a:rPr>
              <a:t>насколько полноценно развивалась сюжетно-ролевая игра в </a:t>
            </a:r>
          </a:p>
          <a:p>
            <a:r>
              <a:rPr lang="ru-RU" sz="2100" dirty="0" smtClean="0">
                <a:solidFill>
                  <a:srgbClr val="002060"/>
                </a:solidFill>
              </a:rPr>
              <a:t>дошкольном возрасте, во многом зависят возможности будущей </a:t>
            </a:r>
          </a:p>
          <a:p>
            <a:r>
              <a:rPr lang="ru-RU" sz="2100" dirty="0" smtClean="0">
                <a:solidFill>
                  <a:srgbClr val="002060"/>
                </a:solidFill>
              </a:rPr>
              <a:t>социализации. В игровом проживании сюжетов из жизни людей,</a:t>
            </a:r>
          </a:p>
          <a:p>
            <a:r>
              <a:rPr lang="ru-RU" sz="2100" dirty="0" smtClean="0">
                <a:solidFill>
                  <a:srgbClr val="002060"/>
                </a:solidFill>
              </a:rPr>
              <a:t>ребенок учится договариваться, учитывать желания других, отстаивая </a:t>
            </a:r>
          </a:p>
          <a:p>
            <a:r>
              <a:rPr lang="ru-RU" sz="2100" dirty="0" smtClean="0">
                <a:solidFill>
                  <a:srgbClr val="002060"/>
                </a:solidFill>
              </a:rPr>
              <a:t>в тоже время свои интересы, быть гибким во взаимоотношениях и т. д.</a:t>
            </a:r>
          </a:p>
          <a:p>
            <a:r>
              <a:rPr lang="ru-RU" sz="2100" dirty="0" smtClean="0">
                <a:solidFill>
                  <a:srgbClr val="002060"/>
                </a:solidFill>
              </a:rPr>
              <a:t>В сюжетно-ролевой игре, ребенок приобретает очень важный и </a:t>
            </a:r>
          </a:p>
          <a:p>
            <a:r>
              <a:rPr lang="ru-RU" sz="2100" dirty="0" smtClean="0">
                <a:solidFill>
                  <a:srgbClr val="002060"/>
                </a:solidFill>
              </a:rPr>
              <a:t>разнообразный социальный опыт. Так как связи с миром у ребенка с </a:t>
            </a:r>
          </a:p>
          <a:p>
            <a:r>
              <a:rPr lang="ru-RU" sz="2100" dirty="0" smtClean="0">
                <a:solidFill>
                  <a:srgbClr val="002060"/>
                </a:solidFill>
              </a:rPr>
              <a:t>                                                                   расстройствами  </a:t>
            </a:r>
            <a:r>
              <a:rPr lang="ru-RU" sz="2100" dirty="0" err="1" smtClean="0">
                <a:solidFill>
                  <a:srgbClr val="002060"/>
                </a:solidFill>
              </a:rPr>
              <a:t>аутистического</a:t>
            </a:r>
            <a:r>
              <a:rPr lang="ru-RU" sz="21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100" dirty="0" smtClean="0">
                <a:solidFill>
                  <a:srgbClr val="002060"/>
                </a:solidFill>
              </a:rPr>
              <a:t>                                                                    спектра нарушены, ему не удается</a:t>
            </a:r>
          </a:p>
          <a:p>
            <a:r>
              <a:rPr lang="ru-RU" sz="2100" dirty="0" smtClean="0">
                <a:solidFill>
                  <a:srgbClr val="002060"/>
                </a:solidFill>
              </a:rPr>
              <a:t>                                                                    естественное усвоение </a:t>
            </a:r>
          </a:p>
          <a:p>
            <a:r>
              <a:rPr lang="ru-RU" sz="2100" dirty="0" smtClean="0">
                <a:solidFill>
                  <a:srgbClr val="002060"/>
                </a:solidFill>
              </a:rPr>
              <a:t>                                                                    закономерностей социальной </a:t>
            </a:r>
          </a:p>
          <a:p>
            <a:r>
              <a:rPr lang="ru-RU" sz="2100" dirty="0" smtClean="0">
                <a:solidFill>
                  <a:srgbClr val="002060"/>
                </a:solidFill>
              </a:rPr>
              <a:t>                                                                    жизни. Развитие сюжетно-ролевой </a:t>
            </a:r>
          </a:p>
          <a:p>
            <a:r>
              <a:rPr lang="ru-RU" sz="2100" dirty="0" smtClean="0">
                <a:solidFill>
                  <a:srgbClr val="002060"/>
                </a:solidFill>
              </a:rPr>
              <a:t>                                                                     игры, требующей принятия на</a:t>
            </a:r>
          </a:p>
          <a:p>
            <a:r>
              <a:rPr lang="ru-RU" sz="2100" dirty="0" smtClean="0">
                <a:solidFill>
                  <a:srgbClr val="002060"/>
                </a:solidFill>
              </a:rPr>
              <a:t>                                                                     себя определенной роли и </a:t>
            </a:r>
          </a:p>
          <a:p>
            <a:r>
              <a:rPr lang="ru-RU" sz="2100" dirty="0" smtClean="0">
                <a:solidFill>
                  <a:srgbClr val="002060"/>
                </a:solidFill>
              </a:rPr>
              <a:t>                                                                     действия в соответствии с ней, </a:t>
            </a:r>
          </a:p>
          <a:p>
            <a:r>
              <a:rPr lang="ru-RU" sz="2100" dirty="0" smtClean="0">
                <a:solidFill>
                  <a:srgbClr val="002060"/>
                </a:solidFill>
              </a:rPr>
              <a:t>                                                                     затруднено, а часто невозможно </a:t>
            </a:r>
          </a:p>
          <a:p>
            <a:r>
              <a:rPr lang="ru-RU" sz="2100" dirty="0" smtClean="0">
                <a:solidFill>
                  <a:srgbClr val="002060"/>
                </a:solidFill>
              </a:rPr>
              <a:t>                                                                     без специальной коррекционной </a:t>
            </a:r>
          </a:p>
          <a:p>
            <a:r>
              <a:rPr lang="ru-RU" sz="2100" dirty="0" smtClean="0">
                <a:solidFill>
                  <a:srgbClr val="002060"/>
                </a:solidFill>
              </a:rPr>
              <a:t>                                                                     работы.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SHablon-Semya-prevyu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 descr="20141113_0917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221088"/>
            <a:ext cx="3347864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20151126_105243.jpg"/>
          <p:cNvPicPr>
            <a:picLocks noChangeAspect="1"/>
          </p:cNvPicPr>
          <p:nvPr/>
        </p:nvPicPr>
        <p:blipFill>
          <a:blip r:embed="rId4" cstate="print"/>
          <a:srcRect r="7945"/>
          <a:stretch>
            <a:fillRect/>
          </a:stretch>
        </p:blipFill>
        <p:spPr>
          <a:xfrm rot="5400000">
            <a:off x="6040050" y="1744926"/>
            <a:ext cx="2808312" cy="2288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20151126_103300.jpg"/>
          <p:cNvPicPr>
            <a:picLocks noChangeAspect="1"/>
          </p:cNvPicPr>
          <p:nvPr/>
        </p:nvPicPr>
        <p:blipFill>
          <a:blip r:embed="rId5" cstate="print"/>
          <a:srcRect l="6339" r="4911"/>
          <a:stretch>
            <a:fillRect/>
          </a:stretch>
        </p:blipFill>
        <p:spPr>
          <a:xfrm rot="5400000">
            <a:off x="249718" y="1846625"/>
            <a:ext cx="2811915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20151126_1022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5724128" y="4221088"/>
            <a:ext cx="3419872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95536" y="3789040"/>
            <a:ext cx="2736304" cy="576064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rgbClr val="003300"/>
                </a:solidFill>
              </a:rPr>
              <a:t>учитель-логопед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71802" y="2708920"/>
            <a:ext cx="3012366" cy="64807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rgbClr val="003300"/>
                </a:solidFill>
              </a:rPr>
              <a:t>муз. руководитель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6012160" y="3717032"/>
            <a:ext cx="2714625" cy="57606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20624" indent="-384048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600" b="1" dirty="0" smtClean="0">
                <a:solidFill>
                  <a:srgbClr val="003300"/>
                </a:solidFill>
              </a:rPr>
              <a:t>воспитатели</a:t>
            </a:r>
            <a:endParaRPr lang="ru-RU" sz="2600" b="1" dirty="0">
              <a:solidFill>
                <a:srgbClr val="003300"/>
              </a:solidFill>
              <a:latin typeface="+mn-lt"/>
              <a:cs typeface="+mn-cs"/>
            </a:endParaRPr>
          </a:p>
        </p:txBody>
      </p:sp>
      <p:sp>
        <p:nvSpPr>
          <p:cNvPr id="10" name="Содержимое 3"/>
          <p:cNvSpPr txBox="1">
            <a:spLocks/>
          </p:cNvSpPr>
          <p:nvPr/>
        </p:nvSpPr>
        <p:spPr>
          <a:xfrm>
            <a:off x="5786446" y="6215082"/>
            <a:ext cx="3178042" cy="64291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420624" indent="-384048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003300"/>
                </a:solidFill>
                <a:latin typeface="+mn-lt"/>
                <a:cs typeface="+mn-cs"/>
              </a:rPr>
              <a:t>учитель-дефектолог</a:t>
            </a:r>
          </a:p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2600" b="1" dirty="0">
              <a:latin typeface="+mn-lt"/>
              <a:cs typeface="+mn-cs"/>
            </a:endParaRPr>
          </a:p>
        </p:txBody>
      </p:sp>
      <p:sp>
        <p:nvSpPr>
          <p:cNvPr id="11" name="Содержимое 3"/>
          <p:cNvSpPr txBox="1">
            <a:spLocks/>
          </p:cNvSpPr>
          <p:nvPr/>
        </p:nvSpPr>
        <p:spPr>
          <a:xfrm>
            <a:off x="395536" y="6309320"/>
            <a:ext cx="3024336" cy="54868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420624" indent="-384048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600" b="1" dirty="0">
                <a:solidFill>
                  <a:srgbClr val="003300"/>
                </a:solidFill>
                <a:latin typeface="+mn-lt"/>
                <a:cs typeface="+mn-cs"/>
              </a:rPr>
              <a:t>инструктор по </a:t>
            </a:r>
            <a:r>
              <a:rPr lang="ru-RU" sz="2600" b="1" dirty="0" smtClean="0">
                <a:solidFill>
                  <a:srgbClr val="003300"/>
                </a:solidFill>
              </a:rPr>
              <a:t>ФИЗО</a:t>
            </a:r>
            <a:endParaRPr lang="ru-RU" sz="2600" b="1" dirty="0">
              <a:solidFill>
                <a:srgbClr val="003300"/>
              </a:solidFill>
              <a:latin typeface="+mn-lt"/>
              <a:cs typeface="+mn-cs"/>
            </a:endParaRPr>
          </a:p>
        </p:txBody>
      </p:sp>
      <p:sp>
        <p:nvSpPr>
          <p:cNvPr id="15" name="Содержимое 3"/>
          <p:cNvSpPr txBox="1">
            <a:spLocks/>
          </p:cNvSpPr>
          <p:nvPr/>
        </p:nvSpPr>
        <p:spPr>
          <a:xfrm>
            <a:off x="3059832" y="4509120"/>
            <a:ext cx="3096344" cy="63438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20624" indent="-384048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РЕБЕНОК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3203848" y="3933056"/>
            <a:ext cx="1001272" cy="498926"/>
          </a:xfrm>
          <a:prstGeom prst="straightConnector1">
            <a:avLst/>
          </a:prstGeom>
          <a:ln w="28575">
            <a:solidFill>
              <a:srgbClr val="003300"/>
            </a:solidFill>
            <a:headEnd type="triangle" w="med" len="med"/>
            <a:tailEnd type="triangl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572000" y="3356992"/>
            <a:ext cx="1" cy="1103557"/>
          </a:xfrm>
          <a:prstGeom prst="straightConnector1">
            <a:avLst/>
          </a:prstGeom>
          <a:ln w="28575">
            <a:solidFill>
              <a:srgbClr val="003300"/>
            </a:solidFill>
            <a:headEnd type="triangle" w="med" len="med"/>
            <a:tailEnd type="triangl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4932042" y="3933056"/>
            <a:ext cx="1008110" cy="498928"/>
          </a:xfrm>
          <a:prstGeom prst="straightConnector1">
            <a:avLst/>
          </a:prstGeom>
          <a:ln w="28575">
            <a:solidFill>
              <a:srgbClr val="003300"/>
            </a:solidFill>
            <a:headEnd type="triangle" w="med" len="med"/>
            <a:tailEnd type="triangl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4860032" y="5157192"/>
            <a:ext cx="936103" cy="1080120"/>
          </a:xfrm>
          <a:prstGeom prst="straightConnector1">
            <a:avLst/>
          </a:prstGeom>
          <a:ln w="28575">
            <a:solidFill>
              <a:srgbClr val="003300"/>
            </a:solidFill>
            <a:headEnd type="triangle" w="med" len="med"/>
            <a:tailEnd type="triangl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77544" cy="16561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18864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2060"/>
                </a:solidFill>
              </a:rPr>
              <a:t>Коррекционная работа с детьми с расстройствами </a:t>
            </a:r>
            <a:r>
              <a:rPr lang="ru-RU" sz="2200" dirty="0" err="1" smtClean="0">
                <a:solidFill>
                  <a:srgbClr val="002060"/>
                </a:solidFill>
              </a:rPr>
              <a:t>аутистического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2200" dirty="0" smtClean="0">
                <a:solidFill>
                  <a:srgbClr val="002060"/>
                </a:solidFill>
              </a:rPr>
              <a:t>спектра, должна проводиться комплексно, группой специалистов: </a:t>
            </a:r>
          </a:p>
          <a:p>
            <a:pPr algn="ctr"/>
            <a:r>
              <a:rPr lang="ru-RU" sz="2200" dirty="0" smtClean="0">
                <a:solidFill>
                  <a:srgbClr val="002060"/>
                </a:solidFill>
              </a:rPr>
              <a:t>воспитателей, учителем-дефектологом, учителем-логопедом, психологом, инструктором по ФИЗО, музыкальным руководителем.</a:t>
            </a:r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3491880" y="5157192"/>
            <a:ext cx="864096" cy="1080120"/>
          </a:xfrm>
          <a:prstGeom prst="straightConnector1">
            <a:avLst/>
          </a:prstGeom>
          <a:ln w="28575">
            <a:solidFill>
              <a:srgbClr val="003300"/>
            </a:solidFill>
            <a:headEnd type="triangle" w="med" len="med"/>
            <a:tailEnd type="triangl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Содержимое 3"/>
          <p:cNvSpPr txBox="1">
            <a:spLocks/>
          </p:cNvSpPr>
          <p:nvPr/>
        </p:nvSpPr>
        <p:spPr>
          <a:xfrm>
            <a:off x="3643306" y="6215082"/>
            <a:ext cx="1857388" cy="64291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420624" indent="-384048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003300"/>
                </a:solidFill>
              </a:rPr>
              <a:t>Педагог-</a:t>
            </a:r>
          </a:p>
          <a:p>
            <a:pPr marL="420624" indent="-384048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003300"/>
                </a:solidFill>
              </a:rPr>
              <a:t>психолог</a:t>
            </a:r>
            <a:endParaRPr lang="ru-RU" sz="2400" b="1" dirty="0" smtClean="0">
              <a:solidFill>
                <a:srgbClr val="003300"/>
              </a:solidFill>
              <a:latin typeface="+mn-lt"/>
              <a:cs typeface="+mn-cs"/>
            </a:endParaRPr>
          </a:p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2600" b="1" dirty="0">
              <a:latin typeface="+mn-lt"/>
              <a:cs typeface="+mn-cs"/>
            </a:endParaRPr>
          </a:p>
        </p:txBody>
      </p:sp>
      <p:cxnSp>
        <p:nvCxnSpPr>
          <p:cNvPr id="26" name="Прямая со стрелкой 25"/>
          <p:cNvCxnSpPr>
            <a:endCxn id="15" idx="2"/>
          </p:cNvCxnSpPr>
          <p:nvPr/>
        </p:nvCxnSpPr>
        <p:spPr>
          <a:xfrm rot="16200000" flipV="1">
            <a:off x="4089935" y="5661577"/>
            <a:ext cx="1071574" cy="35435"/>
          </a:xfrm>
          <a:prstGeom prst="straightConnector1">
            <a:avLst/>
          </a:prstGeom>
          <a:ln w="28575">
            <a:solidFill>
              <a:srgbClr val="003300"/>
            </a:solidFill>
            <a:headEnd type="triangle" w="med" len="med"/>
            <a:tailEnd type="triangl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-Semya-prevyu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501008"/>
            <a:ext cx="4536504" cy="3147814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12700" stA="30000" endPos="30000" dist="5000" dir="5400000" sy="-100000" algn="bl" rotWithShape="0"/>
            <a:softEdge rad="31750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0" y="26064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3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Задачи по развитию элементов сюжетно-ролевой игры у детей с расстройствами </a:t>
            </a:r>
            <a:r>
              <a:rPr lang="ru-RU" sz="2400" spc="300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аутистического</a:t>
            </a:r>
            <a:r>
              <a:rPr lang="ru-RU" sz="2400" spc="3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спектра:</a:t>
            </a:r>
          </a:p>
          <a:p>
            <a:pPr algn="ctr"/>
            <a:endParaRPr lang="ru-RU" sz="2400" spc="300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556792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</a:rPr>
              <a:t>1.  Формируем у детей умения наблюдать за игровыми действиями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взрослого,  а потом воспроизводить с поддержкой взрослого и подражать его действиям.</a:t>
            </a:r>
          </a:p>
          <a:p>
            <a:pPr marL="457200" indent="-457200"/>
            <a:r>
              <a:rPr lang="ru-RU" sz="2200" dirty="0" smtClean="0">
                <a:solidFill>
                  <a:srgbClr val="002060"/>
                </a:solidFill>
              </a:rPr>
              <a:t>2. Побуждаем детей обыгрывать разные игрушки.</a:t>
            </a:r>
          </a:p>
          <a:p>
            <a:pPr marL="457200" indent="-457200"/>
            <a:r>
              <a:rPr lang="ru-RU" sz="2200" dirty="0" smtClean="0">
                <a:solidFill>
                  <a:srgbClr val="002060"/>
                </a:solidFill>
              </a:rPr>
              <a:t>3. Воспитываем интерес  к выполнению игровых действий по </a:t>
            </a:r>
          </a:p>
          <a:p>
            <a:pPr marL="457200" indent="-457200"/>
            <a:endParaRPr lang="ru-RU" sz="2000" dirty="0" smtClean="0"/>
          </a:p>
          <a:p>
            <a:pPr marL="457200" indent="-457200"/>
            <a:r>
              <a:rPr lang="ru-RU" sz="2000" dirty="0" smtClean="0"/>
              <a:t>                                                          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3284984"/>
            <a:ext cx="457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</a:rPr>
              <a:t>подражанию взрослым.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4. Воспитываем эмоциональное отношение к игре или игрушке.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5. Воспитываем интерес к подвижным играм.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6. Вместе с детьми инсценируем эпизоды знакомых сказок.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7. Учим играть рядом и не мешать  друг другу.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1418</TotalTime>
  <Words>1065</Words>
  <Application>Microsoft Office PowerPoint</Application>
  <PresentationFormat>Экран (4:3)</PresentationFormat>
  <Paragraphs>217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Поток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     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233</cp:revision>
  <dcterms:created xsi:type="dcterms:W3CDTF">2014-10-25T04:54:15Z</dcterms:created>
  <dcterms:modified xsi:type="dcterms:W3CDTF">2016-01-13T11:08:10Z</dcterms:modified>
</cp:coreProperties>
</file>