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59" r:id="rId2"/>
  </p:sldMasterIdLst>
  <p:sldIdLst>
    <p:sldId id="256" r:id="rId3"/>
    <p:sldId id="303" r:id="rId4"/>
    <p:sldId id="304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05" r:id="rId18"/>
    <p:sldId id="306" r:id="rId19"/>
    <p:sldId id="290" r:id="rId20"/>
    <p:sldId id="296" r:id="rId21"/>
    <p:sldId id="291" r:id="rId22"/>
    <p:sldId id="292" r:id="rId23"/>
    <p:sldId id="293" r:id="rId24"/>
    <p:sldId id="294" r:id="rId25"/>
    <p:sldId id="295" r:id="rId26"/>
    <p:sldId id="298" r:id="rId27"/>
    <p:sldId id="299" r:id="rId28"/>
    <p:sldId id="275" r:id="rId29"/>
    <p:sldId id="257" r:id="rId30"/>
    <p:sldId id="300" r:id="rId31"/>
    <p:sldId id="276" r:id="rId32"/>
    <p:sldId id="277" r:id="rId33"/>
    <p:sldId id="285" r:id="rId34"/>
    <p:sldId id="301" r:id="rId35"/>
    <p:sldId id="307" r:id="rId36"/>
    <p:sldId id="30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10CD9F-35AD-44DC-9C8A-E537A8C959AF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63DE26-1278-4786-9C73-EC88DB510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Перспективные методы работы в ДОУ с использованием технических средств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всего животных?</a:t>
            </a:r>
            <a:endParaRPr lang="ru-RU" dirty="0"/>
          </a:p>
        </p:txBody>
      </p:sp>
      <p:pic>
        <p:nvPicPr>
          <p:cNvPr id="4" name="Содержимое 3" descr="images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2105025" cy="2171700"/>
          </a:xfrm>
        </p:spPr>
      </p:pic>
      <p:pic>
        <p:nvPicPr>
          <p:cNvPr id="37890" name="Picture 2" descr="http://t3.gstatic.com/images?q=tbn:ANd9GcSceMNmBvztFGRiWd6SnlU_CZLMPf7LE6qWikIHKLI1NMUFaUEM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57298"/>
            <a:ext cx="2567990" cy="2857520"/>
          </a:xfrm>
          <a:prstGeom prst="rect">
            <a:avLst/>
          </a:prstGeom>
          <a:noFill/>
        </p:spPr>
      </p:pic>
      <p:pic>
        <p:nvPicPr>
          <p:cNvPr id="37892" name="Picture 4" descr="http://t1.gstatic.com/images?q=tbn:ANd9GcQwga1lEk3g5cPbIFvIAmcGxOUBDAf5pZi3B3M5X9GZRWFepMiz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1828800" cy="1990725"/>
          </a:xfrm>
          <a:prstGeom prst="rect">
            <a:avLst/>
          </a:prstGeom>
          <a:noFill/>
        </p:spPr>
      </p:pic>
      <p:pic>
        <p:nvPicPr>
          <p:cNvPr id="37894" name="Picture 6" descr="http://t1.gstatic.com/images?q=tbn:ANd9GcT1Wzrr1MXh5abRT_J5qaucdELa5_yfoKgPEM_L2KPLshpRnYb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2238375" cy="2038350"/>
          </a:xfrm>
          <a:prstGeom prst="rect">
            <a:avLst/>
          </a:prstGeom>
          <a:noFill/>
        </p:spPr>
      </p:pic>
      <p:pic>
        <p:nvPicPr>
          <p:cNvPr id="37896" name="Picture 8" descr="http://t0.gstatic.com/images?q=tbn:ANd9GcTLEYYgl8BKbapUxeJ-NxACI_QTO72taAQXRt3SGLoKAb1kjqiFt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1500198" cy="1500199"/>
          </a:xfrm>
          <a:prstGeom prst="rect">
            <a:avLst/>
          </a:prstGeom>
          <a:noFill/>
        </p:spPr>
      </p:pic>
      <p:pic>
        <p:nvPicPr>
          <p:cNvPr id="37898" name="Picture 10" descr="http://t3.gstatic.com/images?q=tbn:ANd9GcRpPeECCs_ru8lgiPJc9C2iU8l3RU9WHe3nC-hVQZaMKYY_2Bub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643314"/>
            <a:ext cx="1914525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было животных?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dirty="0" smtClean="0"/>
              <a:t>    8     2     4     6 </a:t>
            </a:r>
          </a:p>
          <a:p>
            <a:pPr>
              <a:buNone/>
            </a:pPr>
            <a:r>
              <a:rPr lang="ru-RU" sz="7200" dirty="0" smtClean="0"/>
              <a:t>   </a:t>
            </a:r>
          </a:p>
          <a:p>
            <a:pPr>
              <a:buNone/>
            </a:pPr>
            <a:r>
              <a:rPr lang="ru-RU" sz="7200" dirty="0" smtClean="0"/>
              <a:t>    5     1     3     7 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883554" cy="1143000"/>
          </a:xfrm>
        </p:spPr>
        <p:txBody>
          <a:bodyPr/>
          <a:lstStyle/>
          <a:p>
            <a:r>
              <a:rPr lang="ru-RU" sz="3600" dirty="0" smtClean="0"/>
              <a:t>В какое время года засыпает медведь? А просыпается заяц?</a:t>
            </a:r>
            <a:endParaRPr lang="ru-RU" sz="3600" dirty="0"/>
          </a:p>
        </p:txBody>
      </p:sp>
      <p:sp>
        <p:nvSpPr>
          <p:cNvPr id="39942" name="AutoShape 6" descr="data:image/jpeg;base64,/9j/4AAQSkZJRgABAQAAAQABAAD/2wCEAAkGBhQSERUUEhQVFRUWFxgZGBgYGBoYGhgfGxwaHBgWHxodHycfGBkjHRYYIC8gIycpLiwsGB8xNTAqNSYrLCkBCQoKDgwOGg8PGikkHyQpKSkwMSksKSksLCwsLC4sLCksLC8sLCwsLCkqLCksKiwpLS8sLCwsLCwsLywsLCosLP/AABEIAMIBAwMBIgACEQEDEQH/xAAcAAACAwEBAQEAAAAAAAAAAAAABAMFBgIBBwj/xABEEAACAQIEBAQDBQYEBAUFAAABAhEDIQAEEjEFIkFRBhNhcTKBkQcjQqGxFFLB0eHwFTNikiRDcvFzgqKywhY0U2OD/8QAGQEAAwEBAQAAAAAAAAAAAAAAAAIDAQQF/8QAMREAAQMCAgkEAQQDAQAAAAAAAQACEQMhEjEEIkFRYXGBkfATobHB0SMy4fEUQlIz/9oADAMBAAIRAxEAPwBDwfktIr5uu4FaovmZd6gqfEr+YWD6dIZiomTMTaGOPr2U4lTzFMVFJc1KYICKZAYXTURpIkxzWHzxnfAnBFfh9Ly6tSm9y0G06j+BgQCBYMoU23w/wnh9TL13o1GSoGBqUm8oKWWZqoIaAVLTHZunRW5ALoqwXEBWzM1FD5mlpvblAg2GomIUQLwTpncwKHw7mKYr16RSErElUI5CyiXGk9XRqbwbQTfqdSuWplbgRcQrNeI3AMn2viv4twOU82k1QVKR1opYlTonlhpIBBYWI+L3nHDaka4CQdqyWQAo1M+Bq0zVSRLFRJ5mPxECbkT3NpI0PJT8nNMA1CrTpeaYB8t1C+XWkbC2hj6IdltUeHuIAZivUcalJdm0KSIaGLQSTAm+5H54d4JkyMtTemnmIVBq0dlYMOYoCYZupB5XB/emZsO5UcIWi8QIDlyykF0ipSuLsnOo9jpIPoxxmeDcW81gFKgVs5VqrMzCBSB7mVH/AJo64K3EjlKC/d/teSIOgqZekObkZT8aiI/eWDquuKz7P8uGSo8sKYJSlMQSW1PB31QlAyNig3g43FrQlDYaSrjxq1F1oE3mrTZitm8sBnqEjqAtOe402xDxLMeZUNKqFTL5d40iIrNANGnCm66SahGwAWSBMcZniHl5ymag/wAnL5ioQLi8AHT7Aj1BkbnFT4Kd2oucupfMM8sxEU6S2Oks3xFoAKrJKqoJUAELMmE7RqrT8Qzr+dTUqUbTqSlTYFzJKyWgooAmSNtUBiSBhzg3BmDNVrpqdgAFJ8zyxJldTOdU2Ja3aIjFd4fyz+ZmC5NRiQrkMNRjZ42IBaABZQLD97T5Cs2kapmAbx2uve0bnvh2mbpHDDZMpbYfp/PHL1DqFxfYH03PriXViKoFkCLi4tt0+W+HKiF04tBE9Lev974kC4SqZudSpd1E3Fp7dvztIx5+1qxsGYqbxdQYmJ2JxkhbhKfjHuFqLMQNiZvG0T+sfnhnDBKjBgwY1CMGDBgQjBgwYEIwYMGBCMGDBgQjBgwYEIwYMGBC8wY9wYyEL5p9mDVzklV1JQVG8pjBUAGSDuxhwSIA2N8abj+Sr1Ka1KT0/NpNrpqFJ1EAgpMzzAx/ciL7P6Q/w6h1BDH562vjSKh7z8oP1xkWhVedcnioOF51a1JaibMB8j1F+oOGKiwDjO1V/Y8wX/5FdpNz93U79grXPvPoMaGsCRHcb4JSEbslgvDeTFLiNegBCSQN7citHti38N0X8ilodUNMPTZNJInWFBIteENz398UuZZ2z2ZbLkGolRWUfvaUTWvqToKx3+eLnhudQVyUMUs2Na9lqAAOh7E2PSZxFtvdXMkdAluLcCrVPOqZUhdRIKzZ3HKayH/lVABpnreYMNij+yPPBXq0WZgbuqHYEmKgF5NlTpvqnG4y7+WdFSnAkgVF+HmYmD1QyQOoMi+4HznjlI5TiD1FkaGTMoAsBrEVkE35g1UD5C94HWIKGawLVfePKwFfUdQAydVmG0w6mmp9PM0k+0Gxx34dzuYy2Uy6DK8pRVFwCzMJ1HnJlt7qIxn/ALTOLirVC0Tq8zLqgMG+qqSItedFu82xqK2czi0mf7qiioNCMC9RoGkDlYKrk6erwY9sKHXMJsOqAUcNzlQAFWCo7NpQU6qjmclSPuyGNgIHQ/PFrU4rXUXolhFzFQR33pgx8jhSg2Yo01pE0XtAApksFCjZA4D94J1G5AO2LBcs9ZAvnIywCCEbmHS/mTIIP5YqLhTfndRUcxXYKFQIBG/N077/APoOOgL/AHlVGb/VMASBPxaNUXjSDfEudo1ApBqap6JTUE+hLEgA/wA8d5XKUyFNQEsSRDk9CbabKNttMe+NGaTivKRoTKujE2sVO3sOkb4no16c8umInpeSSfX19ScSV25AUQNIHKRFo22Me2OqNNWGoQBf2Py7/ngWLlaw1wCIYE7i+0ke3X39MT05Okm1rjuf6Y88pSQ0XEwfeOvyxOuGCUr3BgwYZYjBgwYEIwYMGBCMGDBgQjBgwYEIwYMGBCMGDBgQjBgwYEKi8D044flvWkrf7ub+OLo1ADHU4ovANUNw3Kx0oqv+3lP5jFlmEMhuo7dfQ9h6/pgcU5EuK94tlUq0mp1Phe3qDI0keoaCPWMUnDuJuitlahnMJCo374b4ansBc+0STi3zNTQAx1Eiwjc7GO02+gJtik4jwqq5XM0W1Vk2UNNN1uDSHqO5iSTMW0zO9a3KCq7KUQnGGRfhhB6/5Ij9MN8dyCU6pRyVo5hgQw/5NUfjHabk9DLTYGa3hnExW4iHUFVYpIO6stJ1Kn2Kt/KcaXjPk1Eq0nJMgyBuIvMmw0zP5emJ2g8yqXBHJZzhnEK1Nv8ADq/MQwHmf/qB1E37rAXqJIJlcOfaDl9KUs0BJptpbtpfafny/wD9DjP5jilTLZmilVNT0SmmoJKtRNge4jmA7amG6gnZ+Kc0py1ZKikq1FoI/egkAT6gETv+WFsWuBTkFrgQvlfgTJNmM1T1SUy+ki0wtMkUxYXIJkb9cfSVpU6tanoUhEDO4A2JI8sQeskta1hvvjIeAuILQOYqNaZJteBBA+ZIExvHfGt4PwasKXnpVKVqpDshANMg3C6d5APxTv6YSlcDunqmCrpJGorT5l3ndrWM94EYXzXI6ujhS7CF3RmK7HqC0fEIFhIJx0aNYKannBi0QFTvAAWXYduh/PBQ4RqJ8xnYGCZOiSCYMJFu39xcgrntmUlmOPMjqppsksdUAv8Aig/u99WxkRbHdDNK9UszAWHISAVKsSGAPNeYkr0Hzeq8Lpn4qarBHN+I9RDb7xv64lq0AGC6AUYRsIU3/I+mFwnatxDYohXbUAhEEGGLSCWki25iDAtY+mLCk6nqDPz9/wBR+WIWyP7hII9ZG28G2J1pC0gSNvTFBIUyQVMBj3EQJ1RFo3nrO0e2JcUSIwYMGBCMGDBgQjBgwYEIwYMGBCMGDBgQjBgwYEIwYMV3FfEOXywmvWSn6MRqPsvxN8hgQrHBjA1ftoyQJAWuw7hFAPrdwfqBj3Ceo3eE/pv3JD7J+MO3DTTp6WqUnICkwAKhlW9QD5hIkTpgb42HD6eZLN5ug6XIQx8S3Gq2xM7enrj4J4T8VNkWWqm11cbhxMhT22nULj6g/orKZkVqa1E1AMJEgofmpE/LEqbsYncr1RhOWa4bKkEuAGeCAJgevzNhPp0w1TpgRIANxb6/1xKoxzVSREke2LwuaV834/VIzzeQo1OqECAsvpbebAkHqLyMXXA+KGqpgKKv/MpsClSVMT+I/DYiJB6XnCfF6WnitESTqCTJvdmsDvFsXPiDwZTzMVEZqVdYKVFJsRsCJuPUQfXpjmDSSXcV0lwAASHizgT1cuD5WpqNwRULEr+NLqC1tha6r7GrqcVapkcw2vlpUbBTpswIDQLMD1kdDEYfy/iuvk2WlxCkQuy10uh7Tb02sfQ4xfjCqlJ6gyzq1GuraShkAEqWpmNtLKpAPQqO+J1CBrDkQmYCdU9PtKcCoGtWpoEaopbUaYfQrkbaj0USb+tt8fWMsaqg68uwJ/cZHWYjVdlYWtEbAYyH2UZUL+0VD0VREdOYkflj6HolB+JTBEkg9xfD0G6krK7teEl+0lm+81UwpsCtiYsxcSOu0iOs2ww+ZOmQw09WXmG8dP7/AFwecRUIgwet+gvFto+cnEy5am3MFWZ3AEyPX5fli+a51xWqCCSQ2w023m31JjEOTOs8wAAgoN7CRqnr+Y2wzUycgibERFo/TEeWyBQ2bl6KAIAvb9MZBlaCITi46xwp3/vpjoYcFTXuDBgwyEYMGDAhGDBgwIRgwYMCEYMGF83n6dJdVV1Re7EKPqcCExgxjeI/abQWRQV6zdxyJ/ua/wBFOMhxH7Qs3XA0utFWiBTHNBEiXN5t+GMRdXY3arNoPdsX1jO8SpUV11ai017uwUfnjH8W+1agkjLo9du/+Wn+5hJ+Q+ePl+aJapqdi7FZ1MSx3HVjOBROr5W+X9McztKP+oXS3RQP3FXvHfHedrD/ADfJWVGmiNNjH4ydUx2I9sZfyjZmHMTzEtq3DXncjEuaqczD/wAM+24n9Md1jZYsNQ6ehxzl7nZldIY1uQS8dv0ODEjIfTBhZWwqLhtAMjrex6eo/W2P0z4azFR8rReqNNRqaFh6xv6TYx0nH5q4FEvOxIEfXH6koqFAA2AA+mOygYJ6Lk0nIKXBjnVj2cdWILhWK8Q0R/imXbsKXXf7xsbXGI8WVCOIZaATOjpPwuST8v0xtpxNhieaq/Jq5r5dXUqyhlYQQQCCOxBscfI/tJ8FUsoEzGXlVZwrU5lQYJUgm4HKRF+kRj6/jFfa0B+wgn8Namf/AHD+OMrAOYVtFxDxCr/serakzEx8SH/3j6WH54+ilcfNfslrc9dbXVW+hI/+WPpWDRz+mFukf+hXhxzqx6+FXa+Me8yptbKaDY9nCy1MdedjPUKMKkVt/wC+mOg2F9W59f5YmQYA4oIUgOPceDHuOkFIjBgx5ONQvcGEM7xylSEs/WLX/TGZz/2ihKhRaYa0g6iJ3ieUkbduvTEzUaNqcU3HILaasUniHxXSykBgzOwkKo+UljYCZ7mxtj5fxbxdmFr2r1FWLnWd7zHxAf7T6YgbiArgkMXIdgSS7G5OnmdmJ5YjaBG9yYO0jUJC6G6PrQ5XnGftGzTtppBaK9xzv/uaw+mMlUzbVCXqOztpEsxLG+rqfbYdsOVxzDvP8MV7LCk/6f0n+Zx576rnZldzabW5BTUavM3sv6vhRX+6onqWQfRT1+eJKLcxPoPTYn+eE65IpqD0K+nU4TEqFNZg86/9B/UHEdGsPMqA9FX8p/ngzTcy77H5fF/fywjk6n/EN6yPoEwwWFM5n/MMRfT/AAg+04nzEQB/rT2+MA+vX8xheqPvSY7bfy+Yx3n6kU7fvpB7cwjGjNBUlRyCf5/1wY5qgTbVHSJjBjbJFmuB1iasTuydu4/hj9V+ZfH5J4VXAqmexj33B+sY/SjeMqAAJbcah7HY+2Oh720zdQqU3PiAtD52O0q4ww+1HKFtILyO4jqAY7xOFsx9rNFdYCTpAjmF9x0G0j+OM9ZqmdGf/wArS+JM4qugkBmBiSBtJk+kiPcgdcaInH598c/aGMy9Blp6TTnrMyyGxjsPzxdcQ+2mqJ0LSHNAszGCTBjUIYCAQfe2xoKlp3rDo7zA3L7OHxjftbvw5v8AxKf6nHztPtbzz/CaKjedEAwTyCZ6QbwbYreMfaFmM1QanUbVqqU2VQoEaSTAgeq98Y6qSC1UZobwQ5a77J8zGbYd6Tfqp/hj60agx8M8H5h6GYp1tEKJVxeYKwYncg6THp6ifo7+LEYWG4NjY+xH5Y5maU2m3CSmraK9z5AWiq8YoqYarTB7F1B+k4SqeJMsDPnIbdDP5DHyHiXD8y9RiEgGY5l9Im/oPpiHLcDzJMnSJH4nB/STJvjDpc7k7dCaMyV9aXxZlp/zN4vBgWm5i2HKXH6BMLUUk9px8fPBa6sStSDFoqRHQwJ2G2Lrh/C6wI82sVEm2pz6m0gbR/Yxo0gFYdE5r6g9YQ3vb6DDCVQdjjKJxKZB6m9zvb6dMSjjoW4iw9enX2xRukBROjGFqtWBnjGaPiQx0m1hJ6TMb/8AbENTxAxmCD/Cdu8zP6Yr/kjYkGiv2q8zXFImO03xmuJ8eJBBfoev/TGOa3EGaxiYkiDP6SOv0xU5isDErEkC4Ikg7LA5u4Im5AgTjnfpBK7KejAKu4txQRUuLsv1hrYzPF6+t1UHm0gG83jv1641VZKdiFFjqggxzQBfpJYjvf6U9bJ0wzhl0luYzrkRY+giR6bYj6wXUNHKzvF3FWstJWGqVWel4E99z2nFlwnJihSaXB1ww3tYdwJs3SdvUY5q+G1DMQ7EEkkgSvtNgNu5m20xhf8AwB9JA5vcCRAmBzbkD6nD424YUjSeHJ6rm1kcy2IG47D+eEKmdSCNQuCN/wC4wjmeCOo5lI3uYFrnbc3nvhdeBVWjkiT1tbpIPuO++EDQdqYtcNiuMvmkJnWslY3H739cJ57N09BGtJB21CfiJ/TFVW4UwIXRLb6QQTE7kdJnbfETcOaCfLawvba9pHzj1xQMbvWQdyu8xxCmdDaxY3uP9UT/AH1wllc4vma5EF3G/TSse39MVNOV6Eb9I9N8e5OmpqIH+Ete3Tr84EYoKYCUlXoz6SSGAAdeo7H+v0wpxviSFdIYHmXY9AQZtihVASL/ANmMeimIMm8/38sOKQBlKSVqMtxKkEUa1EAW1fyIwYyD5W9jbBjfRb/0kxcE/lWp6rrB+cz7fQ4bGaqyu5EEAEm4EWtt039MaqnklILmoovF3DOf/Lufe23fEyoWsKhYWE6iPleD16+uOZ1adncrtaQMlk6XCmZRElgNTDZ9/wAAN2tB3k3+cKZKqz6UpM5B2gkWO5kXF/TGvSgCYN1vJB2/1Hrbe2GVyrIAS1TbfVP0gmD+eF9d3BUxDaCsBmuGZh2UNTeTZQbEgdp9o/riSvwWv0p6iYupDfKN1NtiAbdsfQ8kAbCWnoZJ72tOGDk1BBKFYNgdRWTuIb4vmTHe2G/yXi0BRwiZvdfOU8P12kFY0wDaY9TpmLTc9RGHKXh2sjaiNMW1QTe8AxMkgGIm07dd+cstgQe4uR0t+oxNToD4lnUOuqSPmLx7nCGvUO5OCydqrOF0zTQLaxE/CbEAarmWSSF6RHti1/bgA1xJMcrWaJlSDfp2MT6YgfidILL6TAPMT8Qgk81wbL37WxHU4xlF38kRt8LbE/uybR/6gccno4jKq55NoKkfOmTpUsCfSQOlto+f6YlpNrJDpCyY7ke21uhwrnOP0lkFVZgfhAB9T6df17Ymy3E9QIRNJvqUC4sCfhBE/D6iT1nDNotCxzajWhzhYpulUY/FMne439NI3O3sTOOmpMbCQYMXJjebWAE4VOfcFAQBM7tYRAgySw7SdMx16M5iSJ1LE8pVtRO03AgjuR3A6YvELmJkplMqdN7x3m8/P1PT69PVpAMIVupEqY79QYkQJ9PWMV7OygCdZF7mGkXBMR23+vfHvEOIeSrF7aQL7EyYmCT19wSGFrY3CgSTATL56olhSf1IZRMQBA1CNu87e5iGdruwF0JPelHvu7EzFu2EsrxStVpl6KOyXhyZ2JuTCqtxYDVsZtvU1OLggtrWVYsKhckAkEAXYlhABspa0dThcUZBdDdHJJxGI3LWVmYDSDUJEG5JbbaFWCPQSdh2GIqlc61XUFcgwmoEwCZOokQpuJjuIjahrZqkoQrTCggatQdixZQTAPKASwn4bqOsjCP+FVDUR1FnKgJpbUgN9cUlIQC5mZIB3xmKTC0UABicfv286K8zXF0p1GkhQCy6wpqAsDzJ5iuGQiPxjaSJiSo3itCCESqzMSJYrYfEb9TAuJE3PTDue0U6isSNY1ha5iQyBQ/mKhhkIMBiSRABEzqoeN5+q9HW3l+UwliKaAMQNK0tQ5iZU8toG3SCxIBT0mgtmx6+e8KxfOln1/tKhXUajLQCSDpT8LkiJKgi5uLYQzfFTrQKX0q8QSHVzA2AIZZJO52ESTYO5LNLTopUUCrr5Rl3Uk0yeRWJCsHAYGwAJ1XmOVU0K4WoUpfdq4bUdCaVBmGZkQseh+W5AjYjNPShxi3PIefK9q8eA1+aUR9NqaMCbgC7IdJaAOUi2IqnFKRT4gdVhSLQSAJ80v2kbEkk2iRhVKoIFcKSCzLoYeYGsQWYmNIneTeNuoho8Y0hyyjymMjSAypIJ8sC5ixtIIIBvGANE5LoNIhst9vPhWlHNGro8w02Ai6voe4FwLwLyeveL4XzOXXW3nlqwjSpp6dSMbiSrFFB5QFUQZJsbY6yHDaulHFMiijEqXUGCYNSlokgIymyuYOkmZM4sV4vlmHlmk+sKympSqIramJIAmLECCbAEgQdiQAbFc7r3wyJ2e3maz+Z0ljcKQCAAoUmBJUALqJA/ucevw14LrJvChtIZ/VVJI9ySN+s4izHEAK00kJIJMORXG0RzFgeaSXt8RgbQZnMiq0VVVqqgwgekhXqJJZQf+mCekRGGvI8/CZ9JgZJEedbpM5XWXJv8QYaVLCDBBAA09YmBawwumUWRIRtU/AFN778wjbr79QcW2Ty+XyuXDM6l3huSqtTXadJp+XpSzAcxMxaJOF83xHUPMSiaDGNL/CIkgOIgKQFk6QZL202BvDtmS5minAxAzeeKqXyYNxSsYPRd/TVbBja5fjy0kVFymTcACHLyWBEhiWpzJnrfBhPUq7B7oin/wAHv/CXWkoPMkMO7NAnb4isWnfth6hBYhRBB03YASDGknVG9oJ9MT03WmPOrU61SoYZ6mkU0hQQrQC6uLKL/XYYoeLZ85hw1PUGLa2Tzvu2MAagCqQeUSSST3ETiDZdmpACYlNjMjWUKqwBBMyRJLbAkTHQrIvAPTEtXMKKZANVdQjliVYgwpGsK0aRuTZo6nSvSzRt/wAFWCqdVWqjq7loGorpkkCZEsZkne+DO5fL5ceZRGaJ+JQqurSJlCXQaFJJB06rn0AwFhmO3mxVZUpAXknzYn8/w1loImXr0/MEBvNaYlYZhI1LUJgkSdJJ0zNkOFV69JmR9NYiAGZxo5Sw0gumpLD4hta22G8imYZJLCmTcJ5ZqkjdR5gQl7X06h1tYx5wrJVjUOtHp6lOiE1hosSabFdrGJME3BsMIMQkOjzzYqj08Jucsvfcm8pmHYxpy4cSoVxVPmQBcMyreAdyomT1nHlfjpWqtKsKNCVA5N1LkQCrArrUkHV0E364j4tm2qZfyqEVVDKCyU/MqQFgzpBSm8SIlYAgWBOKXJMlJFq1WqyXIGvTEkTKtqID2k77DrhmsOaB6ThcgfP15tT1HNGtXei1RvKltNanpVtW4ALPqCC51SCQLnrh3PZQBD5ZasyjywagC0yIBBUMDLzYAsYJBAvJj4pRWmorOnnqihQVqHSmpNXO4WblpHMpbUtpkYhy2dpZlS9bNGm4JITyywEkyNepuQjpAgkxNzgIxXiyamIggkjvy4917U4YWpaqNCmNNNSxDa3JIAJZVeUIIN2Xc+kHnKeJKGXUgu5JAiFIRt7w7LqANpIEHqwEFLi2YbLoVqvoZgxSEUn4gJEg2aCSBMQRNxDPhytlHdWqQKjEyWpUwJ6KNPIVbbYH5SDsamJw7flO4uILZLhz+pJ+PhW2XzVNSlQgDzIakGqCZEg1DTOhQsk8zwCSO045/wDqenWqLraoazqUWidEJIJLk6CJEWUTcrvBhrjoXy4aoivqYKxpaqYRpi5SUZrmQYGkESYIp8twypTqMXqZQoiFqWsIbD8d4bSJuZjbsIm2Dz5z04qGGRLvse58+/OH1Kb0E0qqqSAS4846gRqhSGYRpktABI6gjFjwzhOXQlNdRRVU3JrE9lny9IVJE6jIFxqxZZPNlld/OVWGgslCkzaQzSjSVDFWk88qOYmdjipqLrs+Y1aialRyiA6UJUhTSLaZlRYHpF74oHm82vx+YUpLnFom+78bfN69OXNHLmrTrN5NOFHlp5eonlMNUBklv3Va0yQROKfhuX8+tVd3eVUshKAnVIEPpjUCu8g2BtAJNjxDidJ481q782pdL6BRABimsyCSTJYywjrF8+lLLmm6vUzOptJMVAwJBMC67QbFpi3rh2wWmCuttGq27mGemX88VqP8EZQ1UaaaA69KsVTpysHBWI/Eb7D3Sz/Bs5VdAUatSekfKJ0qJ+IiAq8wJYkAywi5EjHOeyQzFKnGYBAZhLJBAA5VJpgB+YKQGg81rgjBwvKZqirVMrmRBZZoOrFl0kksKDEtEiZQEwSbEHG0mx+4yeXnnRc9Wq8Q6AIO3F2SnGYpLBqBYK/cLqUuYAadBHXmEkhYiJkn3iXEmJRquX5HJ8uSp5iBIsAKlwOgNhMkYtch4bqSKmZp0qutixaqgJANxAmwuGaJ2sR1k4j4eo1QzOHCidD01BqMoHNCK01YJW5VTcT0GM1XWOzp2yVG1Qwz1kXz65qg4tnhUVUph2qs6iNJQspMDSDA0csSANhMwTh0eKKqqFqE1abFdVUqUY2CtZWhrXBJkzBmSAhkcmy1alGhXVagIUCbMASSNYJIIheXed4x1U43WYeVXVi68gVQCSRYAFe0WME/xyAJaBbjmuprQ8i88tnnP+LrNVck7lKjqTT+FQG0gqDfcK1yLQoEkQ0nEGbzLKtMhDTSmFRRNPUwUSahiS0NaTCty2aABxnvLQIjr8JVtP4pYEAgCJ5VEibyLj8UuU8Q00zS06dNoMxCqh1GOY6iGMAwBbc+kRkxqg5dAlwNbcjFzU2V4sp1FkarmBrdFJAAaoOd76VgBRDTtZR1xX5Tg75bLCtXVqzO4VKNNVJK7oT1VDZgoknSCbbXPiLhVCrQeuykVQmrUHDgql5UAiZmCb+4xhM7ximwFIUVVAvxCfMaVG7NZl1yQCNjpnY4tRaKrY7rmeRimnacx/R7bVacR4jSCrpoIgqVIIJS2kj4imy80zO4jpjzheZYVauWrqmiqxZGZo8pgWKMCGFjqP3ZI+IbdWPDPDMjIauDp1mA1QaP9IekQG1iexB3G0Hjxbm8u1cUsuANKqQbgnVLaQDEiCCto5oEYoIacLQee73QP1XCm+yvcxlq9Ch+zuaaKU0hlSEYSbyj6lOkfDAm89cRUcvSpqNVVWpsPvFpzQRNiAo1ArtcKk8xJsQcZXI8QzOsMAap0FIJJlbnSYINjzC++LQZ4uaX7RlxUUjSQalVGLTBqELBBAEFb2EwBAES0g6x7Qru0eAAPPefdRvlctP3eTRl6ECq4PfmNzfHuGKnh5WMq2WQGCF8uo0W2lnJPuT9Nse4z1aO157lL6btlP2H5UXEuJ5yk1PLl9ZI5BppkLAP3gdYAgTzGBaZMHDuRrPnQabVDIUKUFI2IIsWLamEIWJBBv6EYq6ecWhWfSi5lwKWllPmLqKQHmzclgNusxbGh4Zwb7tlcIO+nVLGPiZjct67GZ9cLWqNpsBIvns+FJlEExs33+0nxqvQinRyiksjEFisCTu2r8TyLxYYp3q0zL1eeqI3pamPeWDjSJtudpi+LTi+UeloGXpB5EH49AFt21HUxHQER2acVvFa1RFsuirUISFUAkSNTsIOhNJIBYgzeN8FNxdEbeN+K6MNBlM2Nt8KOlXZgDTCj/cNJtAB6/1xeN4cqKrPXl2A1FnqABhAhDMsWkC5gAhRO2KtaVDzPNr1lPllV0ioSQwkjmUalMg3Ww095xbZviL/ABLRyt/82qilyUBB0KFhWbqJa1pjGPLjGH3t7+bFj6jadqYF9xkoy/hsMhYNSp1ZGikTTI0n0eNR3Ok9o64fpV6hqLTzStRXVFJgaYoyonSWRoWQCeeZvYScZjMcSzWYdSaNSuquLJTcBx1BQIZmAZNhG04Y4tn3aotRBWQEAmk7tUY3M6E1toUAHnJU3tiwY+IP9eclxuY3HEi/VdDgql6j1kXN6maodFctTABMtNNVAbcRAEAgC3LUHxUMrUK5E1aC6hIdmuZsWBPKIAkgTG/bF3k+PVjozAqFAJGkIp1erM0l+4A6GNVsO8Zq5dcslTMZdIJ0+Z5SbmWUKCysVsBMgWMeutqkOwuFuftu7J3MwtDrbr/MX86LNcVzWarVzVKaSWYnQy+WZEwxJ0ssKY1d45ji8fwS7Ij0xWd9MgFqaLTN5XVz817LIsBLSROQzWfApqEZUvchRABjTBDEbH0j1wrls5VqsQt3nUCG0zBBvHL0J29O2LhjyJsI4JqpZSjA47Mr/YngYWzTiNNqRTMVFBZpg1FXmmTzBjp1bEKAJEgiTLicaSkqyWSjBSQwIMSFkkk9ryJj68ZbKVKlNqueyVSq0FvMSoUMkSJYAELcGXL72gWxVZDw7l3n9qY0Qgt5hdwsnbUYsAPQnoDjmdSa4ySekFTbpLROp3nz4VovE3oI9CjUelrhqdQiq3lrE6fMC3pkgEBNUazcRBz+bzdVVLs7V2DXLUQKbfDKam0voAAMCL9BueMl4koUcyopOWoqYEIKYYDrpZGLG1tf1XpZ5zieRr5hTWapSZhq11WSqKYGo6RTphVpAgAwJaTEXk9npkXPx4VysqCbQBv884KiydSrqJbLhkN4LhYBuNLhtQEEdTI+uLWlxqplz93RampBb40Z2n4SpPNTETJ1tMRIjF43DGrCklPMZetSenYNTtBFoG699JMjrirzP2csHYeb5jKuoqDpJ/EQFCgsYvCzEj0xztqU6hLXwDuv32XXXUcWgEuJBv5ZO5XN1c2gp5yrSyeWHL94/OxAkKF1ajETcgA7SbYqeDpmFZwuo01kSKrqoE6g4hkdQSs7qbX6454VxdVreW66REGSyERt+BgI2g/UXOLzNHL0/K/bcvCVAZIrvzKSASFUAsLfDO4AxQUwywHnfNRdUfcOy5D5AVVxWo+nn4pTYFoCLUY2O/YwOpY39ScI0fFNFFVNYYLq0lDURk1RqUP+HURJIAnqYGNvw08JSmXo06dMLpZ9dB3IHo0mLkQ2ogEjuMYri3FcvXqlqbPrIB1OyBRAvBAUiJtfedzcs0SIIMdvO6VjnnVbAvt8C5ymWqOVamz13mVYESsCfiIhYE7mIxocjUNPNK1JKGYr1E1KgJfyyVk/eU1NMhRM6SCZ9sU3BOOKi1ar1EYhqZHM5rM11lTDawdNw1gbytp1WbzYVFzH36alK0UpvIqlxrZlpiViOYloIIuJAxKpY3HL8Loc+RgbA2GLz12/PJZriORzdbNl81la/lklkVOXQV+GQRLrtq2Y7yNsM0vF3ETW8wZNaKMAqs1MmPXzGIL6gCDBiJgbk6IcRzdRqRy9Ap5gk1K2ltCqeamBPxNy817MpA3IX4uMxWrMTlW8tI0JSq01rhiCBVIbXTYnS3IbwQQZBxjX4gA4NBjfl/a5X2fJxEfO8ckpxLxwCiHMZdXZGOsLpZbqViZLUwQ1ww9D647xDVzVWmtaorU8qD90rVA5RZAEbFt949rDF2vhSrVZ6py+YDO7EmrSAkm4tT1EqDB+EKIEHpjrj/gZ1ormMw7M5aHUtq0A2T4Tpg7Qu0qPTFW4KTgLfPa9krnYmy3z2/CyuTzuqry5h6YX/LZqbC576GZqW26hsWFDxTWdGSqHaIIldeozvqKkl7/ESbSOsYW/wRBsW37x/H89uuHqNQxysYG3MTPcz1v1/piz8DhYIFSoDJd3uneCZPzxqZhRiFK+Z5TSTKklqZkW79PTF1mDUpqaVUZYkJyO2ZoozH4QWly0FZsI2vMnGXNdp0lyPQE3M/Prf5DeMSCnUCyCwXvBg336i3z9PXnLBMnzqrur1KhsfOSul46//wCWkPTzqkCO2lgsewx7ikHD6j8wWowPUNY9O9/frgwpYN6lPBZU0KynVHy1SRi54Z4nqIyCo1Y0xuouB7DY3g7YhpuZBKg2gglon0gggj36YbGXK76uo0kkQeovt72x1PLXCHgKrnem79FxI439oCvv8epMwJaoigQI0ggdgo1GO/LthPM59KbMaNd3JVoY0UYgkRZiykdQCFtOx6QcIyaO582olJFAmSdR/wBO0TMk77C1sTjO5OhVVvLevT0kaXYLJuAdgbdiOuONtFrDqg5cI91R+k1agj4zVW2aq1GDAAEmNT111EiAbu89RabYu+H5jM5TzGFanTqFApFNg7kMZEHQVDCJkG3zGNNnuOZZsuoy+TNQMh0kL5dOmWEXqWkg2Ok/hPNO2Rz+SqUdJqqU1iQDckWGrcnTf4jv+mhwdYgDhtSGtVwYCdXlZaHK+O1bRTzT5moCmkswUKIB/BT5qmqQpLK0+04kbK8Nakai0qXUaQGpvfoVHMDvB0kCekYoslkZqUqY+8arpKBDuDNm/ciDNrBT7lvjPhrMUKhU02Kn4XUSjDf1KkSBDD9Lzc1hdYkdYBWNYWgREnIbfPMlPw7OZKhzLTzAjSQHq6gTeBpRDOmerbxYYM3VoV9ZqMuZvq+PUtEdFGmFRRFyd7zhDOcJdaWoTMTPMFgyI1GxP0tHcxUrFeoKWlmeodOkXk9p7emNDW1NZrjzBVRTdTbic0HgfIW54T4epK9SrmKflpUQw+kBRYmoxcAKJGkCTG4gzhzK5ZeGUy7oro6kggUwgmCodyZWTyAgaOYYoPDvg+pRrLFJaRjWGYBtPSy6yoN94ldX1qPHXBX84BcwGpVRrhRpDGYJYry1CDYGbTEL1xjWGpgLrR8d1y1aj3gmOgyWq494qpKFpZfzHr6000qOtFsC5KkKQY1GFkxpFhF/czlzRQVsxlqba1Gs1KtXUHJggjU2potbrPTGU8EZsZKtrqlmQA8qpTLknYamGpV9iPY9W+O+L69fT5tNfJU6kCBgWgFQWYgrYzOkDqPUUfTIdDMt+08FlFuJwaRbhs+FFUyp8weTSXNBSoqLCq0lQxVWFyIm4khgbdTX8dz+XdfuUXkkNqe7GdglzNysz0mBvjb+Fa2mEakLRYA8pUA6jqsIOxB3B7W58S+NeHUn1qq1ay2LKu3f7y0n2n3wlKoSYDSY4+BddcOa/WjsPO6yvhStUOkg1NCMStMFmHXpMKJNptvbfF7U4E+bQVstQQujGmZMvTaTqQBjpVRJO5NydycV2S+0yhqYVKZClTPlhlqsYCgFiQAwF9U+0bFnwR4gygrVGAoZNDb70uarC5nXqhvVWtYRHV3MrAucW+exUK2kMeBh2ecuKv6WWqZWkHzKqzJHmVA4qaFBEeZOkhgWMINdgL9TkvFfE8vXqK2WprCEsKyQrz+6AApAU7TN7jTed5wR80BVCHJvRbW1F6dQhJYyFdLlp1GSB09ZFFx7gdXNIdNLJ0qlNWZhSIDloBQStMHuSA0bEzsFYWtcS4Qef0pBznZ3A83FYxEU1i4JeoplqlNRXJMbEEEG0i+8EdMbDN8G/aUVq1ShSUKQNfko6kd0VRzADq4gdL4pstlqDUFbPVa9JxKiATTeNIOnSoZYkSLWB3g4zHGuEpq+401JuNJDsV/fYDnQ7yrLtF+9WjGbk227O66XYAAacTxH9pkvSp1WGUH7UUmXqCEdomdJJ1qP3bav9QMF/wALq+bzznPQ5KgEmypsAAF5QscoAtM9ZxRcOoVcvVDGjUC9CUYAEjcyNpsfTF7wvjmWFZKSUyiuoVrxpJAKg3vDSNUAX+lahIBwibZ7eKVlNpc1z3QbiI83rVjNjL1jKimgYBXLuAYDRdSutiOjBpid9s34p8SGsqLSqsSCTYrDAkECR94LxYNF+5t1m/DdPMO7+cEp0hLlxany2CqQJHw6h6j4jGIf8Oy+lBT4hQMQWD1DTCsJuFI51EmDANz3nEaTWmH3J5FFdxaS2AAust9qefpMAy03WAFB1gAAR0aWMX55PXfGu4L9plGtS/4sCm7EjQivVBHXV93AB7S1t4xhqmRpK6h6zVl1SwoiKZt0q31dOUAR372ZzHDqXPTyjvUBkLUqQt5m4Y99iI7+u1WU3kDCZ3i3yfpRZQJbIB/jsrHxfnssFSnlkUuBqLIH0hRMMX2YBhEAxcCBGM49RlbTUBBNwpQg3vqkwYtbpN8Ica43VqsRTGmmCAo2AsItvPriroUqgOo1NPqJkA2n9b++KUqRDdY/ZVKjqYAa0k9IHut9wPhVB2hiWnYafLTcCFcsGc+gX64svFGbqmIimFtBAbYSAL6SSbRPW+2Pn1GpESebuTeIII9iJt1BO/XzMuX5tWkjZrzy7XiT077iYwOpBxukp1SxfSeGeHVekjVxR80iW+8Cex0iADETbfBj5kc2OtGhPXkNz1PxYMch0RxM43dIVvWHDt/Kkp5hL6pntYAjpEmbxvB/O89OGKhCDJgJI1FiYEgExPrE9YtNpx7hTNTVaQTQuwCCSfcXH8euIclwb9n0tVGoFSSygN5ZvYrBLAbyBIg9MW9ZjmyDfctdobw6Nm9T0vCOaZlPlQpglmdACD0lmEAkWO1+tsdcUyq0305yvRdo+6oZZVrmmskxPIqHaSTe+/RPN5DJmmav7TUqqG0kFQukkSDDkQp2Bg+uKZqRgsCqKTYhZJ/2g39dsOzWz+CPyUjaJxYgbC+wnneB3TicTcuF8motIEgBWQMZNpYjT13Ix9G4Tla+lVWlToaQIqMyVm0x1VAdTgTfUAJFzJGPnq+FcxoSsBrUjXOoStgQCpvMGbA4s/8AGsxSpBmIZ9QUUkPOBfmJWVBkjlg+sbYlWDX2p4Z658p+V0ljnCS50DeJ+At5S4iuRrNUzNSk2sjQUR2qkRzyFUlFGkGxI9RAGHPEHitfIFPL0nzHmoAvJqphTGkt5hUOCNgCdrx1+X5Snma9QPVpaAAdVRrEA3J1ExI6A7WtGGuH+IOJUDUp5Wo9WgjCCtNaqxNlAghZm4HqfXEhQki4kdvZc1WiAMYk35fP4T2aatmKh8+s1FdfNR0hgiCIKhWVS3NexGqY2jHfGs/Rof8A26DzKVRStapUMsCsqdGmym/MsDaw1DHAz+ezIl8pTpBV5mNI0yzMT94S3O0yQQDG21sJU/AWcFRoowvxBiVUSL3DHf5dMNqMMPIAGWwed10UiHUwQ6DcZ9vMuCsPDWd4rnGZ2cU6TMC1SNGmARCsDLRO1xNyQb41R8I0lpyq/tLsWNSpUYlyTuRBiZ+YjqcfPOL+Os5zUj5Q0jSQFVlYQAVIlkNjtGn2xx4Y8PvmuWlmNBQgnSSoXVM8oIEmNxAtG2zVKZLcbiGjguRjC10NvG/y/Ra/g/AlqVGV6CqyUvvA4YhGJIUotQDmgfFtv74W4t4NZEDtmgiSNQYMaaEd1XZBLQ1wAZMXxovDXhNsoCqV3YtvyoSTEASWPIpJaF0m5lsaJ6RDKrw5M/h6QQAZmdzNr+uOA1XB5LDI83q5ruB1bH8LB8O4PR85qdevlq1QoR5IlGNoAVWqLTJ7KYt23x8+4nkHoVSlOorATzBCjrcgqysJR1IIP5E42PjvhOSptqppVpmpJDBdVJmBIZDLDSRAsNgdjjL047/PbHo6Plikmd4EeeFc7qjy4mSFX0OEn4mIMnrf59/n74ep8NkGBP5evb09euLCgNv73t22xY0aJ7H+/T5x646S4nNRsMlHwjieboUWpI66DqixDJqm4YGTEk3nphngvE87SUgZl4gbrTJPqSV1H3b5ejVOhf0/vv19P+2G8tlQfkdo29b3I9YwvptMyBdYXKu4qM1mmXnqM4kgUl0tuCfgUTEDfaPXC/DPspzJPnCqKVXVqUsaiup6knSLkn16740+UL0703ZSexmY+vf88KijW8x2NVyGAnVpqCQTAllJAGoxBgdhthS17RFOAiQ79y6zn2c5vNBalbO6SAANAZVK7gxKAb9F6DEWX8DUsrTd83U89GbTqbzLMx030vImYPvfHfCnrUarAMzh+Y+YzPtNlGoaeswIsIiMUHiHhQyyvmdVZXMqNJADF5hdNhoBuVHbbExRqnVxQNkAD+vda14aZWrqeGQFVUWi1MMRoqqyqNRkuGv6CNIJ/esBjP8AF/s/q5jMBVp0stRX8WpWdr9hI9BMeuMzwXxrWWoabnQlRWSLlE1izaJsA0GB0kDfD3HOPZmg1M1kqUKyyFqUzysBFoJgrcSskXuMTZo9em8Xnjz28fddZfTeCMUDt04eXWwoeCEogguukxqLmBc2MBdJMkCfWO2M/wCIOEhHKmmrgWhXhjexKxIEX79MVHB6mbzBasrs7F5Dkk6YHVBO0iPTb0sc14WzVZ2BJphzrJSVknclbNEjtEn0MA0V7akl3yqN07C2Nm4R+CkOD5EVKkMIUE6ASCJvCwbzedrxvOHvEHGcpTpvSUq1UrE0VO/Zm6bbSSMScJ8NuqN5jA6XKhjJkXEySJv74nbhBXcq17QumIO297R0F8dBoYn4nHLoou0yARTET1zWK/bRFpAsZa14gnmsZ/QY685T1HTqDfabGx9fzxq6+TU7gTf2Py+Q9bYqMzwSkZ1IOt1kT6+n1x02XDJVQaqjdb/PBh0cAXpqj/qIwYzV8/tbiKZq+JaVN2K1Kjk2K6SI7jmA9vltiP8A+rabLpXzgepaDc9d7fpjjPDJqappo9RnjQzkFVknW0A79pHXa0lVM3y6ZAF4sN+9t8copUyJwnrb4Xt0313OMuaOQn5Ka4FwutTYhCCGsdGmrE30shBkEC9uk3GOeN8C1XMqemm9P20EkoLbqSPQY7FSiACAWaIsNHz/ABAX7TjzOcbNQeUoOtgqg2AEASB3lpP0HTGh1QvxN+IQ7R6LaeCpfr7ed4Sua4/X8lKCn4YBgklo2m8ADt/QAyPBsy5EMLg7gXi5gbkx0xNmOBNSoh0FUkXdtMALvIYCY9ZtPsML5rxQ2gU6AYW0mo3xlf3V/cBm5kk9Tig1hFEDMzb3XI6oKR/Uc6YEAOP1nxK3HAPB1DyhWzFQVkE2B+7BBuTpPM0iAvcjDOc8TK9MU8qtSgA0bLThV2iCYJMSN7Qd8Y/htSlQpBmq1EWdfla1aWgAMEUwTYRPbtixHEDmR5iiqKVOSanIqgC5LGd43AE3Av18+pScXS4kgHM2A4RkV208GLFUInOBe28zfuoX4hVLhmcEiAdSjoeVisRq9T6++FOPcPzjVNVWu7gmRLbdYCyQALiBG2wxzS8UgQQrRqMqBDRYgltiCSfWR9bjJ+LaDDmDEi/+WSZ/OPqcVIrUjLWeyapU0WvEuiNxhZ05FlPPMm/ML+hv0x3R+7aUZkaN1JU+lx7Yus54koEKvkNUB5dUKrJYXBIloJ2MC2KgL/Y79f0x0Mc9wlwheVVDQ6GmV9L+yxaH3xD1HzD6alYsQVOqYiGMnVMloY9gMaHiHjLLU6/7NVqJTqkSpcwkxYM2yzAAneMfGsrWq0ixo1alHWAr+WxUsLGJFxft698SVqjOxd2LsYlnOonpcnfYfT0xF9APfiJz8zUAM014hzVWs7jU1EsdNenSrF8vUZTIdQTAB3i4m83IFbT4f/ZH5e+G6VMAACw2j+Hr8sNLTB3j0B/S4sNt8dXAZIAACSo0qmyRG/X5iNp+m/ra0y1Gra4te1jEGBfcH+G+IamWY/CSs+i9r7gyY9o9cOcLydRFg1Ga5MsNUTPrNj8/cY0AJVZZJDaR9f1i9vY4dp1nVgvlMZjmGkL8zMjp0+d4C9MOtgVPaHI+vKYJiZviwoVD1+gid/lb5b4ZYU1RpE7gT/ce/wD3+TKUx2H64WSt3Hzjf+OJPO9cMlXooKsMqyV1GLXJHSYAaYv7+4hrqlZjTrLrgBiIPl31ACbaiLmT1AI0xA6OYxyMyDsQem+NSFVuX8E5RK6Vkp6SkkLLFS3RzqJ26Dvc7YsOJcHy9cq1ailQp8JYflbcehkY9OZAEkiO/TtiszXHR5bNSJfTPwrPcbkqO2xnATC0NlStw/yir5NaSAtLqqqoqLF+YWmwjoLn3t2qe388fMsl4jzVTMBVtGohWAJExrPNEn5kgE3M43VPMmF1QCQPmfbp8salhOOb7bzcfL5n+mKbjfC/MplZeZWCpAaxBmSfS974c/aRNz17YiOcF7/KL/3/ACwyxU+apXNyL/3/AH6YrK6wP7/v/vi6zWYViRKkXvP1/TeZxR5pQASsGOnX9f4YUhOCoDVPr8hI+s4MInPAfvfQYMLZMqfPIA5AAA7DbEanmODBgH7QvU/26qQtcY3vhzKJ/h7voXXzc2kavhPXfBgx5+nmKYjeF1N/cvmrGwHTeP446UWPt/EYMGPXK8QKBRzfPFoGiFFlIkr0JAMEjYkTjzBhX7EtIWPNS9B8/wCGG8gLt/0N+WmMGDHOclcZrxNhiZRY+6//ACx7gwixe0/7/PDNYchPXVE/LbHmDAgqWmdvWJ9cP0dlPr/PBgxqzapqhhFIsdYHy0m2H6Rv8hgwYYJU/l7qxNyCwH0W2Gk2/vscGDDJCuyb46Y4MGGWbVHOOW6/LHmDAsStJRMx0j5TthQqPNP99BjzBhQgqj4kYzqxbnj5aacj2ufri7LkEAEgQtumx6Y8wYcZpQqatWY1ACTHNafQYjmdQN7/AMBjzBicpwoqg3HTf+uK3MMZN/w/ywYMajYk8GDBgT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hQSERUUEhQVFRUWFxgZGBgYGBoYGhgfGxwaHBgWHxodHycfGBkjHRYYIC8gIycpLiwsGB8xNTAqNSYrLCkBCQoKDgwOGg8PGikkHyQpKSkwMSksKSksLCwsLC4sLCksLC8sLCwsLCkqLCksKiwpLS8sLCwsLCwsLywsLCosLP/AABEIAMIBAwMBIgACEQEDEQH/xAAcAAACAwEBAQEAAAAAAAAAAAAABAMFBgIBBwj/xABEEAACAQIEBAQDBQYEBAUFAAABAhEDIQAEEjEFIkFRBhNhcTKBkQcjQqGxFFLB0eHwFTNikiRDcvFzgqKywhY0U2OD/8QAGQEAAwEBAQAAAAAAAAAAAAAAAAIDAQQF/8QAMREAAQMCAgkEAQQDAQAAAAAAAQACEQMhEjEEIkFRYXGBkfATobHB0SMy4fEUQlIz/9oADAMBAAIRAxEAPwBDwfktIr5uu4FaovmZd6gqfEr+YWD6dIZiomTMTaGOPr2U4lTzFMVFJc1KYICKZAYXTURpIkxzWHzxnfAnBFfh9Ly6tSm9y0G06j+BgQCBYMoU23w/wnh9TL13o1GSoGBqUm8oKWWZqoIaAVLTHZunRW5ALoqwXEBWzM1FD5mlpvblAg2GomIUQLwTpncwKHw7mKYr16RSErElUI5CyiXGk9XRqbwbQTfqdSuWplbgRcQrNeI3AMn2viv4twOU82k1QVKR1opYlTonlhpIBBYWI+L3nHDaka4CQdqyWQAo1M+Bq0zVSRLFRJ5mPxECbkT3NpI0PJT8nNMA1CrTpeaYB8t1C+XWkbC2hj6IdltUeHuIAZivUcalJdm0KSIaGLQSTAm+5H54d4JkyMtTemnmIVBq0dlYMOYoCYZupB5XB/emZsO5UcIWi8QIDlyykF0ipSuLsnOo9jpIPoxxmeDcW81gFKgVs5VqrMzCBSB7mVH/AJo64K3EjlKC/d/teSIOgqZekObkZT8aiI/eWDquuKz7P8uGSo8sKYJSlMQSW1PB31QlAyNig3g43FrQlDYaSrjxq1F1oE3mrTZitm8sBnqEjqAtOe402xDxLMeZUNKqFTL5d40iIrNANGnCm66SahGwAWSBMcZniHl5ymag/wAnL5ioQLi8AHT7Aj1BkbnFT4Kd2oucupfMM8sxEU6S2Oks3xFoAKrJKqoJUAELMmE7RqrT8Qzr+dTUqUbTqSlTYFzJKyWgooAmSNtUBiSBhzg3BmDNVrpqdgAFJ8zyxJldTOdU2Ja3aIjFd4fyz+ZmC5NRiQrkMNRjZ42IBaABZQLD97T5Cs2kapmAbx2uve0bnvh2mbpHDDZMpbYfp/PHL1DqFxfYH03PriXViKoFkCLi4tt0+W+HKiF04tBE9Lev974kC4SqZudSpd1E3Fp7dvztIx5+1qxsGYqbxdQYmJ2JxkhbhKfjHuFqLMQNiZvG0T+sfnhnDBKjBgwY1CMGDBgQjBgwYEIwYMGBCMGDBgQjBgwYEIwYMGBC8wY9wYyEL5p9mDVzklV1JQVG8pjBUAGSDuxhwSIA2N8abj+Sr1Ka1KT0/NpNrpqFJ1EAgpMzzAx/ciL7P6Q/w6h1BDH562vjSKh7z8oP1xkWhVedcnioOF51a1JaibMB8j1F+oOGKiwDjO1V/Y8wX/5FdpNz93U79grXPvPoMaGsCRHcb4JSEbslgvDeTFLiNegBCSQN7citHti38N0X8ilodUNMPTZNJInWFBIteENz398UuZZ2z2ZbLkGolRWUfvaUTWvqToKx3+eLnhudQVyUMUs2Na9lqAAOh7E2PSZxFtvdXMkdAluLcCrVPOqZUhdRIKzZ3HKayH/lVABpnreYMNij+yPPBXq0WZgbuqHYEmKgF5NlTpvqnG4y7+WdFSnAkgVF+HmYmD1QyQOoMi+4HznjlI5TiD1FkaGTMoAsBrEVkE35g1UD5C94HWIKGawLVfePKwFfUdQAydVmG0w6mmp9PM0k+0Gxx34dzuYy2Uy6DK8pRVFwCzMJ1HnJlt7qIxn/ALTOLirVC0Tq8zLqgMG+qqSItedFu82xqK2czi0mf7qiioNCMC9RoGkDlYKrk6erwY9sKHXMJsOqAUcNzlQAFWCo7NpQU6qjmclSPuyGNgIHQ/PFrU4rXUXolhFzFQR33pgx8jhSg2Yo01pE0XtAApksFCjZA4D94J1G5AO2LBcs9ZAvnIywCCEbmHS/mTIIP5YqLhTfndRUcxXYKFQIBG/N077/APoOOgL/AHlVGb/VMASBPxaNUXjSDfEudo1ApBqap6JTUE+hLEgA/wA8d5XKUyFNQEsSRDk9CbabKNttMe+NGaTivKRoTKujE2sVO3sOkb4no16c8umInpeSSfX19ScSV25AUQNIHKRFo22Me2OqNNWGoQBf2Py7/ngWLlaw1wCIYE7i+0ke3X39MT05Okm1rjuf6Y88pSQ0XEwfeOvyxOuGCUr3BgwYZYjBgwYEIwYMGBCMGDBgQjBgwYEIwYMGBCMGDBgQjBgwYEKi8D044flvWkrf7ub+OLo1ADHU4ovANUNw3Kx0oqv+3lP5jFlmEMhuo7dfQ9h6/pgcU5EuK94tlUq0mp1Phe3qDI0keoaCPWMUnDuJuitlahnMJCo374b4ansBc+0STi3zNTQAx1Eiwjc7GO02+gJtik4jwqq5XM0W1Vk2UNNN1uDSHqO5iSTMW0zO9a3KCq7KUQnGGRfhhB6/5Ij9MN8dyCU6pRyVo5hgQw/5NUfjHabk9DLTYGa3hnExW4iHUFVYpIO6stJ1Kn2Kt/KcaXjPk1Eq0nJMgyBuIvMmw0zP5emJ2g8yqXBHJZzhnEK1Nv8ADq/MQwHmf/qB1E37rAXqJIJlcOfaDl9KUs0BJptpbtpfafny/wD9DjP5jilTLZmilVNT0SmmoJKtRNge4jmA7amG6gnZ+Kc0py1ZKikq1FoI/egkAT6gETv+WFsWuBTkFrgQvlfgTJNmM1T1SUy+ki0wtMkUxYXIJkb9cfSVpU6tanoUhEDO4A2JI8sQeskta1hvvjIeAuILQOYqNaZJteBBA+ZIExvHfGt4PwasKXnpVKVqpDshANMg3C6d5APxTv6YSlcDunqmCrpJGorT5l3ndrWM94EYXzXI6ujhS7CF3RmK7HqC0fEIFhIJx0aNYKannBi0QFTvAAWXYduh/PBQ4RqJ8xnYGCZOiSCYMJFu39xcgrntmUlmOPMjqppsksdUAv8Aig/u99WxkRbHdDNK9UszAWHISAVKsSGAPNeYkr0Hzeq8Lpn4qarBHN+I9RDb7xv64lq0AGC6AUYRsIU3/I+mFwnatxDYohXbUAhEEGGLSCWki25iDAtY+mLCk6nqDPz9/wBR+WIWyP7hII9ZG28G2J1pC0gSNvTFBIUyQVMBj3EQJ1RFo3nrO0e2JcUSIwYMGBCMGDBgQjBgwYEIwYMGBCMGDBgQjBgwYEIwYMV3FfEOXywmvWSn6MRqPsvxN8hgQrHBjA1ftoyQJAWuw7hFAPrdwfqBj3Ceo3eE/pv3JD7J+MO3DTTp6WqUnICkwAKhlW9QD5hIkTpgb42HD6eZLN5ug6XIQx8S3Gq2xM7enrj4J4T8VNkWWqm11cbhxMhT22nULj6g/orKZkVqa1E1AMJEgofmpE/LEqbsYncr1RhOWa4bKkEuAGeCAJgevzNhPp0w1TpgRIANxb6/1xKoxzVSREke2LwuaV834/VIzzeQo1OqECAsvpbebAkHqLyMXXA+KGqpgKKv/MpsClSVMT+I/DYiJB6XnCfF6WnitESTqCTJvdmsDvFsXPiDwZTzMVEZqVdYKVFJsRsCJuPUQfXpjmDSSXcV0lwAASHizgT1cuD5WpqNwRULEr+NLqC1tha6r7GrqcVapkcw2vlpUbBTpswIDQLMD1kdDEYfy/iuvk2WlxCkQuy10uh7Tb02sfQ4xfjCqlJ6gyzq1GuraShkAEqWpmNtLKpAPQqO+J1CBrDkQmYCdU9PtKcCoGtWpoEaopbUaYfQrkbaj0USb+tt8fWMsaqg68uwJ/cZHWYjVdlYWtEbAYyH2UZUL+0VD0VREdOYkflj6HolB+JTBEkg9xfD0G6krK7teEl+0lm+81UwpsCtiYsxcSOu0iOs2ww+ZOmQw09WXmG8dP7/AFwecRUIgwet+gvFto+cnEy5am3MFWZ3AEyPX5fli+a51xWqCCSQ2w023m31JjEOTOs8wAAgoN7CRqnr+Y2wzUycgibERFo/TEeWyBQ2bl6KAIAvb9MZBlaCITi46xwp3/vpjoYcFTXuDBgwyEYMGDAhGDBgwIRgwYMCEYMGF83n6dJdVV1Re7EKPqcCExgxjeI/abQWRQV6zdxyJ/ua/wBFOMhxH7Qs3XA0utFWiBTHNBEiXN5t+GMRdXY3arNoPdsX1jO8SpUV11ai017uwUfnjH8W+1agkjLo9du/+Wn+5hJ+Q+ePl+aJapqdi7FZ1MSx3HVjOBROr5W+X9McztKP+oXS3RQP3FXvHfHedrD/ADfJWVGmiNNjH4ydUx2I9sZfyjZmHMTzEtq3DXncjEuaqczD/wAM+24n9Md1jZYsNQ6ehxzl7nZldIY1uQS8dv0ODEjIfTBhZWwqLhtAMjrex6eo/W2P0z4azFR8rReqNNRqaFh6xv6TYx0nH5q4FEvOxIEfXH6koqFAA2AA+mOygYJ6Lk0nIKXBjnVj2cdWILhWK8Q0R/imXbsKXXf7xsbXGI8WVCOIZaATOjpPwuST8v0xtpxNhieaq/Jq5r5dXUqyhlYQQQCCOxBscfI/tJ8FUsoEzGXlVZwrU5lQYJUgm4HKRF+kRj6/jFfa0B+wgn8Namf/AHD+OMrAOYVtFxDxCr/serakzEx8SH/3j6WH54+ilcfNfslrc9dbXVW+hI/+WPpWDRz+mFukf+hXhxzqx6+FXa+Me8yptbKaDY9nCy1MdedjPUKMKkVt/wC+mOg2F9W59f5YmQYA4oIUgOPceDHuOkFIjBgx5ONQvcGEM7xylSEs/WLX/TGZz/2ihKhRaYa0g6iJ3ieUkbduvTEzUaNqcU3HILaasUniHxXSykBgzOwkKo+UljYCZ7mxtj5fxbxdmFr2r1FWLnWd7zHxAf7T6YgbiArgkMXIdgSS7G5OnmdmJ5YjaBG9yYO0jUJC6G6PrQ5XnGftGzTtppBaK9xzv/uaw+mMlUzbVCXqOztpEsxLG+rqfbYdsOVxzDvP8MV7LCk/6f0n+Zx576rnZldzabW5BTUavM3sv6vhRX+6onqWQfRT1+eJKLcxPoPTYn+eE65IpqD0K+nU4TEqFNZg86/9B/UHEdGsPMqA9FX8p/ngzTcy77H5fF/fywjk6n/EN6yPoEwwWFM5n/MMRfT/AAg+04nzEQB/rT2+MA+vX8xheqPvSY7bfy+Yx3n6kU7fvpB7cwjGjNBUlRyCf5/1wY5qgTbVHSJjBjbJFmuB1iasTuydu4/hj9V+ZfH5J4VXAqmexj33B+sY/SjeMqAAJbcah7HY+2Oh720zdQqU3PiAtD52O0q4ww+1HKFtILyO4jqAY7xOFsx9rNFdYCTpAjmF9x0G0j+OM9ZqmdGf/wArS+JM4qugkBmBiSBtJk+kiPcgdcaInH598c/aGMy9Blp6TTnrMyyGxjsPzxdcQ+2mqJ0LSHNAszGCTBjUIYCAQfe2xoKlp3rDo7zA3L7OHxjftbvw5v8AxKf6nHztPtbzz/CaKjedEAwTyCZ6QbwbYreMfaFmM1QanUbVqqU2VQoEaSTAgeq98Y6qSC1UZobwQ5a77J8zGbYd6Tfqp/hj60agx8M8H5h6GYp1tEKJVxeYKwYncg6THp6ifo7+LEYWG4NjY+xH5Y5maU2m3CSmraK9z5AWiq8YoqYarTB7F1B+k4SqeJMsDPnIbdDP5DHyHiXD8y9RiEgGY5l9Im/oPpiHLcDzJMnSJH4nB/STJvjDpc7k7dCaMyV9aXxZlp/zN4vBgWm5i2HKXH6BMLUUk9px8fPBa6sStSDFoqRHQwJ2G2Lrh/C6wI82sVEm2pz6m0gbR/Yxo0gFYdE5r6g9YQ3vb6DDCVQdjjKJxKZB6m9zvb6dMSjjoW4iw9enX2xRukBROjGFqtWBnjGaPiQx0m1hJ6TMb/8AbENTxAxmCD/Cdu8zP6Yr/kjYkGiv2q8zXFImO03xmuJ8eJBBfoev/TGOa3EGaxiYkiDP6SOv0xU5isDErEkC4Ikg7LA5u4Im5AgTjnfpBK7KejAKu4txQRUuLsv1hrYzPF6+t1UHm0gG83jv1641VZKdiFFjqggxzQBfpJYjvf6U9bJ0wzhl0luYzrkRY+giR6bYj6wXUNHKzvF3FWstJWGqVWel4E99z2nFlwnJihSaXB1ww3tYdwJs3SdvUY5q+G1DMQ7EEkkgSvtNgNu5m20xhf8AwB9JA5vcCRAmBzbkD6nD424YUjSeHJ6rm1kcy2IG47D+eEKmdSCNQuCN/wC4wjmeCOo5lI3uYFrnbc3nvhdeBVWjkiT1tbpIPuO++EDQdqYtcNiuMvmkJnWslY3H739cJ57N09BGtJB21CfiJ/TFVW4UwIXRLb6QQTE7kdJnbfETcOaCfLawvba9pHzj1xQMbvWQdyu8xxCmdDaxY3uP9UT/AH1wllc4vma5EF3G/TSse39MVNOV6Eb9I9N8e5OmpqIH+Ete3Tr84EYoKYCUlXoz6SSGAAdeo7H+v0wpxviSFdIYHmXY9AQZtihVASL/ANmMeimIMm8/38sOKQBlKSVqMtxKkEUa1EAW1fyIwYyD5W9jbBjfRb/0kxcE/lWp6rrB+cz7fQ4bGaqyu5EEAEm4EWtt039MaqnklILmoovF3DOf/Lufe23fEyoWsKhYWE6iPleD16+uOZ1adncrtaQMlk6XCmZRElgNTDZ9/wAAN2tB3k3+cKZKqz6UpM5B2gkWO5kXF/TGvSgCYN1vJB2/1Hrbe2GVyrIAS1TbfVP0gmD+eF9d3BUxDaCsBmuGZh2UNTeTZQbEgdp9o/riSvwWv0p6iYupDfKN1NtiAbdsfQ8kAbCWnoZJ72tOGDk1BBKFYNgdRWTuIb4vmTHe2G/yXi0BRwiZvdfOU8P12kFY0wDaY9TpmLTc9RGHKXh2sjaiNMW1QTe8AxMkgGIm07dd+cstgQe4uR0t+oxNToD4lnUOuqSPmLx7nCGvUO5OCydqrOF0zTQLaxE/CbEAarmWSSF6RHti1/bgA1xJMcrWaJlSDfp2MT6YgfidILL6TAPMT8Qgk81wbL37WxHU4xlF38kRt8LbE/uybR/6gccno4jKq55NoKkfOmTpUsCfSQOlto+f6YlpNrJDpCyY7ke21uhwrnOP0lkFVZgfhAB9T6df17Ymy3E9QIRNJvqUC4sCfhBE/D6iT1nDNotCxzajWhzhYpulUY/FMne439NI3O3sTOOmpMbCQYMXJjebWAE4VOfcFAQBM7tYRAgySw7SdMx16M5iSJ1LE8pVtRO03AgjuR3A6YvELmJkplMqdN7x3m8/P1PT69PVpAMIVupEqY79QYkQJ9PWMV7OygCdZF7mGkXBMR23+vfHvEOIeSrF7aQL7EyYmCT19wSGFrY3CgSTATL56olhSf1IZRMQBA1CNu87e5iGdruwF0JPelHvu7EzFu2EsrxStVpl6KOyXhyZ2JuTCqtxYDVsZtvU1OLggtrWVYsKhckAkEAXYlhABspa0dThcUZBdDdHJJxGI3LWVmYDSDUJEG5JbbaFWCPQSdh2GIqlc61XUFcgwmoEwCZOokQpuJjuIjahrZqkoQrTCggatQdixZQTAPKASwn4bqOsjCP+FVDUR1FnKgJpbUgN9cUlIQC5mZIB3xmKTC0UABicfv286K8zXF0p1GkhQCy6wpqAsDzJ5iuGQiPxjaSJiSo3itCCESqzMSJYrYfEb9TAuJE3PTDue0U6isSNY1ha5iQyBQ/mKhhkIMBiSRABEzqoeN5+q9HW3l+UwliKaAMQNK0tQ5iZU8toG3SCxIBT0mgtmx6+e8KxfOln1/tKhXUajLQCSDpT8LkiJKgi5uLYQzfFTrQKX0q8QSHVzA2AIZZJO52ESTYO5LNLTopUUCrr5Rl3Uk0yeRWJCsHAYGwAJ1XmOVU0K4WoUpfdq4bUdCaVBmGZkQseh+W5AjYjNPShxi3PIefK9q8eA1+aUR9NqaMCbgC7IdJaAOUi2IqnFKRT4gdVhSLQSAJ80v2kbEkk2iRhVKoIFcKSCzLoYeYGsQWYmNIneTeNuoho8Y0hyyjymMjSAypIJ8sC5ixtIIIBvGANE5LoNIhst9vPhWlHNGro8w02Ai6voe4FwLwLyeveL4XzOXXW3nlqwjSpp6dSMbiSrFFB5QFUQZJsbY6yHDaulHFMiijEqXUGCYNSlokgIymyuYOkmZM4sV4vlmHlmk+sKympSqIramJIAmLECCbAEgQdiQAbFc7r3wyJ2e3maz+Z0ljcKQCAAoUmBJUALqJA/ucevw14LrJvChtIZ/VVJI9ySN+s4izHEAK00kJIJMORXG0RzFgeaSXt8RgbQZnMiq0VVVqqgwgekhXqJJZQf+mCekRGGvI8/CZ9JgZJEedbpM5XWXJv8QYaVLCDBBAA09YmBawwumUWRIRtU/AFN778wjbr79QcW2Ty+XyuXDM6l3huSqtTXadJp+XpSzAcxMxaJOF83xHUPMSiaDGNL/CIkgOIgKQFk6QZL202BvDtmS5minAxAzeeKqXyYNxSsYPRd/TVbBja5fjy0kVFymTcACHLyWBEhiWpzJnrfBhPUq7B7oin/wAHv/CXWkoPMkMO7NAnb4isWnfth6hBYhRBB03YASDGknVG9oJ9MT03WmPOrU61SoYZ6mkU0hQQrQC6uLKL/XYYoeLZ85hw1PUGLa2Tzvu2MAagCqQeUSSST3ETiDZdmpACYlNjMjWUKqwBBMyRJLbAkTHQrIvAPTEtXMKKZANVdQjliVYgwpGsK0aRuTZo6nSvSzRt/wAFWCqdVWqjq7loGorpkkCZEsZkne+DO5fL5ceZRGaJ+JQqurSJlCXQaFJJB06rn0AwFhmO3mxVZUpAXknzYn8/w1loImXr0/MEBvNaYlYZhI1LUJgkSdJJ0zNkOFV69JmR9NYiAGZxo5Sw0gumpLD4hta22G8imYZJLCmTcJ5ZqkjdR5gQl7X06h1tYx5wrJVjUOtHp6lOiE1hosSabFdrGJME3BsMIMQkOjzzYqj08Jucsvfcm8pmHYxpy4cSoVxVPmQBcMyreAdyomT1nHlfjpWqtKsKNCVA5N1LkQCrArrUkHV0E364j4tm2qZfyqEVVDKCyU/MqQFgzpBSm8SIlYAgWBOKXJMlJFq1WqyXIGvTEkTKtqID2k77DrhmsOaB6ThcgfP15tT1HNGtXei1RvKltNanpVtW4ALPqCC51SCQLnrh3PZQBD5ZasyjywagC0yIBBUMDLzYAsYJBAvJj4pRWmorOnnqihQVqHSmpNXO4WblpHMpbUtpkYhy2dpZlS9bNGm4JITyywEkyNepuQjpAgkxNzgIxXiyamIggkjvy4917U4YWpaqNCmNNNSxDa3JIAJZVeUIIN2Xc+kHnKeJKGXUgu5JAiFIRt7w7LqANpIEHqwEFLi2YbLoVqvoZgxSEUn4gJEg2aCSBMQRNxDPhytlHdWqQKjEyWpUwJ6KNPIVbbYH5SDsamJw7flO4uILZLhz+pJ+PhW2XzVNSlQgDzIakGqCZEg1DTOhQsk8zwCSO045/wDqenWqLraoazqUWidEJIJLk6CJEWUTcrvBhrjoXy4aoivqYKxpaqYRpi5SUZrmQYGkESYIp8twypTqMXqZQoiFqWsIbD8d4bSJuZjbsIm2Dz5z04qGGRLvse58+/OH1Kb0E0qqqSAS4846gRqhSGYRpktABI6gjFjwzhOXQlNdRRVU3JrE9lny9IVJE6jIFxqxZZPNlld/OVWGgslCkzaQzSjSVDFWk88qOYmdjipqLrs+Y1aialRyiA6UJUhTSLaZlRYHpF74oHm82vx+YUpLnFom+78bfN69OXNHLmrTrN5NOFHlp5eonlMNUBklv3Va0yQROKfhuX8+tVd3eVUshKAnVIEPpjUCu8g2BtAJNjxDidJ481q782pdL6BRABimsyCSTJYywjrF8+lLLmm6vUzOptJMVAwJBMC67QbFpi3rh2wWmCuttGq27mGemX88VqP8EZQ1UaaaA69KsVTpysHBWI/Eb7D3Sz/Bs5VdAUatSekfKJ0qJ+IiAq8wJYkAywi5EjHOeyQzFKnGYBAZhLJBAA5VJpgB+YKQGg81rgjBwvKZqirVMrmRBZZoOrFl0kksKDEtEiZQEwSbEHG0mx+4yeXnnRc9Wq8Q6AIO3F2SnGYpLBqBYK/cLqUuYAadBHXmEkhYiJkn3iXEmJRquX5HJ8uSp5iBIsAKlwOgNhMkYtch4bqSKmZp0qutixaqgJANxAmwuGaJ2sR1k4j4eo1QzOHCidD01BqMoHNCK01YJW5VTcT0GM1XWOzp2yVG1Qwz1kXz65qg4tnhUVUph2qs6iNJQspMDSDA0csSANhMwTh0eKKqqFqE1abFdVUqUY2CtZWhrXBJkzBmSAhkcmy1alGhXVagIUCbMASSNYJIIheXed4x1U43WYeVXVi68gVQCSRYAFe0WME/xyAJaBbjmuprQ8i88tnnP+LrNVck7lKjqTT+FQG0gqDfcK1yLQoEkQ0nEGbzLKtMhDTSmFRRNPUwUSahiS0NaTCty2aABxnvLQIjr8JVtP4pYEAgCJ5VEibyLj8UuU8Q00zS06dNoMxCqh1GOY6iGMAwBbc+kRkxqg5dAlwNbcjFzU2V4sp1FkarmBrdFJAAaoOd76VgBRDTtZR1xX5Tg75bLCtXVqzO4VKNNVJK7oT1VDZgoknSCbbXPiLhVCrQeuykVQmrUHDgql5UAiZmCb+4xhM7ximwFIUVVAvxCfMaVG7NZl1yQCNjpnY4tRaKrY7rmeRimnacx/R7bVacR4jSCrpoIgqVIIJS2kj4imy80zO4jpjzheZYVauWrqmiqxZGZo8pgWKMCGFjqP3ZI+IbdWPDPDMjIauDp1mA1QaP9IekQG1iexB3G0Hjxbm8u1cUsuANKqQbgnVLaQDEiCCto5oEYoIacLQee73QP1XCm+yvcxlq9Ch+zuaaKU0hlSEYSbyj6lOkfDAm89cRUcvSpqNVVWpsPvFpzQRNiAo1ArtcKk8xJsQcZXI8QzOsMAap0FIJJlbnSYINjzC++LQZ4uaX7RlxUUjSQalVGLTBqELBBAEFb2EwBAES0g6x7Qru0eAAPPefdRvlctP3eTRl6ECq4PfmNzfHuGKnh5WMq2WQGCF8uo0W2lnJPuT9Nse4z1aO157lL6btlP2H5UXEuJ5yk1PLl9ZI5BppkLAP3gdYAgTzGBaZMHDuRrPnQabVDIUKUFI2IIsWLamEIWJBBv6EYq6ecWhWfSi5lwKWllPmLqKQHmzclgNusxbGh4Zwb7tlcIO+nVLGPiZjct67GZ9cLWqNpsBIvns+FJlEExs33+0nxqvQinRyiksjEFisCTu2r8TyLxYYp3q0zL1eeqI3pamPeWDjSJtudpi+LTi+UeloGXpB5EH49AFt21HUxHQER2acVvFa1RFsuirUISFUAkSNTsIOhNJIBYgzeN8FNxdEbeN+K6MNBlM2Nt8KOlXZgDTCj/cNJtAB6/1xeN4cqKrPXl2A1FnqABhAhDMsWkC5gAhRO2KtaVDzPNr1lPllV0ioSQwkjmUalMg3Ww095xbZviL/ABLRyt/82qilyUBB0KFhWbqJa1pjGPLjGH3t7+bFj6jadqYF9xkoy/hsMhYNSp1ZGikTTI0n0eNR3Ok9o64fpV6hqLTzStRXVFJgaYoyonSWRoWQCeeZvYScZjMcSzWYdSaNSuquLJTcBx1BQIZmAZNhG04Y4tn3aotRBWQEAmk7tUY3M6E1toUAHnJU3tiwY+IP9eclxuY3HEi/VdDgql6j1kXN6maodFctTABMtNNVAbcRAEAgC3LUHxUMrUK5E1aC6hIdmuZsWBPKIAkgTG/bF3k+PVjozAqFAJGkIp1erM0l+4A6GNVsO8Zq5dcslTMZdIJ0+Z5SbmWUKCysVsBMgWMeutqkOwuFuftu7J3MwtDrbr/MX86LNcVzWarVzVKaSWYnQy+WZEwxJ0ssKY1d45ji8fwS7Ij0xWd9MgFqaLTN5XVz817LIsBLSROQzWfApqEZUvchRABjTBDEbH0j1wrls5VqsQt3nUCG0zBBvHL0J29O2LhjyJsI4JqpZSjA47Mr/YngYWzTiNNqRTMVFBZpg1FXmmTzBjp1bEKAJEgiTLicaSkqyWSjBSQwIMSFkkk9ryJj68ZbKVKlNqueyVSq0FvMSoUMkSJYAELcGXL72gWxVZDw7l3n9qY0Qgt5hdwsnbUYsAPQnoDjmdSa4ySekFTbpLROp3nz4VovE3oI9CjUelrhqdQiq3lrE6fMC3pkgEBNUazcRBz+bzdVVLs7V2DXLUQKbfDKam0voAAMCL9BueMl4koUcyopOWoqYEIKYYDrpZGLG1tf1XpZ5zieRr5hTWapSZhq11WSqKYGo6RTphVpAgAwJaTEXk9npkXPx4VysqCbQBv884KiydSrqJbLhkN4LhYBuNLhtQEEdTI+uLWlxqplz93RampBb40Z2n4SpPNTETJ1tMRIjF43DGrCklPMZetSenYNTtBFoG699JMjrirzP2csHYeb5jKuoqDpJ/EQFCgsYvCzEj0xztqU6hLXwDuv32XXXUcWgEuJBv5ZO5XN1c2gp5yrSyeWHL94/OxAkKF1ajETcgA7SbYqeDpmFZwuo01kSKrqoE6g4hkdQSs7qbX6454VxdVreW66REGSyERt+BgI2g/UXOLzNHL0/K/bcvCVAZIrvzKSASFUAsLfDO4AxQUwywHnfNRdUfcOy5D5AVVxWo+nn4pTYFoCLUY2O/YwOpY39ScI0fFNFFVNYYLq0lDURk1RqUP+HURJIAnqYGNvw08JSmXo06dMLpZ9dB3IHo0mLkQ2ogEjuMYri3FcvXqlqbPrIB1OyBRAvBAUiJtfedzcs0SIIMdvO6VjnnVbAvt8C5ymWqOVamz13mVYESsCfiIhYE7mIxocjUNPNK1JKGYr1E1KgJfyyVk/eU1NMhRM6SCZ9sU3BOOKi1ar1EYhqZHM5rM11lTDawdNw1gbytp1WbzYVFzH36alK0UpvIqlxrZlpiViOYloIIuJAxKpY3HL8Loc+RgbA2GLz12/PJZriORzdbNl81la/lklkVOXQV+GQRLrtq2Y7yNsM0vF3ETW8wZNaKMAqs1MmPXzGIL6gCDBiJgbk6IcRzdRqRy9Ap5gk1K2ltCqeamBPxNy817MpA3IX4uMxWrMTlW8tI0JSq01rhiCBVIbXTYnS3IbwQQZBxjX4gA4NBjfl/a5X2fJxEfO8ckpxLxwCiHMZdXZGOsLpZbqViZLUwQ1ww9D647xDVzVWmtaorU8qD90rVA5RZAEbFt949rDF2vhSrVZ6py+YDO7EmrSAkm4tT1EqDB+EKIEHpjrj/gZ1ormMw7M5aHUtq0A2T4Tpg7Qu0qPTFW4KTgLfPa9krnYmy3z2/CyuTzuqry5h6YX/LZqbC576GZqW26hsWFDxTWdGSqHaIIldeozvqKkl7/ESbSOsYW/wRBsW37x/H89uuHqNQxysYG3MTPcz1v1/piz8DhYIFSoDJd3uneCZPzxqZhRiFK+Z5TSTKklqZkW79PTF1mDUpqaVUZYkJyO2ZoozH4QWly0FZsI2vMnGXNdp0lyPQE3M/Prf5DeMSCnUCyCwXvBg336i3z9PXnLBMnzqrur1KhsfOSul46//wCWkPTzqkCO2lgsewx7ikHD6j8wWowPUNY9O9/frgwpYN6lPBZU0KynVHy1SRi54Z4nqIyCo1Y0xuouB7DY3g7YhpuZBKg2gglon0gggj36YbGXK76uo0kkQeovt72x1PLXCHgKrnem79FxI439oCvv8epMwJaoigQI0ggdgo1GO/LthPM59KbMaNd3JVoY0UYgkRZiykdQCFtOx6QcIyaO582olJFAmSdR/wBO0TMk77C1sTjO5OhVVvLevT0kaXYLJuAdgbdiOuONtFrDqg5cI91R+k1agj4zVW2aq1GDAAEmNT111EiAbu89RabYu+H5jM5TzGFanTqFApFNg7kMZEHQVDCJkG3zGNNnuOZZsuoy+TNQMh0kL5dOmWEXqWkg2Ok/hPNO2Rz+SqUdJqqU1iQDckWGrcnTf4jv+mhwdYgDhtSGtVwYCdXlZaHK+O1bRTzT5moCmkswUKIB/BT5qmqQpLK0+04kbK8Nakai0qXUaQGpvfoVHMDvB0kCekYoslkZqUqY+8arpKBDuDNm/ciDNrBT7lvjPhrMUKhU02Kn4XUSjDf1KkSBDD9Lzc1hdYkdYBWNYWgREnIbfPMlPw7OZKhzLTzAjSQHq6gTeBpRDOmerbxYYM3VoV9ZqMuZvq+PUtEdFGmFRRFyd7zhDOcJdaWoTMTPMFgyI1GxP0tHcxUrFeoKWlmeodOkXk9p7emNDW1NZrjzBVRTdTbic0HgfIW54T4epK9SrmKflpUQw+kBRYmoxcAKJGkCTG4gzhzK5ZeGUy7oro6kggUwgmCodyZWTyAgaOYYoPDvg+pRrLFJaRjWGYBtPSy6yoN94ldX1qPHXBX84BcwGpVRrhRpDGYJYry1CDYGbTEL1xjWGpgLrR8d1y1aj3gmOgyWq494qpKFpZfzHr6000qOtFsC5KkKQY1GFkxpFhF/czlzRQVsxlqba1Gs1KtXUHJggjU2potbrPTGU8EZsZKtrqlmQA8qpTLknYamGpV9iPY9W+O+L69fT5tNfJU6kCBgWgFQWYgrYzOkDqPUUfTIdDMt+08FlFuJwaRbhs+FFUyp8weTSXNBSoqLCq0lQxVWFyIm4khgbdTX8dz+XdfuUXkkNqe7GdglzNysz0mBvjb+Fa2mEakLRYA8pUA6jqsIOxB3B7W58S+NeHUn1qq1ay2LKu3f7y0n2n3wlKoSYDSY4+BddcOa/WjsPO6yvhStUOkg1NCMStMFmHXpMKJNptvbfF7U4E+bQVstQQujGmZMvTaTqQBjpVRJO5NydycV2S+0yhqYVKZClTPlhlqsYCgFiQAwF9U+0bFnwR4gygrVGAoZNDb70uarC5nXqhvVWtYRHV3MrAucW+exUK2kMeBh2ecuKv6WWqZWkHzKqzJHmVA4qaFBEeZOkhgWMINdgL9TkvFfE8vXqK2WprCEsKyQrz+6AApAU7TN7jTed5wR80BVCHJvRbW1F6dQhJYyFdLlp1GSB09ZFFx7gdXNIdNLJ0qlNWZhSIDloBQStMHuSA0bEzsFYWtcS4Qef0pBznZ3A83FYxEU1i4JeoplqlNRXJMbEEEG0i+8EdMbDN8G/aUVq1ShSUKQNfko6kd0VRzADq4gdL4pstlqDUFbPVa9JxKiATTeNIOnSoZYkSLWB3g4zHGuEpq+401JuNJDsV/fYDnQ7yrLtF+9WjGbk227O66XYAAacTxH9pkvSp1WGUH7UUmXqCEdomdJJ1qP3bav9QMF/wALq+bzznPQ5KgEmypsAAF5QscoAtM9ZxRcOoVcvVDGjUC9CUYAEjcyNpsfTF7wvjmWFZKSUyiuoVrxpJAKg3vDSNUAX+lahIBwibZ7eKVlNpc1z3QbiI83rVjNjL1jKimgYBXLuAYDRdSutiOjBpid9s34p8SGsqLSqsSCTYrDAkECR94LxYNF+5t1m/DdPMO7+cEp0hLlxany2CqQJHw6h6j4jGIf8Oy+lBT4hQMQWD1DTCsJuFI51EmDANz3nEaTWmH3J5FFdxaS2AAust9qefpMAy03WAFB1gAAR0aWMX55PXfGu4L9plGtS/4sCm7EjQivVBHXV93AB7S1t4xhqmRpK6h6zVl1SwoiKZt0q31dOUAR372ZzHDqXPTyjvUBkLUqQt5m4Y99iI7+u1WU3kDCZ3i3yfpRZQJbIB/jsrHxfnssFSnlkUuBqLIH0hRMMX2YBhEAxcCBGM49RlbTUBBNwpQg3vqkwYtbpN8Ica43VqsRTGmmCAo2AsItvPriroUqgOo1NPqJkA2n9b++KUqRDdY/ZVKjqYAa0k9IHut9wPhVB2hiWnYafLTcCFcsGc+gX64svFGbqmIimFtBAbYSAL6SSbRPW+2Pn1GpESebuTeIII9iJt1BO/XzMuX5tWkjZrzy7XiT077iYwOpBxukp1SxfSeGeHVekjVxR80iW+8Cex0iADETbfBj5kc2OtGhPXkNz1PxYMch0RxM43dIVvWHDt/Kkp5hL6pntYAjpEmbxvB/O89OGKhCDJgJI1FiYEgExPrE9YtNpx7hTNTVaQTQuwCCSfcXH8euIclwb9n0tVGoFSSygN5ZvYrBLAbyBIg9MW9ZjmyDfctdobw6Nm9T0vCOaZlPlQpglmdACD0lmEAkWO1+tsdcUyq0305yvRdo+6oZZVrmmskxPIqHaSTe+/RPN5DJmmav7TUqqG0kFQukkSDDkQp2Bg+uKZqRgsCqKTYhZJ/2g39dsOzWz+CPyUjaJxYgbC+wnneB3TicTcuF8motIEgBWQMZNpYjT13Ix9G4Tla+lVWlToaQIqMyVm0x1VAdTgTfUAJFzJGPnq+FcxoSsBrUjXOoStgQCpvMGbA4s/8AGsxSpBmIZ9QUUkPOBfmJWVBkjlg+sbYlWDX2p4Z658p+V0ljnCS50DeJ+At5S4iuRrNUzNSk2sjQUR2qkRzyFUlFGkGxI9RAGHPEHitfIFPL0nzHmoAvJqphTGkt5hUOCNgCdrx1+X5Snma9QPVpaAAdVRrEA3J1ExI6A7WtGGuH+IOJUDUp5Wo9WgjCCtNaqxNlAghZm4HqfXEhQki4kdvZc1WiAMYk35fP4T2aatmKh8+s1FdfNR0hgiCIKhWVS3NexGqY2jHfGs/Rof8A26DzKVRStapUMsCsqdGmym/MsDaw1DHAz+ezIl8pTpBV5mNI0yzMT94S3O0yQQDG21sJU/AWcFRoowvxBiVUSL3DHf5dMNqMMPIAGWwed10UiHUwQ6DcZ9vMuCsPDWd4rnGZ2cU6TMC1SNGmARCsDLRO1xNyQb41R8I0lpyq/tLsWNSpUYlyTuRBiZ+YjqcfPOL+Os5zUj5Q0jSQFVlYQAVIlkNjtGn2xx4Y8PvmuWlmNBQgnSSoXVM8oIEmNxAtG2zVKZLcbiGjguRjC10NvG/y/Ra/g/AlqVGV6CqyUvvA4YhGJIUotQDmgfFtv74W4t4NZEDtmgiSNQYMaaEd1XZBLQ1wAZMXxovDXhNsoCqV3YtvyoSTEASWPIpJaF0m5lsaJ6RDKrw5M/h6QQAZmdzNr+uOA1XB5LDI83q5ruB1bH8LB8O4PR85qdevlq1QoR5IlGNoAVWqLTJ7KYt23x8+4nkHoVSlOorATzBCjrcgqysJR1IIP5E42PjvhOSptqppVpmpJDBdVJmBIZDLDSRAsNgdjjL047/PbHo6Plikmd4EeeFc7qjy4mSFX0OEn4mIMnrf59/n74ep8NkGBP5evb09euLCgNv73t22xY0aJ7H+/T5x646S4nNRsMlHwjieboUWpI66DqixDJqm4YGTEk3nphngvE87SUgZl4gbrTJPqSV1H3b5ejVOhf0/vv19P+2G8tlQfkdo29b3I9YwvptMyBdYXKu4qM1mmXnqM4kgUl0tuCfgUTEDfaPXC/DPspzJPnCqKVXVqUsaiup6knSLkn16740+UL0703ZSexmY+vf88KijW8x2NVyGAnVpqCQTAllJAGoxBgdhthS17RFOAiQ79y6zn2c5vNBalbO6SAANAZVK7gxKAb9F6DEWX8DUsrTd83U89GbTqbzLMx030vImYPvfHfCnrUarAMzh+Y+YzPtNlGoaeswIsIiMUHiHhQyyvmdVZXMqNJADF5hdNhoBuVHbbExRqnVxQNkAD+vda14aZWrqeGQFVUWi1MMRoqqyqNRkuGv6CNIJ/esBjP8AF/s/q5jMBVp0stRX8WpWdr9hI9BMeuMzwXxrWWoabnQlRWSLlE1izaJsA0GB0kDfD3HOPZmg1M1kqUKyyFqUzysBFoJgrcSskXuMTZo9em8Xnjz28fddZfTeCMUDt04eXWwoeCEogguukxqLmBc2MBdJMkCfWO2M/wCIOEhHKmmrgWhXhjexKxIEX79MVHB6mbzBasrs7F5Dkk6YHVBO0iPTb0sc14WzVZ2BJphzrJSVknclbNEjtEn0MA0V7akl3yqN07C2Nm4R+CkOD5EVKkMIUE6ASCJvCwbzedrxvOHvEHGcpTpvSUq1UrE0VO/Zm6bbSSMScJ8NuqN5jA6XKhjJkXEySJv74nbhBXcq17QumIO297R0F8dBoYn4nHLoou0yARTET1zWK/bRFpAsZa14gnmsZ/QY685T1HTqDfabGx9fzxq6+TU7gTf2Py+Q9bYqMzwSkZ1IOt1kT6+n1x02XDJVQaqjdb/PBh0cAXpqj/qIwYzV8/tbiKZq+JaVN2K1Kjk2K6SI7jmA9vltiP8A+rabLpXzgepaDc9d7fpjjPDJqappo9RnjQzkFVknW0A79pHXa0lVM3y6ZAF4sN+9t8copUyJwnrb4Xt0313OMuaOQn5Ka4FwutTYhCCGsdGmrE30shBkEC9uk3GOeN8C1XMqemm9P20EkoLbqSPQY7FSiACAWaIsNHz/ABAX7TjzOcbNQeUoOtgqg2AEASB3lpP0HTGh1QvxN+IQ7R6LaeCpfr7ed4Sua4/X8lKCn4YBgklo2m8ADt/QAyPBsy5EMLg7gXi5gbkx0xNmOBNSoh0FUkXdtMALvIYCY9ZtPsML5rxQ2gU6AYW0mo3xlf3V/cBm5kk9Tig1hFEDMzb3XI6oKR/Uc6YEAOP1nxK3HAPB1DyhWzFQVkE2B+7BBuTpPM0iAvcjDOc8TK9MU8qtSgA0bLThV2iCYJMSN7Qd8Y/htSlQpBmq1EWdfla1aWgAMEUwTYRPbtixHEDmR5iiqKVOSanIqgC5LGd43AE3Av18+pScXS4kgHM2A4RkV208GLFUInOBe28zfuoX4hVLhmcEiAdSjoeVisRq9T6++FOPcPzjVNVWu7gmRLbdYCyQALiBG2wxzS8UgQQrRqMqBDRYgltiCSfWR9bjJ+LaDDmDEi/+WSZ/OPqcVIrUjLWeyapU0WvEuiNxhZ05FlPPMm/ML+hv0x3R+7aUZkaN1JU+lx7Yus54koEKvkNUB5dUKrJYXBIloJ2MC2KgL/Y79f0x0Mc9wlwheVVDQ6GmV9L+yxaH3xD1HzD6alYsQVOqYiGMnVMloY9gMaHiHjLLU6/7NVqJTqkSpcwkxYM2yzAAneMfGsrWq0ixo1alHWAr+WxUsLGJFxft698SVqjOxd2LsYlnOonpcnfYfT0xF9APfiJz8zUAM014hzVWs7jU1EsdNenSrF8vUZTIdQTAB3i4m83IFbT4f/ZH5e+G6VMAACw2j+Hr8sNLTB3j0B/S4sNt8dXAZIAACSo0qmyRG/X5iNp+m/ra0y1Gra4te1jEGBfcH+G+IamWY/CSs+i9r7gyY9o9cOcLydRFg1Ga5MsNUTPrNj8/cY0AJVZZJDaR9f1i9vY4dp1nVgvlMZjmGkL8zMjp0+d4C9MOtgVPaHI+vKYJiZviwoVD1+gid/lb5b4ZYU1RpE7gT/ce/wD3+TKUx2H64WSt3Hzjf+OJPO9cMlXooKsMqyV1GLXJHSYAaYv7+4hrqlZjTrLrgBiIPl31ACbaiLmT1AI0xA6OYxyMyDsQem+NSFVuX8E5RK6Vkp6SkkLLFS3RzqJ26Dvc7YsOJcHy9cq1ailQp8JYflbcehkY9OZAEkiO/TtiszXHR5bNSJfTPwrPcbkqO2xnATC0NlStw/yir5NaSAtLqqqoqLF+YWmwjoLn3t2qe388fMsl4jzVTMBVtGohWAJExrPNEn5kgE3M43VPMmF1QCQPmfbp8salhOOb7bzcfL5n+mKbjfC/MplZeZWCpAaxBmSfS974c/aRNz17YiOcF7/KL/3/ACwyxU+apXNyL/3/AH6YrK6wP7/v/vi6zWYViRKkXvP1/TeZxR5pQASsGOnX9f4YUhOCoDVPr8hI+s4MInPAfvfQYMLZMqfPIA5AAA7DbEanmODBgH7QvU/26qQtcY3vhzKJ/h7voXXzc2kavhPXfBgx5+nmKYjeF1N/cvmrGwHTeP446UWPt/EYMGPXK8QKBRzfPFoGiFFlIkr0JAMEjYkTjzBhX7EtIWPNS9B8/wCGG8gLt/0N+WmMGDHOclcZrxNhiZRY+6//ACx7gwixe0/7/PDNYchPXVE/LbHmDAgqWmdvWJ9cP0dlPr/PBgxqzapqhhFIsdYHy0m2H6Rv8hgwYYJU/l7qxNyCwH0W2Gk2/vscGDDJCuyb46Y4MGGWbVHOOW6/LHmDAsStJRMx0j5TthQqPNP99BjzBhQgqj4kYzqxbnj5aacj2ufri7LkEAEgQtumx6Y8wYcZpQqatWY1ACTHNafQYjmdQN7/AMBjzBicpwoqg3HTf+uK3MMZN/w/ywYMajYk8GDBgT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Содержимое 13" descr="времена год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5130872" cy="492922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время года будет после зимы?</a:t>
            </a:r>
            <a:endParaRPr lang="ru-RU" dirty="0"/>
          </a:p>
        </p:txBody>
      </p:sp>
      <p:pic>
        <p:nvPicPr>
          <p:cNvPr id="4" name="Содержимое 3" descr="images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857364"/>
            <a:ext cx="6171241" cy="40918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лишний.</a:t>
            </a:r>
            <a:endParaRPr lang="ru-RU" dirty="0"/>
          </a:p>
        </p:txBody>
      </p:sp>
      <p:pic>
        <p:nvPicPr>
          <p:cNvPr id="9" name="Рисунок 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785926"/>
            <a:ext cx="2466975" cy="1857375"/>
          </a:xfrm>
          <a:prstGeom prst="rect">
            <a:avLst/>
          </a:prstGeom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429132"/>
            <a:ext cx="2466975" cy="1847850"/>
          </a:xfrm>
          <a:prstGeom prst="rect">
            <a:avLst/>
          </a:prstGeom>
        </p:spPr>
      </p:pic>
      <p:pic>
        <p:nvPicPr>
          <p:cNvPr id="11" name="Рисунок 10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928802"/>
            <a:ext cx="2647950" cy="1724025"/>
          </a:xfrm>
          <a:prstGeom prst="rect">
            <a:avLst/>
          </a:prstGeom>
        </p:spPr>
      </p:pic>
      <p:pic>
        <p:nvPicPr>
          <p:cNvPr id="12" name="Рисунок 11" descr="images (2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42913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героев.</a:t>
            </a:r>
            <a:endParaRPr lang="ru-RU" dirty="0"/>
          </a:p>
        </p:txBody>
      </p:sp>
      <p:pic>
        <p:nvPicPr>
          <p:cNvPr id="4" name="Содержимое 3" descr="images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2524125" cy="1809750"/>
          </a:xfrm>
        </p:spPr>
      </p:pic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929066"/>
            <a:ext cx="2076450" cy="2200275"/>
          </a:xfrm>
          <a:prstGeom prst="rect">
            <a:avLst/>
          </a:prstGeom>
        </p:spPr>
      </p:pic>
      <p:pic>
        <p:nvPicPr>
          <p:cNvPr id="6" name="Рисунок 5" descr="images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286256"/>
            <a:ext cx="2466975" cy="1847850"/>
          </a:xfrm>
          <a:prstGeom prst="rect">
            <a:avLst/>
          </a:prstGeom>
        </p:spPr>
      </p:pic>
      <p:pic>
        <p:nvPicPr>
          <p:cNvPr id="7" name="Рисунок 6" descr="images (1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357298"/>
            <a:ext cx="2390775" cy="1914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Плюсы лазерной указки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r>
              <a:rPr lang="ru-RU" sz="2000" dirty="0" smtClean="0"/>
              <a:t>Новизна, что повышает активность детей, </a:t>
            </a:r>
            <a:r>
              <a:rPr lang="ru-RU" sz="2000" dirty="0" smtClean="0"/>
              <a:t>и</a:t>
            </a:r>
            <a:r>
              <a:rPr lang="ru-RU" sz="2000" dirty="0" smtClean="0"/>
              <a:t>х познавательный интерес</a:t>
            </a:r>
          </a:p>
          <a:p>
            <a:r>
              <a:rPr lang="ru-RU" sz="2000" dirty="0" smtClean="0"/>
              <a:t>Застенчивому ребенку проще дать ответ и скорректировать его в случае ошибки (групповые ответы анонимны)</a:t>
            </a:r>
          </a:p>
          <a:p>
            <a:r>
              <a:rPr lang="ru-RU" sz="2000" dirty="0" smtClean="0"/>
              <a:t>Позволяет варьировать с количеством отвечающих или выступающих;</a:t>
            </a:r>
          </a:p>
          <a:p>
            <a:r>
              <a:rPr lang="ru-RU" sz="2000" dirty="0" smtClean="0"/>
              <a:t>Педагогу не надо преграждать луч проектора при показе</a:t>
            </a:r>
          </a:p>
          <a:p>
            <a:r>
              <a:rPr lang="ru-RU" sz="2000" dirty="0" smtClean="0"/>
              <a:t>Развивает моторику</a:t>
            </a:r>
            <a:endParaRPr lang="ru-RU" sz="2000" dirty="0"/>
          </a:p>
        </p:txBody>
      </p:sp>
      <p:pic>
        <p:nvPicPr>
          <p:cNvPr id="5" name="Содержимое 4" descr="350px-Green_Laser_Pointer_Georg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446" y="2357430"/>
            <a:ext cx="2772351" cy="36991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5114932" cy="4840303"/>
          </a:xfrm>
        </p:spPr>
        <p:txBody>
          <a:bodyPr/>
          <a:lstStyle/>
          <a:p>
            <a:r>
              <a:rPr lang="ru-RU" sz="2400" dirty="0" smtClean="0"/>
              <a:t>Нельзя использовать постоянно (как и другие приемы) – надоедает</a:t>
            </a:r>
          </a:p>
          <a:p>
            <a:r>
              <a:rPr lang="ru-RU" sz="2400" dirty="0" smtClean="0"/>
              <a:t>Для стеснительных и отстающих детей после периода адаптации все-таки чаще использовать индивидуальный показ и вербальный ответ</a:t>
            </a:r>
          </a:p>
          <a:p>
            <a:r>
              <a:rPr lang="ru-RU" sz="2400" dirty="0" smtClean="0"/>
              <a:t>Использовать только в старшем дошкольном возрасте из-за наличия мелких деталей </a:t>
            </a:r>
          </a:p>
          <a:p>
            <a:r>
              <a:rPr lang="ru-RU" sz="2400" dirty="0" smtClean="0"/>
              <a:t>Часто теряются (если не следить)</a:t>
            </a:r>
            <a:endParaRPr lang="ru-RU" sz="2400" dirty="0"/>
          </a:p>
        </p:txBody>
      </p:sp>
      <p:pic>
        <p:nvPicPr>
          <p:cNvPr id="4098" name="Picture 2" descr="C:\Program Files\Microsoft Office\MEDIA\CAGCAT10\j0235241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85860"/>
            <a:ext cx="2723687" cy="18739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Превратимся в родителей…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571612"/>
            <a:ext cx="5757874" cy="4929222"/>
          </a:xfrm>
        </p:spPr>
        <p:txBody>
          <a:bodyPr/>
          <a:lstStyle/>
          <a:p>
            <a:r>
              <a:rPr lang="ru-RU" sz="2400" dirty="0" smtClean="0"/>
              <a:t>активность современных родителей в получении психологических и педагогических знаний, оставляет желать лучшего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опыт работы в детском саду показывает, что на </a:t>
            </a:r>
            <a:r>
              <a:rPr lang="ru-RU" sz="2400" dirty="0" smtClean="0"/>
              <a:t>приглашения </a:t>
            </a:r>
            <a:r>
              <a:rPr lang="ru-RU" sz="2400" dirty="0" smtClean="0"/>
              <a:t>прийти на консультацию или познакомиться с результатами обследования откликаются лишь единицы мам и пап. Объявления психолога в родительских уголках зачастую остаются без ответа.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загруженно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42913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Метод «Иллюстраций» </a:t>
            </a:r>
            <a:r>
              <a:rPr lang="ru-RU" sz="3600" dirty="0" smtClean="0"/>
              <a:t>(условно). </a:t>
            </a:r>
            <a:endParaRPr lang="ru-RU" sz="3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5643578"/>
            <a:ext cx="4040188" cy="1000132"/>
          </a:xfrm>
        </p:spPr>
        <p:txBody>
          <a:bodyPr/>
          <a:lstStyle/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Рекомендуется помощь ассистента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 rot="21001018">
            <a:off x="202253" y="1687159"/>
            <a:ext cx="4040188" cy="2686238"/>
          </a:xfrm>
          <a:ln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эстетично </a:t>
            </a:r>
            <a:r>
              <a:rPr lang="ru-RU" dirty="0" smtClean="0"/>
              <a:t>оформленный материал, полученный в ходе диагностической, коррекционной или развивающей </a:t>
            </a:r>
            <a:r>
              <a:rPr lang="ru-RU" dirty="0" smtClean="0"/>
              <a:t>работы воспитателя или  </a:t>
            </a:r>
            <a:r>
              <a:rPr lang="ru-RU" dirty="0" smtClean="0"/>
              <a:t>психолога с детьми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483327">
            <a:off x="4644435" y="1838238"/>
            <a:ext cx="4041775" cy="3357586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z="2000" b="0" dirty="0" smtClean="0"/>
              <a:t>высказывания детей, фотографии с </a:t>
            </a:r>
            <a:r>
              <a:rPr lang="ru-RU" sz="2000" b="0" dirty="0" smtClean="0"/>
              <a:t>занятий, которые, безусловно </a:t>
            </a:r>
            <a:r>
              <a:rPr lang="ru-RU" sz="2000" b="0" dirty="0" smtClean="0"/>
              <a:t>заинтересуют членов семьи. У них появится желание узнать о происходящей развивающей, коррекционной, диагностической работе с ребёнком подробнее.</a:t>
            </a:r>
          </a:p>
          <a:p>
            <a:endParaRPr lang="ru-RU" dirty="0"/>
          </a:p>
        </p:txBody>
      </p:sp>
      <p:pic>
        <p:nvPicPr>
          <p:cNvPr id="7" name="Содержимое 6" descr="images (11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72396" y="5643578"/>
            <a:ext cx="1071538" cy="85808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169174" cy="1143000"/>
          </a:xfrm>
        </p:spPr>
        <p:txBody>
          <a:bodyPr/>
          <a:lstStyle/>
          <a:p>
            <a:pPr algn="ctr"/>
            <a:r>
              <a:rPr lang="ru-RU" dirty="0" smtClean="0"/>
              <a:t>Сюжетно-ролевая игра: «Участники ВОП»</a:t>
            </a:r>
            <a:endParaRPr lang="ru-RU" dirty="0"/>
          </a:p>
        </p:txBody>
      </p:sp>
      <p:pic>
        <p:nvPicPr>
          <p:cNvPr id="4" name="Содержимое 3" descr="sunduk_kr_bo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8" y="3714752"/>
            <a:ext cx="2857500" cy="28575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85786" y="1500174"/>
            <a:ext cx="5214974" cy="488315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Показать на практике использование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пед.процессе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/>
              <a:t>Лазерной указки;</a:t>
            </a:r>
          </a:p>
          <a:p>
            <a:r>
              <a:rPr lang="ru-RU" dirty="0" smtClean="0"/>
              <a:t>Преимущества наглядного материала в форме презентации;</a:t>
            </a:r>
          </a:p>
          <a:p>
            <a:r>
              <a:rPr lang="ru-RU" dirty="0" smtClean="0"/>
              <a:t>Метод активизации сотрудничества ДОУ и родителей «Иллюстрации»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с завитуш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 rot="564007">
            <a:off x="1187450" y="1073150"/>
            <a:ext cx="4391025" cy="201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600" dirty="0">
                <a:solidFill>
                  <a:srgbClr val="800080"/>
                </a:solidFill>
              </a:rPr>
              <a:t>♦ </a:t>
            </a:r>
            <a:r>
              <a:rPr lang="ru-RU" sz="2600" b="1" dirty="0">
                <a:solidFill>
                  <a:srgbClr val="800080"/>
                </a:solidFill>
              </a:rPr>
              <a:t>Активизация родителей </a:t>
            </a:r>
          </a:p>
          <a:p>
            <a:pPr algn="ctr"/>
            <a:r>
              <a:rPr lang="ru-RU" sz="2600" b="1" dirty="0">
                <a:solidFill>
                  <a:srgbClr val="800080"/>
                </a:solidFill>
              </a:rPr>
              <a:t>и создание мотивации </a:t>
            </a:r>
          </a:p>
          <a:p>
            <a:pPr algn="ctr"/>
            <a:r>
              <a:rPr lang="ru-RU" sz="2600" b="1" dirty="0">
                <a:solidFill>
                  <a:srgbClr val="800080"/>
                </a:solidFill>
              </a:rPr>
              <a:t>на общение, совместную</a:t>
            </a:r>
          </a:p>
          <a:p>
            <a:pPr algn="ctr"/>
            <a:r>
              <a:rPr lang="ru-RU" sz="2600" b="1" dirty="0">
                <a:solidFill>
                  <a:srgbClr val="800080"/>
                </a:solidFill>
              </a:rPr>
              <a:t> деятельность </a:t>
            </a:r>
            <a:r>
              <a:rPr lang="ru-RU" sz="2600" b="1" dirty="0" smtClean="0">
                <a:solidFill>
                  <a:srgbClr val="800080"/>
                </a:solidFill>
              </a:rPr>
              <a:t>с воспитателем,</a:t>
            </a:r>
            <a:endParaRPr lang="ru-RU" sz="2600" b="1" dirty="0">
              <a:solidFill>
                <a:srgbClr val="800080"/>
              </a:solidFill>
            </a:endParaRPr>
          </a:p>
          <a:p>
            <a:pPr algn="ctr"/>
            <a:r>
              <a:rPr lang="ru-RU" sz="2600" b="1" dirty="0">
                <a:solidFill>
                  <a:srgbClr val="800080"/>
                </a:solidFill>
              </a:rPr>
              <a:t> психологом</a:t>
            </a:r>
            <a:r>
              <a:rPr lang="ru-RU" dirty="0"/>
              <a:t> </a:t>
            </a:r>
            <a:endParaRPr lang="ru-RU" sz="3200" b="1" dirty="0">
              <a:solidFill>
                <a:srgbClr val="FF33CC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 rot="-587741">
            <a:off x="3708400" y="2781300"/>
            <a:ext cx="5010150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>
              <a:solidFill>
                <a:srgbClr val="800080"/>
              </a:solidFill>
            </a:endParaRPr>
          </a:p>
          <a:p>
            <a:pPr algn="ctr"/>
            <a:endParaRPr lang="ru-RU" sz="2800" dirty="0">
              <a:solidFill>
                <a:srgbClr val="800080"/>
              </a:solidFill>
            </a:endParaRPr>
          </a:p>
          <a:p>
            <a:pPr algn="ctr"/>
            <a:endParaRPr lang="ru-RU" sz="2800" dirty="0">
              <a:solidFill>
                <a:srgbClr val="800080"/>
              </a:solidFill>
            </a:endParaRPr>
          </a:p>
          <a:p>
            <a:pPr algn="ctr"/>
            <a:r>
              <a:rPr lang="ru-RU" sz="2800" dirty="0">
                <a:solidFill>
                  <a:srgbClr val="800080"/>
                </a:solidFill>
              </a:rPr>
              <a:t>♦ </a:t>
            </a:r>
            <a:r>
              <a:rPr lang="ru-RU" sz="2800" b="1" dirty="0">
                <a:solidFill>
                  <a:srgbClr val="800080"/>
                </a:solidFill>
              </a:rPr>
              <a:t>Оптимизация </a:t>
            </a:r>
            <a:r>
              <a:rPr lang="ru-RU" sz="2800" b="1" dirty="0" err="1">
                <a:solidFill>
                  <a:srgbClr val="800080"/>
                </a:solidFill>
              </a:rPr>
              <a:t>детско</a:t>
            </a:r>
            <a:r>
              <a:rPr lang="ru-RU" sz="2800" b="1" dirty="0">
                <a:solidFill>
                  <a:srgbClr val="800080"/>
                </a:solidFill>
              </a:rPr>
              <a:t> – </a:t>
            </a:r>
          </a:p>
          <a:p>
            <a:pPr algn="ctr"/>
            <a:r>
              <a:rPr lang="ru-RU" sz="2800" b="1" dirty="0">
                <a:solidFill>
                  <a:srgbClr val="800080"/>
                </a:solidFill>
              </a:rPr>
              <a:t>родительских </a:t>
            </a:r>
          </a:p>
          <a:p>
            <a:pPr algn="ctr"/>
            <a:r>
              <a:rPr lang="ru-RU" sz="2800" b="1" dirty="0">
                <a:solidFill>
                  <a:srgbClr val="800080"/>
                </a:solidFill>
              </a:rPr>
              <a:t>отношений</a:t>
            </a:r>
          </a:p>
          <a:p>
            <a:pPr algn="ctr"/>
            <a:endParaRPr lang="ru-RU" dirty="0">
              <a:solidFill>
                <a:srgbClr val="800080"/>
              </a:solidFill>
            </a:endParaRPr>
          </a:p>
          <a:p>
            <a:pPr algn="ctr"/>
            <a:r>
              <a:rPr lang="ru-RU" sz="2800" dirty="0">
                <a:solidFill>
                  <a:srgbClr val="800080"/>
                </a:solidFill>
              </a:rPr>
              <a:t>♦ </a:t>
            </a:r>
            <a:r>
              <a:rPr lang="ru-RU" sz="2800" b="1" dirty="0">
                <a:solidFill>
                  <a:srgbClr val="800080"/>
                </a:solidFill>
              </a:rPr>
              <a:t>Психологическое </a:t>
            </a:r>
          </a:p>
          <a:p>
            <a:pPr algn="ctr"/>
            <a:r>
              <a:rPr lang="ru-RU" sz="2800" b="1" dirty="0">
                <a:solidFill>
                  <a:srgbClr val="800080"/>
                </a:solidFill>
              </a:rPr>
              <a:t>просвещение </a:t>
            </a:r>
          </a:p>
          <a:p>
            <a:pPr algn="ctr"/>
            <a:r>
              <a:rPr lang="ru-RU" sz="2800" b="1" dirty="0">
                <a:solidFill>
                  <a:srgbClr val="800080"/>
                </a:solidFill>
              </a:rPr>
              <a:t>родителей</a:t>
            </a:r>
          </a:p>
          <a:p>
            <a:pPr algn="ctr"/>
            <a:endParaRPr lang="ru-RU" sz="2800" b="1" dirty="0">
              <a:solidFill>
                <a:srgbClr val="800080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497888" cy="765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Задачи, решаемые "Иллюстрациями"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с завитушками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Impact"/>
              </a:rPr>
              <a:t>Два важных правила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 rot="-523637">
            <a:off x="1258888" y="1125538"/>
            <a:ext cx="4968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endParaRPr lang="ru-RU" sz="2800" b="1" dirty="0">
              <a:solidFill>
                <a:srgbClr val="0000FF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ru-RU" sz="2800" b="1" dirty="0">
                <a:solidFill>
                  <a:srgbClr val="0000FF"/>
                </a:solidFill>
              </a:rPr>
              <a:t>Информация, которую вы </a:t>
            </a: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демонстрируете, не должна </a:t>
            </a: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дискредитировать детей, </a:t>
            </a: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указывать на </a:t>
            </a:r>
            <a:r>
              <a:rPr lang="ru-RU" sz="2800" b="1" dirty="0" smtClean="0">
                <a:solidFill>
                  <a:srgbClr val="0000FF"/>
                </a:solidFill>
              </a:rPr>
              <a:t>их </a:t>
            </a:r>
            <a:endParaRPr lang="ru-RU" sz="2800" b="1" dirty="0">
              <a:solidFill>
                <a:srgbClr val="0000FF"/>
              </a:solidFill>
            </a:endParaRP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недостатки </a:t>
            </a:r>
            <a:r>
              <a:rPr lang="ru-RU" sz="2800" b="1" dirty="0" smtClean="0">
                <a:solidFill>
                  <a:srgbClr val="0000FF"/>
                </a:solidFill>
              </a:rPr>
              <a:t>.</a:t>
            </a:r>
            <a:endParaRPr lang="ru-RU" sz="2800" b="1" dirty="0">
              <a:solidFill>
                <a:srgbClr val="0000FF"/>
              </a:solidFill>
            </a:endParaRPr>
          </a:p>
          <a:p>
            <a:pPr marL="342900" indent="-342900" algn="ctr"/>
            <a:endParaRPr lang="ru-RU" sz="2800" b="1" dirty="0">
              <a:solidFill>
                <a:srgbClr val="0000FF"/>
              </a:solidFill>
            </a:endParaRP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2. В иллюстрациях, по </a:t>
            </a: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возможности, необходимо </a:t>
            </a: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обращать внимание на каждого</a:t>
            </a:r>
          </a:p>
          <a:p>
            <a:pPr marL="342900" indent="-342900" algn="ctr"/>
            <a:r>
              <a:rPr lang="ru-RU" sz="2800" b="1" dirty="0">
                <a:solidFill>
                  <a:srgbClr val="0000FF"/>
                </a:solidFill>
              </a:rPr>
              <a:t> ребёнка группы.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B03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85225" cy="5832475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13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Иллюстрации занятия на тему "Радость"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B03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572000" cy="6408738"/>
          </a:xfrm>
          <a:prstGeom prst="rect">
            <a:avLst/>
          </a:prstGeom>
          <a:noFill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003800" y="188913"/>
            <a:ext cx="3816350" cy="6048375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569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"Говорят </a:t>
            </a:r>
          </a:p>
          <a:p>
            <a:pPr algn="ctr"/>
            <a:r>
              <a:rPr lang="ru-RU" sz="3600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будущие </a:t>
            </a:r>
          </a:p>
          <a:p>
            <a:pPr algn="ctr"/>
            <a:r>
              <a:rPr lang="ru-RU" sz="3600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первоклассники"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B03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88913"/>
            <a:ext cx="4752975" cy="6480175"/>
          </a:xfrm>
          <a:prstGeom prst="rect">
            <a:avLst/>
          </a:prstGeom>
          <a:noFill/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671888" cy="659765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"Когда бывает</a:t>
            </a:r>
          </a:p>
          <a:p>
            <a:pPr algn="ctr"/>
            <a:r>
              <a:rPr lang="ru-RU" sz="36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радостно,</a:t>
            </a:r>
          </a:p>
          <a:p>
            <a:pPr algn="ctr"/>
            <a:r>
              <a:rPr lang="ru-RU" sz="36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грустно, </a:t>
            </a:r>
          </a:p>
          <a:p>
            <a:pPr algn="ctr"/>
            <a:r>
              <a:rPr lang="ru-RU" sz="36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страшно?"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0" y="428604"/>
            <a:ext cx="8643966" cy="15716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400" dirty="0" smtClean="0">
                <a:solidFill>
                  <a:srgbClr val="CC0000"/>
                </a:solidFill>
              </a:rPr>
              <a:t/>
            </a:r>
            <a:br>
              <a:rPr lang="ru-RU" sz="3400" dirty="0" smtClean="0">
                <a:solidFill>
                  <a:srgbClr val="CC0000"/>
                </a:solidFill>
              </a:rPr>
            </a:br>
            <a:r>
              <a:rPr lang="ru-RU" sz="3400" dirty="0" smtClean="0">
                <a:solidFill>
                  <a:srgbClr val="CC0000"/>
                </a:solidFill>
              </a:rPr>
              <a:t>Возможности </a:t>
            </a:r>
            <a:r>
              <a:rPr lang="ru-RU" sz="3400" dirty="0" err="1" smtClean="0">
                <a:solidFill>
                  <a:srgbClr val="CC0000"/>
                </a:solidFill>
              </a:rPr>
              <a:t>экспресс-анкетирования,-диагностики</a:t>
            </a:r>
            <a:r>
              <a:rPr lang="ru-RU" sz="3400" dirty="0" smtClean="0">
                <a:solidFill>
                  <a:srgbClr val="CC0000"/>
                </a:solidFill>
              </a:rPr>
              <a:t> </a:t>
            </a:r>
            <a:br>
              <a:rPr lang="ru-RU" sz="3400" dirty="0" smtClean="0">
                <a:solidFill>
                  <a:srgbClr val="CC0000"/>
                </a:solidFill>
              </a:rPr>
            </a:br>
            <a:r>
              <a:rPr lang="ru-RU" sz="2200" dirty="0" smtClean="0">
                <a:solidFill>
                  <a:srgbClr val="CC0000"/>
                </a:solidFill>
              </a:rPr>
              <a:t>(без затратной распечатки бланков)</a:t>
            </a:r>
            <a:endParaRPr lang="ru-RU" sz="2200" dirty="0" smtClean="0">
              <a:solidFill>
                <a:srgbClr val="CC0000"/>
              </a:solidFill>
            </a:endParaRP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>
            <a:off x="428596" y="2928934"/>
            <a:ext cx="7888317" cy="349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Font typeface="Wingdings 2" pitchFamily="18" charset="2"/>
              <a:buAutoNum type="arabicPeriod"/>
            </a:pPr>
            <a:r>
              <a:rPr lang="ru-RU" sz="2600" dirty="0">
                <a:solidFill>
                  <a:srgbClr val="000099"/>
                </a:solidFill>
                <a:latin typeface="Trebuchet MS" pitchFamily="34" charset="0"/>
              </a:rPr>
              <a:t>Ваш ребенок оставил все игрушки на полу, не пожелав их убрать. Вы:</a:t>
            </a:r>
          </a:p>
          <a:p>
            <a:pPr marL="495300" indent="-4953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 dirty="0">
                <a:solidFill>
                  <a:srgbClr val="CC0000"/>
                </a:solidFill>
                <a:latin typeface="Trebuchet MS" pitchFamily="34" charset="0"/>
              </a:rPr>
              <a:t>А)</a:t>
            </a:r>
            <a:r>
              <a:rPr lang="ru-RU" sz="2600" b="0" dirty="0">
                <a:latin typeface="Trebuchet MS" pitchFamily="34" charset="0"/>
              </a:rPr>
              <a:t> часть игрушек уберете в недоступное для ребенка место: «пусть поскучает без них»;</a:t>
            </a:r>
          </a:p>
          <a:p>
            <a:pPr marL="495300" indent="-4953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 dirty="0">
                <a:solidFill>
                  <a:srgbClr val="CC0000"/>
                </a:solidFill>
                <a:latin typeface="Trebuchet MS" pitchFamily="34" charset="0"/>
              </a:rPr>
              <a:t>Б) </a:t>
            </a:r>
            <a:r>
              <a:rPr lang="ru-RU" sz="2600" b="0" dirty="0">
                <a:latin typeface="Trebuchet MS" pitchFamily="34" charset="0"/>
              </a:rPr>
              <a:t>предложите свою помощь и участие в уборке, ободрите ребенка поддерживающей фразой, типа: «Я не сомневаюсь, что твои игрушки слушаются тебя»;</a:t>
            </a:r>
          </a:p>
          <a:p>
            <a:pPr marL="495300" indent="-495300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 dirty="0">
                <a:solidFill>
                  <a:srgbClr val="CC0000"/>
                </a:solidFill>
                <a:latin typeface="Trebuchet MS" pitchFamily="34" charset="0"/>
              </a:rPr>
              <a:t>В)</a:t>
            </a:r>
            <a:r>
              <a:rPr lang="ru-RU" sz="2600" b="0" dirty="0">
                <a:latin typeface="Trebuchet MS" pitchFamily="34" charset="0"/>
              </a:rPr>
              <a:t> накажете ребенка лишением игрушек.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Пример: «Мой </a:t>
            </a:r>
            <a:r>
              <a:rPr lang="ru-RU" b="1" dirty="0" smtClean="0">
                <a:solidFill>
                  <a:srgbClr val="002060"/>
                </a:solidFill>
              </a:rPr>
              <a:t>стиль воспитания ребенка в семье»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Rectangle 9"/>
          <p:cNvSpPr>
            <a:spLocks/>
          </p:cNvSpPr>
          <p:nvPr/>
        </p:nvSpPr>
        <p:spPr bwMode="auto">
          <a:xfrm>
            <a:off x="500034" y="2852738"/>
            <a:ext cx="7959754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5300" indent="-495300" eaLnBrk="1" hangingPunct="1">
              <a:spcBef>
                <a:spcPts val="600"/>
              </a:spcBef>
              <a:buClr>
                <a:srgbClr val="660066"/>
              </a:buClr>
              <a:buFont typeface="Wingdings 2" pitchFamily="18" charset="2"/>
              <a:buAutoNum type="arabicPeriod" startAt="3"/>
            </a:pPr>
            <a:r>
              <a:rPr lang="ru-RU" sz="2400" dirty="0">
                <a:solidFill>
                  <a:srgbClr val="000099"/>
                </a:solidFill>
                <a:latin typeface="Trebuchet MS" pitchFamily="34" charset="0"/>
              </a:rPr>
              <a:t>Ваш ребенок, вернувшись с прогулки, </a:t>
            </a:r>
            <a:r>
              <a:rPr lang="ru-RU" sz="2400" dirty="0" err="1">
                <a:solidFill>
                  <a:srgbClr val="000099"/>
                </a:solidFill>
                <a:latin typeface="Trebuchet MS" pitchFamily="34" charset="0"/>
              </a:rPr>
              <a:t>распла</a:t>
            </a:r>
            <a:r>
              <a:rPr lang="ru-RU" sz="2400" dirty="0">
                <a:solidFill>
                  <a:srgbClr val="000099"/>
                </a:solidFill>
                <a:latin typeface="Trebuchet MS" pitchFamily="34" charset="0"/>
              </a:rPr>
              <a:t> -</a:t>
            </a:r>
            <a:r>
              <a:rPr lang="ru-RU" sz="2400" dirty="0" err="1">
                <a:solidFill>
                  <a:srgbClr val="000099"/>
                </a:solidFill>
                <a:latin typeface="Trebuchet MS" pitchFamily="34" charset="0"/>
              </a:rPr>
              <a:t>кался</a:t>
            </a:r>
            <a:r>
              <a:rPr lang="ru-RU" sz="2400" dirty="0">
                <a:solidFill>
                  <a:srgbClr val="000099"/>
                </a:solidFill>
                <a:latin typeface="Trebuchet MS" pitchFamily="34" charset="0"/>
              </a:rPr>
              <a:t>, обнаружив, что потерял во дворе свою старую игрушку – плюшевого медведя. Вы:</a:t>
            </a:r>
          </a:p>
          <a:p>
            <a:pPr marL="495300" indent="-49530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400" dirty="0">
                <a:solidFill>
                  <a:srgbClr val="CC0000"/>
                </a:solidFill>
                <a:latin typeface="Trebuchet MS" pitchFamily="34" charset="0"/>
              </a:rPr>
              <a:t>А)</a:t>
            </a:r>
            <a:r>
              <a:rPr lang="ru-RU" sz="2400" b="0" dirty="0">
                <a:latin typeface="Trebuchet MS" pitchFamily="34" charset="0"/>
              </a:rPr>
              <a:t> идете во двор искать игрушку;</a:t>
            </a:r>
          </a:p>
          <a:p>
            <a:pPr marL="495300" indent="-49530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400" dirty="0">
                <a:solidFill>
                  <a:srgbClr val="CC0000"/>
                </a:solidFill>
                <a:latin typeface="Trebuchet MS" pitchFamily="34" charset="0"/>
              </a:rPr>
              <a:t>Б)</a:t>
            </a:r>
            <a:r>
              <a:rPr lang="ru-RU" sz="2400" b="0" dirty="0">
                <a:latin typeface="Trebuchet MS" pitchFamily="34" charset="0"/>
              </a:rPr>
              <a:t> погрустите вместе с ребенком, так как вам тоже жаль потерянного мишку – он был любимым другом (когда что-то теряется, всегда грустно);</a:t>
            </a:r>
          </a:p>
          <a:p>
            <a:pPr marL="495300" indent="-49530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400" dirty="0">
                <a:solidFill>
                  <a:srgbClr val="CC0000"/>
                </a:solidFill>
                <a:latin typeface="Trebuchet MS" pitchFamily="34" charset="0"/>
              </a:rPr>
              <a:t>В)</a:t>
            </a:r>
            <a:r>
              <a:rPr lang="ru-RU" sz="2400" b="0" dirty="0">
                <a:latin typeface="Trebuchet MS" pitchFamily="34" charset="0"/>
              </a:rPr>
              <a:t> успокаивайте ребенка, приговаривая, чтобы не ревел из-за пустяков</a:t>
            </a:r>
            <a:r>
              <a:rPr lang="ru-RU" sz="2400" b="0" dirty="0" smtClean="0">
                <a:latin typeface="Trebuchet MS" pitchFamily="34" charset="0"/>
              </a:rPr>
              <a:t>.     </a:t>
            </a:r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</a:rPr>
              <a:t>И т.д.</a:t>
            </a:r>
            <a:endParaRPr lang="ru-RU" sz="32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495300" indent="-495300"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sz="2600" b="0" dirty="0">
              <a:latin typeface="Trebuchet MS" pitchFamily="34" charset="0"/>
            </a:endParaRPr>
          </a:p>
        </p:txBody>
      </p:sp>
      <p:sp>
        <p:nvSpPr>
          <p:cNvPr id="76810" name="Rectangle 10"/>
          <p:cNvSpPr>
            <a:spLocks/>
          </p:cNvSpPr>
          <p:nvPr/>
        </p:nvSpPr>
        <p:spPr bwMode="auto">
          <a:xfrm>
            <a:off x="571472" y="0"/>
            <a:ext cx="7745441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 eaLnBrk="1" hangingPunct="1">
              <a:lnSpc>
                <a:spcPct val="90000"/>
              </a:lnSpc>
              <a:spcBef>
                <a:spcPts val="600"/>
              </a:spcBef>
              <a:buClr>
                <a:srgbClr val="660066"/>
              </a:buClr>
              <a:buFont typeface="Wingdings 2" pitchFamily="18" charset="2"/>
              <a:buAutoNum type="arabicPeriod" startAt="2"/>
            </a:pPr>
            <a:r>
              <a:rPr lang="ru-RU" sz="2400" dirty="0">
                <a:solidFill>
                  <a:srgbClr val="000099"/>
                </a:solidFill>
                <a:latin typeface="Trebuchet MS" pitchFamily="34" charset="0"/>
              </a:rPr>
              <a:t>Ваш ребенок «прилип» к телевизору вместо того, чтобы ложиться спать. Вы: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400" dirty="0">
                <a:solidFill>
                  <a:srgbClr val="CC0000"/>
                </a:solidFill>
                <a:latin typeface="Trebuchet MS" pitchFamily="34" charset="0"/>
              </a:rPr>
              <a:t>А)</a:t>
            </a:r>
            <a:r>
              <a:rPr lang="ru-RU" sz="2400" b="0" dirty="0">
                <a:latin typeface="Trebuchet MS" pitchFamily="34" charset="0"/>
              </a:rPr>
              <a:t> без слов выключите телевизор;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400" dirty="0">
                <a:solidFill>
                  <a:srgbClr val="CC0000"/>
                </a:solidFill>
                <a:latin typeface="Trebuchet MS" pitchFamily="34" charset="0"/>
              </a:rPr>
              <a:t>Б)</a:t>
            </a:r>
            <a:r>
              <a:rPr lang="ru-RU" sz="2400" b="0" dirty="0">
                <a:latin typeface="Trebuchet MS" pitchFamily="34" charset="0"/>
              </a:rPr>
              <a:t> спросите, что нужно сейчас ребенку, чтобы начать укладываться в кровать (может оказаться, что просто сесть рядом с ним);</a:t>
            </a:r>
          </a:p>
          <a:p>
            <a:pPr marL="536575" indent="-536575" eaLnBrk="1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400" dirty="0">
                <a:solidFill>
                  <a:srgbClr val="CC0000"/>
                </a:solidFill>
                <a:latin typeface="Trebuchet MS" pitchFamily="34" charset="0"/>
              </a:rPr>
              <a:t>В)</a:t>
            </a:r>
            <a:r>
              <a:rPr lang="ru-RU" sz="2400" b="0" dirty="0">
                <a:latin typeface="Trebuchet MS" pitchFamily="34" charset="0"/>
              </a:rPr>
              <a:t> начнете стыдить ребенка за непослушание.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  <p:bldP spid="768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812116" cy="1143000"/>
          </a:xfrm>
        </p:spPr>
        <p:txBody>
          <a:bodyPr/>
          <a:lstStyle/>
          <a:p>
            <a:r>
              <a:rPr lang="ru-RU" sz="3200" dirty="0" smtClean="0"/>
              <a:t>А теперь превратимся в воспитателей на педсовете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Содержимое 3" descr="images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428868"/>
            <a:ext cx="2257425" cy="2019300"/>
          </a:xfrm>
        </p:spPr>
      </p:pic>
      <p:pic>
        <p:nvPicPr>
          <p:cNvPr id="5" name="Рисунок 4" descr="images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71612"/>
            <a:ext cx="2943225" cy="1552575"/>
          </a:xfrm>
          <a:prstGeom prst="rect">
            <a:avLst/>
          </a:prstGeom>
        </p:spPr>
      </p:pic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521995"/>
            <a:ext cx="2428892" cy="1821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4857760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Цель: обучение – диагностика (по повышению квалификации и подготовке к аттестации и СЗД).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097736" cy="1143000"/>
          </a:xfrm>
        </p:spPr>
        <p:txBody>
          <a:bodyPr/>
          <a:lstStyle/>
          <a:p>
            <a:r>
              <a:rPr lang="ru-RU" sz="3200" dirty="0"/>
              <a:t>Что не относится к компетенции воспитателя?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закаливающие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процедуры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итаминотерапия</a:t>
            </a:r>
          </a:p>
          <a:p>
            <a:pPr marL="514350" indent="-514350"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/>
              <a:t>3)</a:t>
            </a:r>
            <a:r>
              <a:rPr lang="ru-RU" dirty="0" smtClean="0"/>
              <a:t> пропаганда здорового образа </a:t>
            </a:r>
            <a:r>
              <a:rPr lang="ru-RU" dirty="0" smtClean="0"/>
              <a:t>жизни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dirty="0" smtClean="0"/>
              <a:t>) развитие двигательных умений и</a:t>
            </a:r>
          </a:p>
          <a:p>
            <a:pPr>
              <a:buNone/>
            </a:pPr>
            <a:r>
              <a:rPr lang="ru-RU" dirty="0" smtClean="0"/>
              <a:t>навыков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А3. Определите цель праздничного утренника для детей.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показ родителям достижения детей</a:t>
            </a:r>
          </a:p>
          <a:p>
            <a:pPr>
              <a:buNone/>
            </a:pPr>
            <a:r>
              <a:rPr lang="ru-RU" dirty="0" smtClean="0"/>
              <a:t>в музыкальном воспитании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) </a:t>
            </a:r>
            <a:r>
              <a:rPr lang="ru-RU" dirty="0" smtClean="0"/>
              <a:t>развитие разнообразных эмоций и</a:t>
            </a:r>
          </a:p>
          <a:p>
            <a:pPr>
              <a:buNone/>
            </a:pPr>
            <a:r>
              <a:rPr lang="ru-RU" dirty="0" smtClean="0"/>
              <a:t>чувств детей</a:t>
            </a:r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) </a:t>
            </a:r>
            <a:r>
              <a:rPr lang="ru-RU" dirty="0" smtClean="0"/>
              <a:t>отчет перед руководством детского</a:t>
            </a:r>
          </a:p>
          <a:p>
            <a:pPr>
              <a:buNone/>
            </a:pPr>
            <a:r>
              <a:rPr lang="ru-RU" dirty="0" smtClean="0"/>
              <a:t>сада</a:t>
            </a:r>
          </a:p>
          <a:p>
            <a:pPr>
              <a:buNone/>
            </a:pPr>
            <a:r>
              <a:rPr lang="ru-RU" dirty="0" smtClean="0"/>
              <a:t>4) подготовка детей к школе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429000"/>
            <a:ext cx="4038600" cy="2857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Дешевые красные лазерные указки мощностью менее 1 мВт относятся к первому классу и </a:t>
            </a:r>
            <a:r>
              <a:rPr lang="ru-RU" dirty="0" smtClean="0"/>
              <a:t>безопасны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загруженное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2357430"/>
            <a:ext cx="2893255" cy="3548870"/>
          </a:xfrm>
        </p:spPr>
      </p:pic>
      <p:pic>
        <p:nvPicPr>
          <p:cNvPr id="6" name="Рисунок 5" descr="Laser_poin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85794"/>
            <a:ext cx="4143372" cy="2119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 текстовом редакторе перед выполнением операции </a:t>
            </a:r>
            <a:r>
              <a:rPr lang="ru-RU" sz="2400" i="1" dirty="0"/>
              <a:t>Копирование</a:t>
            </a:r>
            <a:br>
              <a:rPr lang="ru-RU" sz="2400" i="1" dirty="0"/>
            </a:br>
            <a:r>
              <a:rPr lang="ru-RU" sz="2400" dirty="0"/>
              <a:t>необходимо: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установить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курсор в определенное место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сохранить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распечатать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выделить фрагмент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312050" cy="2516182"/>
          </a:xfrm>
        </p:spPr>
        <p:txBody>
          <a:bodyPr/>
          <a:lstStyle/>
          <a:p>
            <a:r>
              <a:rPr lang="ru-RU" sz="2400" dirty="0" smtClean="0"/>
              <a:t>Дан адрес электронной почты: </a:t>
            </a:r>
            <a:r>
              <a:rPr lang="ru-RU" sz="2400" dirty="0" err="1" smtClean="0"/>
              <a:t>Julia.lambert@pony.ru</a:t>
            </a:r>
            <a:r>
              <a:rPr lang="ru-RU" sz="2400" dirty="0" smtClean="0"/>
              <a:t>. Укажите логин</a:t>
            </a:r>
            <a:br>
              <a:rPr lang="ru-RU" sz="2400" dirty="0" smtClean="0"/>
            </a:br>
            <a:r>
              <a:rPr lang="ru-RU" sz="2400" dirty="0" smtClean="0"/>
              <a:t>владельца почтового ящика.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s-ES" dirty="0" smtClean="0"/>
              <a:t>Julia.lambert</a:t>
            </a:r>
            <a:r>
              <a:rPr lang="es-ES" dirty="0" smtClean="0"/>
              <a:t>@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es-ES" dirty="0" smtClean="0"/>
              <a:t> </a:t>
            </a:r>
            <a:r>
              <a:rPr lang="es-ES" dirty="0" smtClean="0"/>
              <a:t>Julia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es-ES" dirty="0" smtClean="0"/>
              <a:t> </a:t>
            </a:r>
            <a:r>
              <a:rPr lang="es-ES" dirty="0" smtClean="0"/>
              <a:t>pony.ru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es-ES" dirty="0" smtClean="0"/>
              <a:t> </a:t>
            </a:r>
            <a:r>
              <a:rPr lang="es-ES" dirty="0" smtClean="0"/>
              <a:t>Julia.lambert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6302375" cy="1143000"/>
          </a:xfrm>
        </p:spPr>
        <p:txBody>
          <a:bodyPr/>
          <a:lstStyle/>
          <a:p>
            <a:r>
              <a:rPr lang="ru-RU" sz="2800" dirty="0" smtClean="0"/>
              <a:t>Исследование общественного мнения (анонимное голосование)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какой форме Вы предпочли бы провести следующий педсовет?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42900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Круглый стол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378619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</a:t>
            </a:r>
            <a:r>
              <a:rPr lang="ru-RU" sz="2800" b="1" dirty="0" smtClean="0">
                <a:solidFill>
                  <a:srgbClr val="002060"/>
                </a:solidFill>
              </a:rPr>
              <a:t>радиционно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00063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Брифинг (вопрос-ответ)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5072074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Тематический тренинг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614364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 т.д.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714356"/>
            <a:ext cx="7526364" cy="627082"/>
          </a:xfrm>
        </p:spPr>
        <p:txBody>
          <a:bodyPr/>
          <a:lstStyle/>
          <a:p>
            <a:r>
              <a:rPr lang="ru-RU" sz="2800" dirty="0" smtClean="0"/>
              <a:t>Для реализации вышеизложенных методов </a:t>
            </a:r>
            <a:r>
              <a:rPr lang="ru-RU" sz="2800" dirty="0" smtClean="0"/>
              <a:t>необходимо</a:t>
            </a:r>
            <a:r>
              <a:rPr lang="ru-RU" sz="28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Проектор;</a:t>
            </a:r>
          </a:p>
          <a:p>
            <a:r>
              <a:rPr lang="ru-RU" dirty="0" smtClean="0"/>
              <a:t>1 компьютер;</a:t>
            </a:r>
          </a:p>
          <a:p>
            <a:r>
              <a:rPr lang="ru-RU" dirty="0" smtClean="0"/>
              <a:t>Лазерные указки </a:t>
            </a:r>
          </a:p>
          <a:p>
            <a:r>
              <a:rPr lang="ru-RU" dirty="0" smtClean="0"/>
              <a:t>Зал для просмотра</a:t>
            </a:r>
          </a:p>
          <a:p>
            <a:r>
              <a:rPr lang="ru-RU" dirty="0" smtClean="0"/>
              <a:t>Много, много, много желания (то есть высокий уровень мотивации)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7383488" cy="1143000"/>
          </a:xfrm>
        </p:spPr>
        <p:txBody>
          <a:bodyPr/>
          <a:lstStyle/>
          <a:p>
            <a:pPr algn="ctr"/>
            <a:r>
              <a:rPr lang="ru-RU" dirty="0" smtClean="0"/>
              <a:t>О структуре раздаточного материала </a:t>
            </a:r>
            <a:endParaRPr lang="ru-RU" dirty="0"/>
          </a:p>
        </p:txBody>
      </p:sp>
      <p:pic>
        <p:nvPicPr>
          <p:cNvPr id="4" name="Содержимое 3" descr="images (4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805" y="3786190"/>
            <a:ext cx="5129195" cy="2466983"/>
          </a:xfrm>
        </p:spPr>
      </p:pic>
      <p:pic>
        <p:nvPicPr>
          <p:cNvPr id="5" name="Рисунок 4" descr="images 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928802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48" y="185736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и для чего на диске?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71546"/>
            <a:ext cx="83369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6" descr="1986546000fbada96e6e7fcac01e54cb4939faa6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85992"/>
            <a:ext cx="5238750" cy="4019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Превратимся ненадолго в детей…</a:t>
            </a:r>
            <a:endParaRPr lang="ru-RU" dirty="0"/>
          </a:p>
        </p:txBody>
      </p:sp>
      <p:pic>
        <p:nvPicPr>
          <p:cNvPr id="4" name="Содержимое 3" descr="images (2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429132"/>
            <a:ext cx="2533650" cy="1800225"/>
          </a:xfrm>
        </p:spPr>
      </p:pic>
      <p:pic>
        <p:nvPicPr>
          <p:cNvPr id="5" name="Рисунок 4" descr="images 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736"/>
            <a:ext cx="2581275" cy="177165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857496"/>
            <a:ext cx="2186361" cy="1776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Упражнение </a:t>
            </a:r>
            <a:r>
              <a:rPr lang="ru-RU" dirty="0" smtClean="0"/>
              <a:t>на внимание.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Покажите, пожалуйста, в зале что-нибудь, начинающееся на звук «П»</a:t>
            </a:r>
            <a:endParaRPr lang="ru-RU" dirty="0"/>
          </a:p>
        </p:txBody>
      </p:sp>
      <p:pic>
        <p:nvPicPr>
          <p:cNvPr id="2050" name="Picture 2" descr="C:\Documents and Settings\Главный\Мои документы\Мои рисунки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8001056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Ориентировка в пространстве.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Покажите, пожалуйста,  левый верхний</a:t>
            </a:r>
          </a:p>
          <a:p>
            <a:pPr>
              <a:buNone/>
            </a:pPr>
            <a:r>
              <a:rPr lang="ru-RU" dirty="0" smtClean="0"/>
              <a:t>угол;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Главный\Мои документы\Мои рисунки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3549764" cy="3500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Координация глаз-рука</a:t>
            </a:r>
            <a:endParaRPr lang="ru-RU" dirty="0"/>
          </a:p>
        </p:txBody>
      </p:sp>
      <p:pic>
        <p:nvPicPr>
          <p:cNvPr id="2050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028825" cy="1819273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14818"/>
            <a:ext cx="2028825" cy="2247901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928670"/>
            <a:ext cx="2028825" cy="2247901"/>
          </a:xfrm>
          <a:prstGeom prst="rect">
            <a:avLst/>
          </a:prstGeom>
          <a:noFill/>
        </p:spPr>
      </p:pic>
      <p:pic>
        <p:nvPicPr>
          <p:cNvPr id="2056" name="Picture 8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6546" y="857233"/>
            <a:ext cx="1547419" cy="1714512"/>
          </a:xfrm>
          <a:prstGeom prst="rect">
            <a:avLst/>
          </a:prstGeom>
          <a:noFill/>
        </p:spPr>
      </p:pic>
      <p:pic>
        <p:nvPicPr>
          <p:cNvPr id="2058" name="Picture 10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857760"/>
            <a:ext cx="1513040" cy="1676421"/>
          </a:xfrm>
          <a:prstGeom prst="rect">
            <a:avLst/>
          </a:prstGeom>
          <a:noFill/>
        </p:spPr>
      </p:pic>
      <p:pic>
        <p:nvPicPr>
          <p:cNvPr id="4" name="Содержимое 3" descr="пух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16" y="4572008"/>
            <a:ext cx="1943098" cy="17853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-0.21018 C -0.06007 -0.34745 -0.0802 -0.48449 -0.12605 -0.4618 C -0.17188 -0.43912 -0.25105 -0.07685 -0.31476 -0.07384 C -0.37848 -0.07083 -0.45382 -0.44491 -0.50799 -0.44352 C -0.56216 -0.44213 -0.61546 -0.13495 -0.63976 -0.06481 C -0.66407 0.00533 -0.65869 -0.00856 -0.6533 -0.02222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повторим путь </a:t>
            </a:r>
            <a:r>
              <a:rPr lang="ru-RU" dirty="0" err="1" smtClean="0"/>
              <a:t>Винни</a:t>
            </a:r>
            <a:r>
              <a:rPr lang="ru-RU" dirty="0" smtClean="0"/>
              <a:t> Пуха.</a:t>
            </a:r>
            <a:endParaRPr lang="ru-RU" dirty="0"/>
          </a:p>
        </p:txBody>
      </p:sp>
      <p:pic>
        <p:nvPicPr>
          <p:cNvPr id="4" name="Содержимое 3" descr="п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4572008"/>
            <a:ext cx="2228850" cy="2047875"/>
          </a:xfrm>
        </p:spPr>
      </p:pic>
      <p:sp>
        <p:nvSpPr>
          <p:cNvPr id="7" name="Полилиния 6"/>
          <p:cNvSpPr/>
          <p:nvPr/>
        </p:nvSpPr>
        <p:spPr>
          <a:xfrm>
            <a:off x="394855" y="2036618"/>
            <a:ext cx="6670963" cy="3820391"/>
          </a:xfrm>
          <a:custGeom>
            <a:avLst/>
            <a:gdLst>
              <a:gd name="connsiteX0" fmla="*/ 6670963 w 6670963"/>
              <a:gd name="connsiteY0" fmla="*/ 2348346 h 3820391"/>
              <a:gd name="connsiteX1" fmla="*/ 5008418 w 6670963"/>
              <a:gd name="connsiteY1" fmla="*/ 124691 h 3820391"/>
              <a:gd name="connsiteX2" fmla="*/ 3117272 w 6670963"/>
              <a:gd name="connsiteY2" fmla="*/ 3096491 h 3820391"/>
              <a:gd name="connsiteX3" fmla="*/ 1808018 w 6670963"/>
              <a:gd name="connsiteY3" fmla="*/ 436418 h 3820391"/>
              <a:gd name="connsiteX4" fmla="*/ 290945 w 6670963"/>
              <a:gd name="connsiteY4" fmla="*/ 3283527 h 3820391"/>
              <a:gd name="connsiteX5" fmla="*/ 62345 w 6670963"/>
              <a:gd name="connsiteY5" fmla="*/ 3657600 h 382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0963" h="3820391">
                <a:moveTo>
                  <a:pt x="6670963" y="2348346"/>
                </a:moveTo>
                <a:cubicBezTo>
                  <a:pt x="6135831" y="1174173"/>
                  <a:pt x="5600700" y="0"/>
                  <a:pt x="5008418" y="124691"/>
                </a:cubicBezTo>
                <a:cubicBezTo>
                  <a:pt x="4416136" y="249382"/>
                  <a:pt x="3650672" y="3044537"/>
                  <a:pt x="3117272" y="3096491"/>
                </a:cubicBezTo>
                <a:cubicBezTo>
                  <a:pt x="2583872" y="3148446"/>
                  <a:pt x="2279073" y="405245"/>
                  <a:pt x="1808018" y="436418"/>
                </a:cubicBezTo>
                <a:cubicBezTo>
                  <a:pt x="1336963" y="467591"/>
                  <a:pt x="581890" y="2746663"/>
                  <a:pt x="290945" y="3283527"/>
                </a:cubicBezTo>
                <a:cubicBezTo>
                  <a:pt x="0" y="3820391"/>
                  <a:pt x="31172" y="3738995"/>
                  <a:pt x="62345" y="36576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93518" y="1215736"/>
            <a:ext cx="7678882" cy="3474027"/>
          </a:xfrm>
          <a:custGeom>
            <a:avLst/>
            <a:gdLst>
              <a:gd name="connsiteX0" fmla="*/ 7678882 w 7678882"/>
              <a:gd name="connsiteY0" fmla="*/ 3002973 h 3474027"/>
              <a:gd name="connsiteX1" fmla="*/ 5746173 w 7678882"/>
              <a:gd name="connsiteY1" fmla="*/ 51955 h 3474027"/>
              <a:gd name="connsiteX2" fmla="*/ 3564082 w 7678882"/>
              <a:gd name="connsiteY2" fmla="*/ 2691246 h 3474027"/>
              <a:gd name="connsiteX3" fmla="*/ 2462646 w 7678882"/>
              <a:gd name="connsiteY3" fmla="*/ 280555 h 3474027"/>
              <a:gd name="connsiteX4" fmla="*/ 384464 w 7678882"/>
              <a:gd name="connsiteY4" fmla="*/ 2982191 h 3474027"/>
              <a:gd name="connsiteX5" fmla="*/ 155864 w 7678882"/>
              <a:gd name="connsiteY5" fmla="*/ 3231573 h 347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8882" h="3474027">
                <a:moveTo>
                  <a:pt x="7678882" y="3002973"/>
                </a:moveTo>
                <a:cubicBezTo>
                  <a:pt x="7055427" y="1553441"/>
                  <a:pt x="6431973" y="103910"/>
                  <a:pt x="5746173" y="51955"/>
                </a:cubicBezTo>
                <a:cubicBezTo>
                  <a:pt x="5060373" y="0"/>
                  <a:pt x="4111337" y="2653146"/>
                  <a:pt x="3564082" y="2691246"/>
                </a:cubicBezTo>
                <a:cubicBezTo>
                  <a:pt x="3016828" y="2729346"/>
                  <a:pt x="2992582" y="232064"/>
                  <a:pt x="2462646" y="280555"/>
                </a:cubicBezTo>
                <a:cubicBezTo>
                  <a:pt x="1932710" y="329046"/>
                  <a:pt x="768928" y="2490355"/>
                  <a:pt x="384464" y="2982191"/>
                </a:cubicBezTo>
                <a:cubicBezTo>
                  <a:pt x="0" y="3474027"/>
                  <a:pt x="77932" y="3352800"/>
                  <a:pt x="155864" y="32315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500570"/>
            <a:ext cx="1571636" cy="2000264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1857388" cy="2247901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143512"/>
            <a:ext cx="1285884" cy="1319207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929190" y="2786058"/>
            <a:ext cx="1225040" cy="1357322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500166" y="3357562"/>
            <a:ext cx="1107541" cy="1227135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244" y="1071546"/>
            <a:ext cx="1611895" cy="1785950"/>
          </a:xfrm>
          <a:prstGeom prst="rect">
            <a:avLst/>
          </a:prstGeom>
          <a:noFill/>
        </p:spPr>
      </p:pic>
      <p:pic>
        <p:nvPicPr>
          <p:cNvPr id="1038" name="Picture 14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214678" y="1785926"/>
            <a:ext cx="1031613" cy="1143008"/>
          </a:xfrm>
          <a:prstGeom prst="rect">
            <a:avLst/>
          </a:prstGeom>
          <a:noFill/>
        </p:spPr>
      </p:pic>
      <p:pic>
        <p:nvPicPr>
          <p:cNvPr id="1040" name="Picture 16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85720" y="1714488"/>
            <a:ext cx="1031613" cy="1143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самостоятельно</a:t>
            </a:r>
            <a:endParaRPr lang="ru-RU" dirty="0"/>
          </a:p>
        </p:txBody>
      </p:sp>
      <p:pic>
        <p:nvPicPr>
          <p:cNvPr id="4" name="Содержимое 3" descr="п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702" y="4500570"/>
            <a:ext cx="2228850" cy="2047875"/>
          </a:xfrm>
        </p:spPr>
      </p:pic>
      <p:pic>
        <p:nvPicPr>
          <p:cNvPr id="5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00570"/>
            <a:ext cx="1714512" cy="2000264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1571636" cy="2000264"/>
          </a:xfrm>
          <a:prstGeom prst="rect">
            <a:avLst/>
          </a:prstGeom>
          <a:noFill/>
        </p:spPr>
      </p:pic>
      <p:pic>
        <p:nvPicPr>
          <p:cNvPr id="7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143512"/>
            <a:ext cx="1571636" cy="1357322"/>
          </a:xfrm>
          <a:prstGeom prst="rect">
            <a:avLst/>
          </a:prstGeom>
          <a:noFill/>
        </p:spPr>
      </p:pic>
      <p:pic>
        <p:nvPicPr>
          <p:cNvPr id="8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1571636" cy="1357322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000108"/>
            <a:ext cx="1571636" cy="2000264"/>
          </a:xfrm>
          <a:prstGeom prst="rect">
            <a:avLst/>
          </a:prstGeom>
          <a:noFill/>
        </p:spPr>
      </p:pic>
      <p:pic>
        <p:nvPicPr>
          <p:cNvPr id="11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1571636" cy="1357322"/>
          </a:xfrm>
          <a:prstGeom prst="rect">
            <a:avLst/>
          </a:prstGeom>
          <a:noFill/>
        </p:spPr>
      </p:pic>
      <p:pic>
        <p:nvPicPr>
          <p:cNvPr id="12" name="Picture 2" descr="http://t1.gstatic.com/images?q=tbn:ANd9GcS-oae_7hZpSRC6X7M-79A_czUlkW8zrSUJQ0Pw63hwP0kYFxf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357298"/>
            <a:ext cx="1571636" cy="1143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437TGp_bizpeople_light_ani</Template>
  <TotalTime>785</TotalTime>
  <Words>857</Words>
  <Application>Microsoft Office PowerPoint</Application>
  <PresentationFormat>Экран (4:3)</PresentationFormat>
  <Paragraphs>146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437TGp_bizpeople_light_ani</vt:lpstr>
      <vt:lpstr>Default Design</vt:lpstr>
      <vt:lpstr>Перспективные методы работы в ДОУ с использованием технических средств</vt:lpstr>
      <vt:lpstr>Сюжетно-ролевая игра: «Участники ВОП»</vt:lpstr>
      <vt:lpstr>Слайд 3</vt:lpstr>
      <vt:lpstr>Превратимся ненадолго в детей…</vt:lpstr>
      <vt:lpstr> Упражнение на внимание. </vt:lpstr>
      <vt:lpstr>Ориентировка в пространстве.</vt:lpstr>
      <vt:lpstr>Координация глаз-рука</vt:lpstr>
      <vt:lpstr>Вместе повторим путь Винни Пуха.</vt:lpstr>
      <vt:lpstr>А теперь самостоятельно</vt:lpstr>
      <vt:lpstr>Сколько всего животных?</vt:lpstr>
      <vt:lpstr>Сколько было животных?</vt:lpstr>
      <vt:lpstr>В какое время года засыпает медведь? А просыпается заяц?</vt:lpstr>
      <vt:lpstr>Какое время года будет после зимы?</vt:lpstr>
      <vt:lpstr>Четвертый лишний.</vt:lpstr>
      <vt:lpstr>Назови героев.</vt:lpstr>
      <vt:lpstr>Плюсы лазерной указки</vt:lpstr>
      <vt:lpstr>Минусы.</vt:lpstr>
      <vt:lpstr>Превратимся в родителей…</vt:lpstr>
      <vt:lpstr>Метод «Иллюстраций» (условно). </vt:lpstr>
      <vt:lpstr>Слайд 20</vt:lpstr>
      <vt:lpstr>Слайд 21</vt:lpstr>
      <vt:lpstr>Слайд 22</vt:lpstr>
      <vt:lpstr>Слайд 23</vt:lpstr>
      <vt:lpstr>Слайд 24</vt:lpstr>
      <vt:lpstr> Возможности экспресс-анкетирования,-диагностики  (без затратной распечатки бланков)</vt:lpstr>
      <vt:lpstr>Слайд 26</vt:lpstr>
      <vt:lpstr>А теперь превратимся в воспитателей на педсовете…</vt:lpstr>
      <vt:lpstr>Что не относится к компетенции воспитателя?</vt:lpstr>
      <vt:lpstr>А3. Определите цель праздничного утренника для детей. </vt:lpstr>
      <vt:lpstr>В текстовом редакторе перед выполнением операции Копирование необходимо:</vt:lpstr>
      <vt:lpstr>Дан адрес электронной почты: Julia.lambert@pony.ru. Укажите логин владельца почтового ящика. </vt:lpstr>
      <vt:lpstr>Исследование общественного мнения (анонимное голосование)</vt:lpstr>
      <vt:lpstr>Для реализации вышеизложенных методов необходимо: </vt:lpstr>
      <vt:lpstr>О структуре раздаточного материала </vt:lpstr>
      <vt:lpstr>Слайд 35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17</cp:revision>
  <dcterms:created xsi:type="dcterms:W3CDTF">2011-11-09T07:12:28Z</dcterms:created>
  <dcterms:modified xsi:type="dcterms:W3CDTF">2011-11-13T19:22:33Z</dcterms:modified>
</cp:coreProperties>
</file>