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2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71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0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5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0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1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0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7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1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1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8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48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791" y="2467180"/>
            <a:ext cx="7428810" cy="1377461"/>
          </a:xfrm>
        </p:spPr>
        <p:txBody>
          <a:bodyPr>
            <a:normAutofit fontScale="90000"/>
          </a:bodyPr>
          <a:lstStyle/>
          <a:p>
            <a:r>
              <a:rPr lang="ru-RU" sz="5400" smtClean="0"/>
              <a:t>Николай Алексеевич Некрасов</a:t>
            </a:r>
            <a:endParaRPr lang="ru-RU" sz="5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1560" y="4473252"/>
            <a:ext cx="9144000" cy="754025"/>
          </a:xfrm>
        </p:spPr>
        <p:txBody>
          <a:bodyPr/>
          <a:lstStyle/>
          <a:p>
            <a:r>
              <a:rPr lang="ru-RU" smtClean="0"/>
              <a:t>Подготовил: Лекненко Артём 7В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9200" y="288548"/>
            <a:ext cx="5092906" cy="157480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47" b="8447"/>
          <a:stretch/>
        </p:blipFill>
        <p:spPr>
          <a:xfrm>
            <a:off x="1241425" y="288925"/>
            <a:ext cx="5197475" cy="6342063"/>
          </a:xfrm>
          <a:prstGeom prst="roundRect">
            <a:avLst>
              <a:gd name="adj" fmla="val 16391"/>
            </a:avLst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797127" y="2069819"/>
            <a:ext cx="5084979" cy="4561788"/>
          </a:xfrm>
        </p:spPr>
        <p:txBody>
          <a:bodyPr/>
          <a:lstStyle/>
          <a:p>
            <a:r>
              <a:rPr lang="ru-RU" b="1" i="0" smtClean="0">
                <a:effectLst/>
                <a:latin typeface="Helvetica Neue"/>
              </a:rPr>
              <a:t>Никола́й Алексе́евич Некра́сов</a:t>
            </a:r>
            <a:r>
              <a:rPr lang="ru-RU" b="0" i="0" smtClean="0">
                <a:effectLst/>
                <a:latin typeface="Helvetica Neue"/>
              </a:rPr>
              <a:t> — </a:t>
            </a:r>
            <a:r>
              <a:rPr lang="ru-RU">
                <a:latin typeface="Helvetica Neue"/>
              </a:rPr>
              <a:t>русский</a:t>
            </a:r>
            <a:r>
              <a:rPr lang="ru-RU" b="0" i="0" smtClean="0">
                <a:effectLst/>
                <a:latin typeface="Helvetica Neue"/>
              </a:rPr>
              <a:t> поэт, писатель и </a:t>
            </a:r>
            <a:r>
              <a:rPr lang="ru-RU" smtClean="0">
                <a:latin typeface="Helvetica Neue"/>
              </a:rPr>
              <a:t>публицист</a:t>
            </a:r>
            <a:r>
              <a:rPr lang="ru-RU">
                <a:latin typeface="Helvetica Neue"/>
              </a:rPr>
              <a:t>,</a:t>
            </a:r>
            <a:r>
              <a:rPr lang="ru-RU" b="0" i="0" smtClean="0">
                <a:effectLst/>
                <a:latin typeface="Helvetica Neue"/>
              </a:rPr>
              <a:t> классик русской литературы. С </a:t>
            </a:r>
            <a:r>
              <a:rPr lang="ru-RU">
                <a:latin typeface="Helvetica Neue"/>
              </a:rPr>
              <a:t>1847</a:t>
            </a:r>
            <a:r>
              <a:rPr lang="ru-RU" b="0" i="0" smtClean="0">
                <a:effectLst/>
                <a:latin typeface="Helvetica Neue"/>
              </a:rPr>
              <a:t>по </a:t>
            </a:r>
            <a:r>
              <a:rPr lang="ru-RU">
                <a:latin typeface="Helvetica Neue"/>
              </a:rPr>
              <a:t>1866 год</a:t>
            </a:r>
            <a:r>
              <a:rPr lang="ru-RU" b="0" i="0" smtClean="0">
                <a:effectLst/>
                <a:latin typeface="Helvetica Neue"/>
              </a:rPr>
              <a:t> — руководитель литературного и общественно-политического журнала «</a:t>
            </a:r>
            <a:r>
              <a:rPr lang="ru-RU">
                <a:latin typeface="Helvetica Neue"/>
              </a:rPr>
              <a:t>Современник</a:t>
            </a:r>
            <a:r>
              <a:rPr lang="ru-RU" b="0" i="0" smtClean="0">
                <a:effectLst/>
                <a:latin typeface="Helvetica Neue"/>
              </a:rPr>
              <a:t>» , с </a:t>
            </a:r>
            <a:r>
              <a:rPr lang="ru-RU">
                <a:latin typeface="Helvetica Neue"/>
              </a:rPr>
              <a:t>1868 года</a:t>
            </a:r>
            <a:r>
              <a:rPr lang="ru-RU" b="0" i="0" smtClean="0">
                <a:effectLst/>
                <a:latin typeface="Helvetica Neue"/>
              </a:rPr>
              <a:t> — редактор журнала «</a:t>
            </a:r>
            <a:r>
              <a:rPr lang="ru-RU">
                <a:latin typeface="Helvetica Neue"/>
              </a:rPr>
              <a:t>Отечественные записки</a:t>
            </a:r>
            <a:r>
              <a:rPr lang="ru-RU" b="0" i="0" smtClean="0">
                <a:effectLst/>
                <a:latin typeface="Helvetica Neue"/>
              </a:rPr>
              <a:t>». По взглядам его причисляют к «революционным демократам»</a:t>
            </a:r>
          </a:p>
          <a:p>
            <a:endParaRPr lang="ru-RU" b="1" i="1" u="sng" smtClean="0">
              <a:latin typeface="Helvetica Neue"/>
            </a:endParaRPr>
          </a:p>
          <a:p>
            <a:r>
              <a:rPr lang="ru-RU" b="1" i="1" u="sng" smtClean="0">
                <a:latin typeface="Helvetica Neue"/>
              </a:rPr>
              <a:t>Дата рождения : </a:t>
            </a:r>
            <a:r>
              <a:rPr lang="ru-RU" b="1" i="1" u="sng" smtClean="0">
                <a:effectLst/>
                <a:latin typeface="Helvetica Neue"/>
              </a:rPr>
              <a:t>28 ноября (</a:t>
            </a:r>
            <a:r>
              <a:rPr lang="ru-RU" b="1" i="1" u="sng">
                <a:latin typeface="Helvetica Neue"/>
              </a:rPr>
              <a:t>10 декабря</a:t>
            </a:r>
            <a:r>
              <a:rPr lang="ru-RU" b="1" i="1" u="sng" smtClean="0">
                <a:effectLst/>
                <a:latin typeface="Helvetica Neue"/>
              </a:rPr>
              <a:t>) </a:t>
            </a:r>
            <a:r>
              <a:rPr lang="ru-RU" b="1" i="1" u="sng">
                <a:latin typeface="Helvetica Neue"/>
              </a:rPr>
              <a:t>1821</a:t>
            </a:r>
            <a:r>
              <a:rPr lang="ru-RU" b="1" i="1" u="sng" strike="noStrike" smtClean="0">
                <a:effectLst/>
                <a:latin typeface="Helvetica Neue"/>
              </a:rPr>
              <a:t> года</a:t>
            </a:r>
          </a:p>
          <a:p>
            <a:r>
              <a:rPr lang="ru-RU" b="1" i="1" u="sng" smtClean="0">
                <a:latin typeface="Helvetica Neue"/>
              </a:rPr>
              <a:t>Дата смерти : </a:t>
            </a:r>
            <a:r>
              <a:rPr lang="ru-RU" b="1" i="1" u="sng" smtClean="0">
                <a:effectLst/>
                <a:latin typeface="Helvetica Neue"/>
              </a:rPr>
              <a:t>27 декабря 1877 (</a:t>
            </a:r>
            <a:r>
              <a:rPr lang="ru-RU" b="1" i="1" u="sng">
                <a:latin typeface="inherit"/>
              </a:rPr>
              <a:t>8 января</a:t>
            </a:r>
            <a:r>
              <a:rPr lang="ru-RU" b="1" i="1" u="sng" smtClean="0">
                <a:effectLst/>
                <a:latin typeface="Helvetica Neue"/>
              </a:rPr>
              <a:t> </a:t>
            </a:r>
            <a:r>
              <a:rPr lang="ru-RU" b="1" i="1" u="sng">
                <a:latin typeface="inherit"/>
              </a:rPr>
              <a:t>1878</a:t>
            </a:r>
            <a:r>
              <a:rPr lang="ru-RU" b="1" i="1" u="sng" smtClean="0">
                <a:effectLst/>
                <a:latin typeface="Helvetica Neue"/>
              </a:rPr>
              <a:t>)</a:t>
            </a:r>
          </a:p>
          <a:p>
            <a:endParaRPr lang="ru-RU" b="1" i="1" u="sng" smtClean="0">
              <a:effectLst/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317" y="3361884"/>
            <a:ext cx="114300" cy="114300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994926" y="5146516"/>
            <a:ext cx="4199679" cy="7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4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516" y="533282"/>
            <a:ext cx="5933097" cy="1299481"/>
          </a:xfrm>
        </p:spPr>
        <p:txBody>
          <a:bodyPr/>
          <a:lstStyle/>
          <a:p>
            <a:r>
              <a:rPr lang="ru-RU" smtClean="0"/>
              <a:t>«Некрасовкая школа»</a:t>
            </a:r>
            <a:endParaRPr lang="ru-RU"/>
          </a:p>
        </p:txBody>
      </p:sp>
      <p:pic>
        <p:nvPicPr>
          <p:cNvPr id="5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161" r="6161"/>
          <a:stretch/>
        </p:blipFill>
        <p:spPr>
          <a:xfrm>
            <a:off x="841375" y="533400"/>
            <a:ext cx="4276725" cy="5922963"/>
          </a:xfrm>
          <a:prstGeom prst="roundRect">
            <a:avLst>
              <a:gd name="adj" fmla="val 28113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8516" y="2369712"/>
            <a:ext cx="5933097" cy="4086235"/>
          </a:xfrm>
        </p:spPr>
        <p:txBody>
          <a:bodyPr/>
          <a:lstStyle/>
          <a:p>
            <a:r>
              <a:rPr lang="ru-RU" b="0" i="0" smtClean="0">
                <a:effectLst/>
                <a:latin typeface="Helvetica Neue"/>
              </a:rPr>
              <a:t>В поэзии 1860-х годов сформировалось такое понятие, как «Некрасовская школа». Это была группа поэтов, которые противопоставляли себя поэтам </a:t>
            </a:r>
            <a:r>
              <a:rPr lang="ru-RU" b="0" i="1" smtClean="0">
                <a:effectLst/>
                <a:latin typeface="Helvetica Neue"/>
              </a:rPr>
              <a:t>«чистого искусства»</a:t>
            </a:r>
            <a:r>
              <a:rPr lang="ru-RU" b="0" i="0" smtClean="0">
                <a:effectLst/>
                <a:latin typeface="Helvetica Neue"/>
              </a:rPr>
              <a:t> как поэты реального и гражданского направления, — </a:t>
            </a:r>
            <a:r>
              <a:rPr lang="ru-RU">
                <a:latin typeface="Helvetica Neue"/>
              </a:rPr>
              <a:t>Дмитрий </a:t>
            </a:r>
            <a:r>
              <a:rPr lang="ru-RU" smtClean="0">
                <a:latin typeface="Helvetica Neue"/>
              </a:rPr>
              <a:t>Минаев</a:t>
            </a:r>
            <a:r>
              <a:rPr lang="ru-RU">
                <a:latin typeface="Helvetica Neue"/>
              </a:rPr>
              <a:t>,</a:t>
            </a:r>
            <a:r>
              <a:rPr lang="ru-RU" b="0" i="0" smtClean="0">
                <a:effectLst/>
                <a:latin typeface="Helvetica Neue"/>
              </a:rPr>
              <a:t> </a:t>
            </a:r>
            <a:r>
              <a:rPr lang="ru-RU">
                <a:latin typeface="Helvetica Neue"/>
              </a:rPr>
              <a:t>Николай Добролюбов</a:t>
            </a:r>
            <a:r>
              <a:rPr lang="ru-RU" b="0" i="0" smtClean="0">
                <a:effectLst/>
                <a:latin typeface="Helvetica Neue"/>
              </a:rPr>
              <a:t>, </a:t>
            </a:r>
            <a:r>
              <a:rPr lang="ru-RU">
                <a:latin typeface="Helvetica Neue"/>
              </a:rPr>
              <a:t>Иван Никитин</a:t>
            </a:r>
            <a:r>
              <a:rPr lang="ru-RU" b="0" i="0" smtClean="0">
                <a:effectLst/>
                <a:latin typeface="Helvetica Neue"/>
              </a:rPr>
              <a:t>,</a:t>
            </a:r>
            <a:r>
              <a:rPr lang="ru-RU">
                <a:latin typeface="Helvetica Neue"/>
              </a:rPr>
              <a:t>Василий Курочкин</a:t>
            </a:r>
            <a:r>
              <a:rPr lang="ru-RU" b="0" i="0" smtClean="0">
                <a:effectLst/>
                <a:latin typeface="Helvetica Neue"/>
              </a:rPr>
              <a:t> и другие. Само понятие «Некрасовская школа» вовсе не означало, что они являлись учениками Некрасова в прямом смысле. Скорее, Николаю Некрасову удалось наиболее полно выразить совокупность тех тенденций гражданской поэзии 1840—60-х годов, которые были значимы в их творчестве: Добролюбов и Минаев были поэты по преимуществу сатирические, Никитин — крестьянский, так же и с другими поэтами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7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254" y="632350"/>
            <a:ext cx="5157585" cy="1002276"/>
          </a:xfrm>
        </p:spPr>
        <p:txBody>
          <a:bodyPr/>
          <a:lstStyle/>
          <a:p>
            <a:r>
              <a:rPr lang="ru-RU" smtClean="0"/>
              <a:t>Творчество 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5254" y="1816251"/>
            <a:ext cx="5157585" cy="4276447"/>
          </a:xfrm>
        </p:spPr>
        <p:txBody>
          <a:bodyPr>
            <a:normAutofit fontScale="92500" lnSpcReduction="10000"/>
          </a:bodyPr>
          <a:lstStyle/>
          <a:p>
            <a:r>
              <a:rPr lang="ru-RU" b="0" i="0" smtClean="0">
                <a:effectLst/>
                <a:latin typeface="Helvetica Neue"/>
              </a:rPr>
              <a:t>В творчестве Некрасова едва ли не впервые в русской поэзии отображена жизнь рабочего класса пореформенной поры. Его стиль отличался демократизмом, умением ставить искусство на службу общественным устремлениям и реалистическим изображением </a:t>
            </a:r>
            <a:r>
              <a:rPr lang="ru-RU" b="0" i="0" smtClean="0">
                <a:effectLst/>
                <a:latin typeface="Helvetica Neue"/>
              </a:rPr>
              <a:t>действительности. </a:t>
            </a:r>
            <a:r>
              <a:rPr lang="ru-RU" b="0" i="0" smtClean="0">
                <a:effectLst/>
                <a:latin typeface="Helvetica Neue"/>
              </a:rPr>
              <a:t>Его творчество сыграло большую роль в развитии передовой русской литературы и в формировании реалистического стиля советской </a:t>
            </a:r>
            <a:r>
              <a:rPr lang="ru-RU" b="0" i="0" smtClean="0">
                <a:effectLst/>
                <a:latin typeface="Helvetica Neue"/>
              </a:rPr>
              <a:t>поэзии.</a:t>
            </a:r>
            <a:endParaRPr lang="ru-RU" b="0" i="0" smtClean="0">
              <a:effectLst/>
              <a:latin typeface="Helvetica Neue"/>
            </a:endParaRPr>
          </a:p>
          <a:p>
            <a:r>
              <a:rPr lang="ru-RU" b="0" i="0" smtClean="0">
                <a:effectLst/>
                <a:latin typeface="Helvetica Neue"/>
              </a:rPr>
              <a:t>Несмотря на то, что большинство его произведений полно печальных картин народного горя, они создают бодрящее впечатление, не оставляют равнодушным и всегда волнуют. В то же время, если можно спорить о поэтическом значении «гражданских» стихотворений Некрасова, то разногласия значительно сглаживаются, когда дело идёт о Некрасове как об </a:t>
            </a:r>
            <a:r>
              <a:rPr lang="ru-RU">
                <a:latin typeface="Helvetica Neue"/>
              </a:rPr>
              <a:t>эпике</a:t>
            </a:r>
            <a:r>
              <a:rPr lang="ru-RU" b="0" i="0" smtClean="0">
                <a:effectLst/>
                <a:latin typeface="Helvetica Neue"/>
              </a:rPr>
              <a:t> и </a:t>
            </a:r>
            <a:r>
              <a:rPr lang="ru-RU">
                <a:latin typeface="Helvetica Neue"/>
              </a:rPr>
              <a:t>лирике</a:t>
            </a:r>
            <a:r>
              <a:rPr lang="ru-RU" b="0" i="0" smtClean="0">
                <a:effectLst/>
                <a:latin typeface="Helvetica Neue"/>
              </a:rPr>
              <a:t>. Его поэма «Коробейники» (</a:t>
            </a:r>
            <a:r>
              <a:rPr lang="ru-RU">
                <a:latin typeface="Helvetica Neue"/>
              </a:rPr>
              <a:t>1861</a:t>
            </a:r>
            <a:r>
              <a:rPr lang="ru-RU" b="0" i="0" smtClean="0">
                <a:effectLst/>
                <a:latin typeface="Helvetica Neue"/>
              </a:rPr>
              <a:t>), возможно, и малосерьёзна по содержанию, но написана оригинальным слогом, в народном духе. Поэма не только прочно ввела в литературу народную тему, она также имела и острополитическое звучание. Журнал «Русское слово» (1861, № 12), высоко оценивая поэму, особо выделил в ней «Песню убогого странника», написав, что она сильна своей простотой, но это </a:t>
            </a:r>
            <a:r>
              <a:rPr lang="ru-RU" b="0" i="1" smtClean="0">
                <a:effectLst/>
                <a:latin typeface="Helvetica Neue"/>
              </a:rPr>
              <a:t>«великая и грозная своим величием простота»</a:t>
            </a:r>
            <a:endParaRPr lang="ru-RU"/>
          </a:p>
        </p:txBody>
      </p:sp>
      <p:pic>
        <p:nvPicPr>
          <p:cNvPr id="9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914" r="6914"/>
          <a:stretch/>
        </p:blipFill>
        <p:spPr>
          <a:xfrm>
            <a:off x="278456" y="1194150"/>
            <a:ext cx="52530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0501" y="355596"/>
            <a:ext cx="6067821" cy="1557932"/>
          </a:xfrm>
        </p:spPr>
        <p:txBody>
          <a:bodyPr/>
          <a:lstStyle/>
          <a:p>
            <a:r>
              <a:rPr lang="ru-RU" smtClean="0"/>
              <a:t>Журнал «Современник»</a:t>
            </a:r>
            <a:endParaRPr lang="ru-RU"/>
          </a:p>
        </p:txBody>
      </p:sp>
      <p:pic>
        <p:nvPicPr>
          <p:cNvPr id="5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534" b="4534"/>
          <a:stretch/>
        </p:blipFill>
        <p:spPr>
          <a:xfrm>
            <a:off x="665575" y="222485"/>
            <a:ext cx="4459404" cy="63940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0501" y="2569066"/>
            <a:ext cx="6067821" cy="3457855"/>
          </a:xfrm>
        </p:spPr>
        <p:txBody>
          <a:bodyPr>
            <a:normAutofit lnSpcReduction="10000"/>
          </a:bodyPr>
          <a:lstStyle/>
          <a:p>
            <a:r>
              <a:rPr lang="ru-RU" b="0" i="0" smtClean="0">
                <a:effectLst/>
                <a:latin typeface="Helvetica Neue"/>
              </a:rPr>
              <a:t>Издательское дело у Некрасова шло настолько успешно, что в конце </a:t>
            </a:r>
            <a:r>
              <a:rPr lang="ru-RU">
                <a:latin typeface="Helvetica Neue"/>
              </a:rPr>
              <a:t>1846 </a:t>
            </a:r>
            <a:r>
              <a:rPr lang="ru-RU" smtClean="0">
                <a:latin typeface="Helvetica Neue"/>
              </a:rPr>
              <a:t>года</a:t>
            </a:r>
            <a:r>
              <a:rPr lang="ru-RU" baseline="30000">
                <a:latin typeface="inherit"/>
              </a:rPr>
              <a:t> </a:t>
            </a:r>
            <a:r>
              <a:rPr lang="ru-RU" b="0" i="0" smtClean="0">
                <a:effectLst/>
                <a:latin typeface="Helvetica Neue"/>
              </a:rPr>
              <a:t>— </a:t>
            </a:r>
            <a:r>
              <a:rPr lang="ru-RU" b="0" i="0" smtClean="0">
                <a:effectLst/>
                <a:latin typeface="Helvetica Neue"/>
              </a:rPr>
              <a:t>январе </a:t>
            </a:r>
            <a:r>
              <a:rPr lang="ru-RU">
                <a:latin typeface="Helvetica Neue"/>
              </a:rPr>
              <a:t>1847 года</a:t>
            </a:r>
            <a:r>
              <a:rPr lang="ru-RU" b="0" i="0" u="none" strike="noStrike" baseline="30000">
                <a:effectLst/>
                <a:latin typeface="inherit"/>
              </a:rPr>
              <a:t> </a:t>
            </a:r>
            <a:r>
              <a:rPr lang="ru-RU" b="0" i="0" smtClean="0">
                <a:effectLst/>
                <a:latin typeface="Helvetica Neue"/>
              </a:rPr>
              <a:t>он</a:t>
            </a:r>
            <a:r>
              <a:rPr lang="ru-RU" b="0" i="0" smtClean="0">
                <a:effectLst/>
                <a:latin typeface="Helvetica Neue"/>
              </a:rPr>
              <a:t>, вместе с писателем и журналистом </a:t>
            </a:r>
            <a:r>
              <a:rPr lang="ru-RU">
                <a:latin typeface="Helvetica Neue"/>
              </a:rPr>
              <a:t>Иваном Панаевым</a:t>
            </a:r>
            <a:r>
              <a:rPr lang="ru-RU" b="0" i="0" smtClean="0">
                <a:effectLst/>
                <a:latin typeface="Helvetica Neue"/>
              </a:rPr>
              <a:t>, приобрёл в аренду у </a:t>
            </a:r>
            <a:r>
              <a:rPr lang="ru-RU">
                <a:latin typeface="Helvetica Neue"/>
              </a:rPr>
              <a:t>П. А. Плетнёва</a:t>
            </a:r>
            <a:r>
              <a:rPr lang="ru-RU" b="0" i="0" smtClean="0">
                <a:effectLst/>
                <a:latin typeface="Helvetica Neue"/>
              </a:rPr>
              <a:t> журнал «</a:t>
            </a:r>
            <a:r>
              <a:rPr lang="ru-RU">
                <a:latin typeface="Helvetica Neue"/>
              </a:rPr>
              <a:t>Современник</a:t>
            </a:r>
            <a:r>
              <a:rPr lang="ru-RU" b="0" i="0" smtClean="0">
                <a:effectLst/>
                <a:latin typeface="Helvetica Neue"/>
              </a:rPr>
              <a:t>», основанный ещё </a:t>
            </a:r>
            <a:r>
              <a:rPr lang="ru-RU">
                <a:latin typeface="Helvetica Neue"/>
              </a:rPr>
              <a:t>Александром Пушкиным</a:t>
            </a:r>
            <a:r>
              <a:rPr lang="ru-RU" b="0" i="0" smtClean="0">
                <a:effectLst/>
                <a:latin typeface="Helvetica Neue"/>
              </a:rPr>
              <a:t>. Литературная молодёжь, создававшая основную силу «Отечественных записок», оставила </a:t>
            </a:r>
            <a:r>
              <a:rPr lang="ru-RU" smtClean="0">
                <a:latin typeface="Helvetica Neue"/>
              </a:rPr>
              <a:t>Краевского</a:t>
            </a:r>
            <a:r>
              <a:rPr lang="ru-RU"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и </a:t>
            </a:r>
            <a:r>
              <a:rPr lang="ru-RU" b="0" i="0" smtClean="0">
                <a:effectLst/>
                <a:latin typeface="Helvetica Neue"/>
              </a:rPr>
              <a:t>присоединилась к Некрасову. </a:t>
            </a:r>
          </a:p>
          <a:p>
            <a:r>
              <a:rPr lang="ru-RU" b="0" i="0" smtClean="0">
                <a:effectLst/>
                <a:latin typeface="Helvetica Neue"/>
              </a:rPr>
              <a:t>Некрасов, как и Белинский, стал успешным открывателем новых талантов. На страницах журнала «Современник» нашли свою славу и признание </a:t>
            </a:r>
            <a:r>
              <a:rPr lang="ru-RU">
                <a:latin typeface="Helvetica Neue"/>
              </a:rPr>
              <a:t>Иван Тургенев</a:t>
            </a:r>
            <a:r>
              <a:rPr lang="ru-RU" b="0" i="0" smtClean="0">
                <a:effectLst/>
                <a:latin typeface="Helvetica Neue"/>
              </a:rPr>
              <a:t>, </a:t>
            </a:r>
            <a:r>
              <a:rPr lang="ru-RU">
                <a:latin typeface="Helvetica Neue"/>
              </a:rPr>
              <a:t>Иван Гончаров</a:t>
            </a:r>
            <a:r>
              <a:rPr lang="ru-RU" b="0" i="0" smtClean="0">
                <a:effectLst/>
                <a:latin typeface="Helvetica Neue"/>
              </a:rPr>
              <a:t>, </a:t>
            </a:r>
            <a:r>
              <a:rPr lang="ru-RU">
                <a:latin typeface="Helvetica Neue"/>
              </a:rPr>
              <a:t>Александр Герцен</a:t>
            </a:r>
            <a:r>
              <a:rPr lang="ru-RU" b="0" i="0" smtClean="0">
                <a:effectLst/>
                <a:latin typeface="Helvetica Neue"/>
              </a:rPr>
              <a:t>, </a:t>
            </a:r>
            <a:r>
              <a:rPr lang="ru-RU">
                <a:latin typeface="Helvetica Neue"/>
              </a:rPr>
              <a:t>Николай </a:t>
            </a:r>
            <a:r>
              <a:rPr lang="ru-RU" smtClean="0">
                <a:latin typeface="Helvetica Neue"/>
              </a:rPr>
              <a:t>Огарёв</a:t>
            </a:r>
            <a:r>
              <a:rPr lang="ru-RU">
                <a:latin typeface="Helvetica Neue"/>
              </a:rPr>
              <a:t>,</a:t>
            </a:r>
            <a:r>
              <a:rPr lang="ru-RU" b="0" i="0" smtClean="0">
                <a:effectLst/>
                <a:latin typeface="Helvetica Neue"/>
              </a:rPr>
              <a:t> </a:t>
            </a:r>
            <a:r>
              <a:rPr lang="ru-RU">
                <a:latin typeface="Helvetica Neue"/>
              </a:rPr>
              <a:t>Дмитрий Григорович</a:t>
            </a:r>
            <a:r>
              <a:rPr lang="ru-RU" b="0" i="0" smtClean="0">
                <a:effectLst/>
                <a:latin typeface="Helvetica Neue"/>
              </a:rPr>
              <a:t>. В журнале публиковались </a:t>
            </a:r>
            <a:r>
              <a:rPr lang="ru-RU">
                <a:latin typeface="Helvetica Neue"/>
              </a:rPr>
              <a:t>Александр </a:t>
            </a:r>
            <a:r>
              <a:rPr lang="ru-RU" smtClean="0">
                <a:latin typeface="Helvetica Neue"/>
              </a:rPr>
              <a:t>Островский,</a:t>
            </a:r>
            <a:r>
              <a:rPr lang="ru-RU">
                <a:latin typeface="Helvetica Neue"/>
              </a:rPr>
              <a:t> Салтыков-Щедрин</a:t>
            </a:r>
            <a:r>
              <a:rPr lang="ru-RU" b="0" i="0" smtClean="0">
                <a:effectLst/>
                <a:latin typeface="Helvetica Neue"/>
              </a:rPr>
              <a:t>, </a:t>
            </a:r>
            <a:r>
              <a:rPr lang="ru-RU">
                <a:latin typeface="Helvetica Neue"/>
              </a:rPr>
              <a:t>Глеб </a:t>
            </a:r>
            <a:r>
              <a:rPr lang="ru-RU" smtClean="0">
                <a:latin typeface="Helvetica Neue"/>
              </a:rPr>
              <a:t>Успенский</a:t>
            </a:r>
            <a:r>
              <a:rPr lang="ru-RU">
                <a:latin typeface="Helvetica Neue"/>
              </a:rPr>
              <a:t>.</a:t>
            </a:r>
            <a:r>
              <a:rPr lang="ru-RU" b="0" i="0" smtClean="0">
                <a:effectLst/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Николай Некрасов ввёл в русскую литературу </a:t>
            </a:r>
            <a:r>
              <a:rPr lang="ru-RU">
                <a:latin typeface="Helvetica Neue"/>
              </a:rPr>
              <a:t>Фёдора </a:t>
            </a:r>
            <a:r>
              <a:rPr lang="ru-RU" smtClean="0">
                <a:latin typeface="Helvetica Neue"/>
              </a:rPr>
              <a:t>Достоевского</a:t>
            </a:r>
            <a:r>
              <a:rPr lang="ru-RU"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и</a:t>
            </a:r>
            <a:r>
              <a:rPr lang="ru-RU" b="0" i="0" smtClean="0">
                <a:effectLst/>
                <a:latin typeface="Helvetica Neue"/>
              </a:rPr>
              <a:t> </a:t>
            </a:r>
            <a:r>
              <a:rPr lang="ru-RU">
                <a:latin typeface="Helvetica Neue"/>
              </a:rPr>
              <a:t>Льва </a:t>
            </a:r>
            <a:r>
              <a:rPr lang="ru-RU" smtClean="0">
                <a:latin typeface="Helvetica Neue"/>
              </a:rPr>
              <a:t>Толстого.</a:t>
            </a:r>
            <a:r>
              <a:rPr lang="ru-RU"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Также в журнале печатались</a:t>
            </a:r>
            <a:r>
              <a:rPr lang="ru-RU">
                <a:latin typeface="Helvetica Neue"/>
              </a:rPr>
              <a:t>Николай </a:t>
            </a:r>
            <a:r>
              <a:rPr lang="ru-RU" smtClean="0">
                <a:latin typeface="Helvetica Neue"/>
              </a:rPr>
              <a:t>Чернышевский</a:t>
            </a:r>
            <a:r>
              <a:rPr lang="ru-RU">
                <a:latin typeface="Helvetica Neue"/>
              </a:rPr>
              <a:t> </a:t>
            </a:r>
            <a:r>
              <a:rPr lang="ru-RU" b="0" i="0" smtClean="0">
                <a:effectLst/>
                <a:latin typeface="Helvetica Neue"/>
              </a:rPr>
              <a:t>и</a:t>
            </a:r>
            <a:r>
              <a:rPr lang="ru-RU" b="0" i="0" smtClean="0">
                <a:effectLst/>
                <a:latin typeface="Helvetica Neue"/>
              </a:rPr>
              <a:t> </a:t>
            </a:r>
            <a:r>
              <a:rPr lang="ru-RU">
                <a:latin typeface="Helvetica Neue"/>
              </a:rPr>
              <a:t>Николай Добролюбов</a:t>
            </a:r>
            <a:r>
              <a:rPr lang="ru-RU" b="0" i="0" smtClean="0">
                <a:effectLst/>
                <a:latin typeface="Helvetica Neue"/>
              </a:rPr>
              <a:t>, которые вскоре стали идейными руководителями «Современника»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195" y="632350"/>
            <a:ext cx="5092906" cy="1574808"/>
          </a:xfrm>
        </p:spPr>
        <p:txBody>
          <a:bodyPr/>
          <a:lstStyle/>
          <a:p>
            <a:r>
              <a:rPr lang="ru-RU" smtClean="0"/>
              <a:t>Память</a:t>
            </a:r>
            <a:endParaRPr lang="ru-RU"/>
          </a:p>
        </p:txBody>
      </p:sp>
      <p:pic>
        <p:nvPicPr>
          <p:cNvPr id="5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644" b="3644"/>
          <a:stretch/>
        </p:blipFill>
        <p:spPr>
          <a:xfrm>
            <a:off x="611188" y="631825"/>
            <a:ext cx="4672012" cy="5775325"/>
          </a:xfrm>
          <a:prstGeom prst="roundRect">
            <a:avLst>
              <a:gd name="adj" fmla="val 2025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52195" y="2815520"/>
            <a:ext cx="4625075" cy="3310200"/>
          </a:xfrm>
        </p:spPr>
        <p:txBody>
          <a:bodyPr>
            <a:normAutofit/>
          </a:bodyPr>
          <a:lstStyle/>
          <a:p>
            <a:r>
              <a:rPr lang="ru-RU" sz="1600" b="0" i="0" smtClean="0">
                <a:effectLst/>
                <a:latin typeface="Helvetica Neue"/>
              </a:rPr>
              <a:t>Именем Николая Некрасова в России названы многие библиотеки и другие культурные учреждения, учебные заведения, улицы во многих городах России и в других странах. Музеи Некрасова открыты в </a:t>
            </a:r>
            <a:r>
              <a:rPr lang="ru-RU" sz="1600">
                <a:latin typeface="Helvetica Neue"/>
              </a:rPr>
              <a:t>Санкт-Петербурге</a:t>
            </a:r>
            <a:r>
              <a:rPr lang="ru-RU" sz="1600" b="0" i="0" smtClean="0">
                <a:effectLst/>
                <a:latin typeface="Helvetica Neue"/>
              </a:rPr>
              <a:t>, </a:t>
            </a:r>
            <a:r>
              <a:rPr lang="ru-RU" sz="1600" b="0" i="0" smtClean="0">
                <a:effectLst/>
                <a:latin typeface="Helvetica Neue"/>
              </a:rPr>
              <a:t>в городе </a:t>
            </a:r>
            <a:r>
              <a:rPr lang="ru-RU" sz="1600">
                <a:latin typeface="Helvetica Neue"/>
              </a:rPr>
              <a:t>Чудово</a:t>
            </a:r>
            <a:r>
              <a:rPr lang="ru-RU" sz="1600" b="0" i="0" smtClean="0">
                <a:effectLst/>
                <a:latin typeface="Helvetica Neue"/>
              </a:rPr>
              <a:t> Новгородской области, в усадьбе</a:t>
            </a:r>
            <a:r>
              <a:rPr lang="ru-RU" sz="1600">
                <a:latin typeface="Helvetica Neue"/>
              </a:rPr>
              <a:t>Карабиха</a:t>
            </a:r>
            <a:r>
              <a:rPr lang="ru-RU" sz="1600" b="0" i="0" smtClean="0">
                <a:effectLst/>
                <a:latin typeface="Helvetica Neue"/>
              </a:rPr>
              <a:t>, в которой Некрасов жил в летнее время в </a:t>
            </a:r>
            <a:r>
              <a:rPr lang="ru-RU" sz="1600">
                <a:latin typeface="Helvetica Neue"/>
              </a:rPr>
              <a:t>1871</a:t>
            </a:r>
            <a:r>
              <a:rPr lang="ru-RU" sz="1600" b="0" i="0" smtClean="0">
                <a:effectLst/>
                <a:latin typeface="Helvetica Neue"/>
              </a:rPr>
              <a:t>—</a:t>
            </a:r>
            <a:r>
              <a:rPr lang="ru-RU" sz="1600">
                <a:latin typeface="Helvetica Neue"/>
              </a:rPr>
              <a:t>1876</a:t>
            </a:r>
            <a:r>
              <a:rPr lang="ru-RU" sz="1600" b="0" i="0" smtClean="0">
                <a:effectLst/>
                <a:latin typeface="Helvetica Neue"/>
              </a:rPr>
              <a:t> годах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63970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60" y="0"/>
            <a:ext cx="10567281" cy="2170722"/>
          </a:xfrm>
        </p:spPr>
        <p:txBody>
          <a:bodyPr>
            <a:normAutofit/>
          </a:bodyPr>
          <a:lstStyle/>
          <a:p>
            <a:pPr algn="ctr"/>
            <a:r>
              <a:rPr lang="ru-RU" sz="6000" smtClean="0">
                <a:solidFill>
                  <a:schemeClr val="tx1"/>
                </a:solidFill>
                <a:latin typeface="Helvetica Neue"/>
              </a:rPr>
              <a:t>Спасибо за внимание</a:t>
            </a:r>
            <a:r>
              <a:rPr lang="ru-RU" smtClean="0">
                <a:solidFill>
                  <a:srgbClr val="252525"/>
                </a:solidFill>
                <a:latin typeface="Helvetica Neue"/>
              </a:rPr>
              <a:t> </a:t>
            </a:r>
            <a:endParaRPr lang="ru-RU"/>
          </a:p>
        </p:txBody>
      </p:sp>
      <p:pic>
        <p:nvPicPr>
          <p:cNvPr id="9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3039" b="23039"/>
          <a:stretch/>
        </p:blipFill>
        <p:spPr>
          <a:xfrm>
            <a:off x="1470025" y="2641600"/>
            <a:ext cx="9840913" cy="3979863"/>
          </a:xfrm>
          <a:prstGeom prst="roundRect">
            <a:avLst>
              <a:gd name="adj" fmla="val 25590"/>
            </a:avLst>
          </a:prstGeom>
        </p:spPr>
      </p:pic>
    </p:spTree>
    <p:extLst>
      <p:ext uri="{BB962C8B-B14F-4D97-AF65-F5344CB8AC3E}">
        <p14:creationId xmlns:p14="http://schemas.microsoft.com/office/powerpoint/2010/main" val="41609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Николай Алексеевич Некрасов</vt:lpstr>
      <vt:lpstr>Презентация PowerPoint</vt:lpstr>
      <vt:lpstr>«Некрасовкая школа»</vt:lpstr>
      <vt:lpstr>Творчество </vt:lpstr>
      <vt:lpstr>Журнал «Современник»</vt:lpstr>
      <vt:lpstr>Память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Некрасов</dc:title>
  <cp:revision>12</cp:revision>
  <dcterms:modified xsi:type="dcterms:W3CDTF">2015-12-16T00:08:13Z</dcterms:modified>
</cp:coreProperties>
</file>