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1" r:id="rId7"/>
    <p:sldId id="266" r:id="rId8"/>
    <p:sldId id="262" r:id="rId9"/>
    <p:sldId id="263" r:id="rId10"/>
    <p:sldId id="269" r:id="rId11"/>
    <p:sldId id="268" r:id="rId12"/>
    <p:sldId id="264" r:id="rId13"/>
    <p:sldId id="265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EFF7A7"/>
    <a:srgbClr val="D9DB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Жириновский</c:v>
                </c:pt>
                <c:pt idx="1">
                  <c:v>Медведев</c:v>
                </c:pt>
                <c:pt idx="2">
                  <c:v>Путин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8.0000000000000057E-2</c:v>
                </c:pt>
                <c:pt idx="1">
                  <c:v>0.37000000000000016</c:v>
                </c:pt>
                <c:pt idx="2">
                  <c:v>0.55000000000000004</c:v>
                </c:pt>
              </c:numCache>
            </c:numRef>
          </c:val>
        </c:ser>
        <c:axId val="64490496"/>
        <c:axId val="64525056"/>
      </c:barChart>
      <c:catAx>
        <c:axId val="64490496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64525056"/>
        <c:crosses val="autoZero"/>
        <c:auto val="1"/>
        <c:lblAlgn val="ctr"/>
        <c:lblOffset val="100"/>
      </c:catAx>
      <c:valAx>
        <c:axId val="6452505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644904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Жириновский</c:v>
                </c:pt>
                <c:pt idx="1">
                  <c:v>Медведев</c:v>
                </c:pt>
                <c:pt idx="2">
                  <c:v>Путин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8.0000000000000043E-2</c:v>
                </c:pt>
                <c:pt idx="1">
                  <c:v>0.37000000000000022</c:v>
                </c:pt>
                <c:pt idx="2">
                  <c:v>0.55000000000000004</c:v>
                </c:pt>
              </c:numCache>
            </c:numRef>
          </c:val>
        </c:ser>
        <c:axId val="82851712"/>
        <c:axId val="82853248"/>
      </c:barChart>
      <c:catAx>
        <c:axId val="82851712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82853248"/>
        <c:crosses val="autoZero"/>
        <c:auto val="1"/>
        <c:lblAlgn val="ctr"/>
        <c:lblOffset val="100"/>
      </c:catAx>
      <c:valAx>
        <c:axId val="82853248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828517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 элита и политическое лидерство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Циркуляция элит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214422"/>
            <a:ext cx="3357554" cy="3071834"/>
          </a:xfrm>
          <a:prstGeom prst="ellipse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</a:rPr>
              <a:t>Информационная элита </a:t>
            </a:r>
            <a:r>
              <a:rPr lang="ru-RU" b="1" dirty="0" smtClean="0">
                <a:solidFill>
                  <a:srgbClr val="663300"/>
                </a:solidFill>
              </a:rPr>
              <a:t>(владельцы и редакторы многотиражных газет и журналов, ТВ, ведущие политические обозреватели)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14546" y="1142984"/>
            <a:ext cx="4286280" cy="4143404"/>
          </a:xfrm>
          <a:prstGeom prst="ellipse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Информационная война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43570" y="1357298"/>
            <a:ext cx="3071834" cy="2928958"/>
          </a:xfrm>
          <a:prstGeom prst="ellipse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Политическая  элита (лидеры правящих и оппозиционных партий, чиновники)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500702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Влияние на принятие политических решений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57166"/>
            <a:ext cx="842968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ИЭ + ПЭ = информационная война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влияние на принятие политических решений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786710" y="642918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5837E-6 L 0.28507 0.004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95837E-6 L -0.28507 -0.006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80"/>
                            </p:stCondLst>
                            <p:childTnLst>
                              <p:par>
                                <p:cTn id="32" presetID="27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480"/>
                            </p:stCondLst>
                            <p:childTnLst>
                              <p:par>
                                <p:cTn id="38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6" grpId="2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формируется (рекрутируется) политическая элита?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1500174"/>
            <a:ext cx="3286148" cy="1143008"/>
          </a:xfrm>
          <a:prstGeom prst="roundRect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Закрытая система отбора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8" y="1500174"/>
            <a:ext cx="3286148" cy="1143008"/>
          </a:xfrm>
          <a:prstGeom prst="roundRect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Открытая  система отбора</a:t>
            </a:r>
            <a:endParaRPr lang="ru-RU" sz="2000" b="1" dirty="0">
              <a:solidFill>
                <a:srgbClr val="66330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1964513" y="3036091"/>
            <a:ext cx="785818" cy="1588"/>
          </a:xfrm>
          <a:prstGeom prst="straightConnector1">
            <a:avLst/>
          </a:prstGeom>
          <a:ln w="5715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249999" y="3035297"/>
            <a:ext cx="785818" cy="1588"/>
          </a:xfrm>
          <a:prstGeom prst="straightConnector1">
            <a:avLst/>
          </a:prstGeom>
          <a:ln w="5715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714348" y="3429000"/>
            <a:ext cx="3286148" cy="1000132"/>
          </a:xfrm>
          <a:prstGeom prst="roundRect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Узким кругом высших руководителей</a:t>
            </a:r>
            <a:endParaRPr lang="ru-RU" sz="2000" b="1" dirty="0">
              <a:solidFill>
                <a:srgbClr val="6633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893869" y="4821247"/>
            <a:ext cx="785818" cy="1588"/>
          </a:xfrm>
          <a:prstGeom prst="straightConnector1">
            <a:avLst/>
          </a:prstGeom>
          <a:ln w="5715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28596" y="5214950"/>
            <a:ext cx="4000528" cy="1357322"/>
          </a:xfrm>
          <a:prstGeom prst="roundRect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Учитывается возраст, образование, успешная карьера на нижних этажах власти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2857496"/>
            <a:ext cx="4286280" cy="18573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Характерна для авторитарно-диктаторских, тоталитарных политических систем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4857760"/>
            <a:ext cx="4286280" cy="18573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Отрыв элиты от народа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6314" y="3429000"/>
            <a:ext cx="3929090" cy="1214446"/>
          </a:xfrm>
          <a:prstGeom prst="roundRect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Большое значение выборов в различные органы власти</a:t>
            </a:r>
            <a:endParaRPr lang="ru-RU" sz="2000" b="1" dirty="0">
              <a:solidFill>
                <a:srgbClr val="6633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6394463" y="4964123"/>
            <a:ext cx="642942" cy="1588"/>
          </a:xfrm>
          <a:prstGeom prst="straightConnector1">
            <a:avLst/>
          </a:prstGeom>
          <a:ln w="5715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786314" y="5286388"/>
            <a:ext cx="4000528" cy="1428736"/>
          </a:xfrm>
          <a:prstGeom prst="roundRect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Возможность продвижения во власть выходцев из любых общественных слоёв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6314" y="2928934"/>
            <a:ext cx="4071966" cy="17859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Характерна для демократической политической системы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4929198"/>
            <a:ext cx="4071966" cy="17859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Высокая </a:t>
            </a:r>
            <a:r>
              <a:rPr lang="ru-RU" sz="2000" b="1" dirty="0" err="1" smtClean="0">
                <a:solidFill>
                  <a:srgbClr val="663300"/>
                </a:solidFill>
              </a:rPr>
              <a:t>конкурентность</a:t>
            </a:r>
            <a:r>
              <a:rPr lang="ru-RU" sz="2000" b="1" dirty="0" smtClean="0">
                <a:solidFill>
                  <a:srgbClr val="663300"/>
                </a:solidFill>
              </a:rPr>
              <a:t>, значимость личных качеств, действия на благо представляемой социальной группы 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Политическое лидерство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Это любое влияние со стороны определённого лица на общество, организацию, социальную группу.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должно быть постоянным.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Однонаправленное действие от лидера на объект.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Охватывает всё общество или </a:t>
            </a:r>
          </a:p>
          <a:p>
            <a:pPr marL="457200" indent="-457200"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большую группу людей.</a:t>
            </a:r>
          </a:p>
          <a:p>
            <a:pPr marL="457200" indent="-457200"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Влияние опирается на авторитет </a:t>
            </a:r>
          </a:p>
          <a:p>
            <a:pPr marL="457200" indent="-457200"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лидера.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74" y="3929066"/>
            <a:ext cx="278605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screen">
            <a:lum bright="20000"/>
          </a:blip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Ролевые функции политического лидера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общества, объединение масс. </a:t>
            </a:r>
          </a:p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Нахождение и принятие оптимальных политических решений. </a:t>
            </a:r>
          </a:p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арбитраж и патронаж, защита масс от беззакония и произвола. </a:t>
            </a:r>
          </a:p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 власти и масс, упрочение каналов политической и эмоциональной связи. </a:t>
            </a:r>
          </a:p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Инициирование обновления, генерирование оптимизма и социальной энергии, мобилизация масс на реализацию политических целей. </a:t>
            </a:r>
          </a:p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Легитимация (обоснованность, оправданность) власти, политического строя. </a:t>
            </a:r>
          </a:p>
          <a:p>
            <a:pPr>
              <a:buNone/>
            </a:pP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лидерства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1500174"/>
            <a:ext cx="2850411" cy="38052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857884" y="5429264"/>
            <a:ext cx="3286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Макс ВЕБЕР (1864 – 1920)</a:t>
            </a:r>
          </a:p>
          <a:p>
            <a:pPr algn="ctr"/>
            <a:r>
              <a:rPr lang="ru-RU" b="1" dirty="0" smtClean="0"/>
              <a:t>немецкий философ и социолог.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1571612"/>
            <a:ext cx="4286280" cy="1428760"/>
          </a:xfrm>
          <a:prstGeom prst="roundRect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Традиционный 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3214686"/>
            <a:ext cx="4286280" cy="1428760"/>
          </a:xfrm>
          <a:prstGeom prst="roundRect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Легальный (на основе закона) 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4857760"/>
            <a:ext cx="4286280" cy="1428760"/>
          </a:xfrm>
          <a:prstGeom prst="roundRect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Харизматический  </a:t>
            </a:r>
            <a:endParaRPr lang="ru-RU" sz="28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тип лидерства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571612"/>
          <a:ext cx="735811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6578" y="1357298"/>
            <a:ext cx="2357422" cy="17680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3000372"/>
            <a:ext cx="2405060" cy="160475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00496" y="4304115"/>
            <a:ext cx="2190744" cy="164305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</a:t>
            </a:r>
            <a:r>
              <a:rPr lang="ru-RU" dirty="0" smtClean="0"/>
              <a:t>16</a:t>
            </a:r>
            <a:r>
              <a:rPr lang="ru-RU" dirty="0" smtClean="0"/>
              <a:t>, анализ источника стр. 188-189</a:t>
            </a:r>
            <a:endParaRPr lang="ru-RU" dirty="0" smtClean="0"/>
          </a:p>
          <a:p>
            <a:r>
              <a:rPr lang="ru-RU" dirty="0" smtClean="0"/>
              <a:t>Представить пример (дать характеристику) известного </a:t>
            </a:r>
            <a:r>
              <a:rPr lang="ru-RU" dirty="0" smtClean="0"/>
              <a:t>политического лидера прошлого или современности.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к размышлению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Всероссийский центр изучения общественного мнения (ВЦИОМ) провёл в декабре 2010 года опрос «Политик года»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42910" y="3071810"/>
          <a:ext cx="792961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к размышлению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496" y="1600200"/>
            <a:ext cx="4686304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«Отличие государственного деятеля от политика в том, что политик ориентируется на следующие выборы, а государственный деятель – на следующие поколения».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428736"/>
            <a:ext cx="31960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5643578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Уинстон Черчилль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Winston Churchill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 элита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142985"/>
            <a:ext cx="8229600" cy="428628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-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внутренне сплоченная, составляющая меньшинство социальная общность, выступающая субъектом подготовки и принятия важнейших стратегических решений в сфере политики и обладающая необходимым для этого ресурсным потенциалом. Ее характеризует близость установок, стереотипов и норм поведения, единство (зачастую, относительное) разделяемых ценностей, а также причастность к власти (независимо от способа и условий ее обретения).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429264"/>
            <a:ext cx="8143932" cy="1143008"/>
          </a:xfrm>
          <a:prstGeom prst="rect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Термин «элита» происходит от французского слова </a:t>
            </a:r>
            <a:r>
              <a:rPr lang="ru-RU" sz="2000" b="1" dirty="0" err="1" smtClean="0">
                <a:solidFill>
                  <a:schemeClr val="tx1"/>
                </a:solidFill>
              </a:rPr>
              <a:t>elite</a:t>
            </a:r>
            <a:r>
              <a:rPr lang="ru-RU" sz="2000" b="1" dirty="0" smtClean="0">
                <a:solidFill>
                  <a:schemeClr val="tx1"/>
                </a:solidFill>
              </a:rPr>
              <a:t> — что означает лучший, отборный, избранный, «избранные люди».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элит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571480"/>
            <a:ext cx="2590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9714" y="4429132"/>
            <a:ext cx="27429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Гаэтано </a:t>
            </a:r>
            <a:r>
              <a:rPr lang="ru-RU" sz="2000" b="1" dirty="0" err="1" smtClean="0">
                <a:solidFill>
                  <a:schemeClr val="bg1"/>
                </a:solidFill>
              </a:rPr>
              <a:t>Моска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(1858 -1941),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итальянский юрист,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социолог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00496" y="1571612"/>
            <a:ext cx="3929090" cy="38576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300037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о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271462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Б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207167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Е 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228599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щ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192880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Т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94" y="192880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С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242886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о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0826" y="214311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В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6644" y="335756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П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5206" y="292893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У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9454" y="414338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А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8" y="378619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Р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066" y="464344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Е 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264" y="450057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В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2132" y="478632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Я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3636" y="478632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Л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4810" y="357187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Е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248" y="392906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Ы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3438" y="428625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М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4214810" y="3357562"/>
            <a:ext cx="285752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7143768" y="2714620"/>
            <a:ext cx="285752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286380" y="2857496"/>
            <a:ext cx="1285884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Правя- </a:t>
            </a:r>
            <a:r>
              <a:rPr lang="ru-RU" b="1" dirty="0" err="1" smtClean="0">
                <a:solidFill>
                  <a:schemeClr val="bg1"/>
                </a:solidFill>
              </a:rPr>
              <a:t>щие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 flipH="1" flipV="1">
            <a:off x="5643570" y="2500306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4" idx="7"/>
            <a:endCxn id="19" idx="2"/>
          </p:cNvCxnSpPr>
          <p:nvPr/>
        </p:nvCxnSpPr>
        <p:spPr>
          <a:xfrm rot="5400000" flipH="1" flipV="1">
            <a:off x="6333973" y="2593205"/>
            <a:ext cx="502583" cy="4026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0" idx="1"/>
          </p:cNvCxnSpPr>
          <p:nvPr/>
        </p:nvCxnSpPr>
        <p:spPr>
          <a:xfrm>
            <a:off x="6643702" y="3500438"/>
            <a:ext cx="642942" cy="571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429388" y="3886994"/>
            <a:ext cx="571504" cy="4564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5572132" y="4429132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30" idx="0"/>
          </p:cNvCxnSpPr>
          <p:nvPr/>
        </p:nvCxnSpPr>
        <p:spPr>
          <a:xfrm rot="10800000" flipV="1">
            <a:off x="4929190" y="3929066"/>
            <a:ext cx="500066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4572000" y="3429000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4929190" y="2571744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3428992" y="5572140"/>
            <a:ext cx="5286412" cy="1200329"/>
          </a:xfrm>
          <a:prstGeom prst="rect">
            <a:avLst/>
          </a:prstGeom>
          <a:solidFill>
            <a:srgbClr val="EFF7A7"/>
          </a:solidFill>
          <a:ln w="3810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err="1" smtClean="0"/>
              <a:t>Моска</a:t>
            </a:r>
            <a:r>
              <a:rPr lang="ru-RU" b="1" dirty="0" smtClean="0"/>
              <a:t> Г. считал господство меньшинства неотвратимым, ибо это господство организованного меньшинства над неорганизованным большинством.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3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6" dur="3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1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6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7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 animBg="1"/>
      <p:bldP spid="34" grpId="1" build="allAtOnce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элит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57554" y="1071546"/>
            <a:ext cx="5214974" cy="50720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300037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о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271462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Б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207167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Е 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228599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щ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192880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Т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94" y="192880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С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242886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о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0826" y="214311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В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6644" y="335756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П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5206" y="292893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У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9454" y="414338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А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8" y="378619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Р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066" y="464344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Е 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264" y="450057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В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2132" y="478632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Я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3636" y="478632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Л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4810" y="357187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Е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248" y="392906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Ы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3438" y="428625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М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4214810" y="3357562"/>
            <a:ext cx="285752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7143768" y="2714620"/>
            <a:ext cx="285752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286380" y="2857496"/>
            <a:ext cx="1285884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Правя- </a:t>
            </a:r>
            <a:r>
              <a:rPr lang="ru-RU" b="1" dirty="0" err="1" smtClean="0">
                <a:solidFill>
                  <a:schemeClr val="bg1"/>
                </a:solidFill>
              </a:rPr>
              <a:t>щие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 flipH="1" flipV="1">
            <a:off x="5643570" y="2500306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4" idx="7"/>
            <a:endCxn id="19" idx="2"/>
          </p:cNvCxnSpPr>
          <p:nvPr/>
        </p:nvCxnSpPr>
        <p:spPr>
          <a:xfrm rot="5400000" flipH="1" flipV="1">
            <a:off x="6333973" y="2593205"/>
            <a:ext cx="502583" cy="4026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0" idx="1"/>
          </p:cNvCxnSpPr>
          <p:nvPr/>
        </p:nvCxnSpPr>
        <p:spPr>
          <a:xfrm>
            <a:off x="6643702" y="3500438"/>
            <a:ext cx="642942" cy="571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429388" y="3886994"/>
            <a:ext cx="571504" cy="4564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5572132" y="4429132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30" idx="0"/>
          </p:cNvCxnSpPr>
          <p:nvPr/>
        </p:nvCxnSpPr>
        <p:spPr>
          <a:xfrm rot="10800000" flipV="1">
            <a:off x="4929190" y="3929066"/>
            <a:ext cx="500066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4572000" y="3429000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4929190" y="2571744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571480"/>
            <a:ext cx="241512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Содержимое 6"/>
          <p:cNvSpPr>
            <a:spLocks noGrp="1"/>
          </p:cNvSpPr>
          <p:nvPr>
            <p:ph idx="1"/>
          </p:nvPr>
        </p:nvSpPr>
        <p:spPr>
          <a:xfrm>
            <a:off x="-71470" y="4143380"/>
            <a:ext cx="3043230" cy="104298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sz="2000" b="1" dirty="0" smtClean="0">
                <a:solidFill>
                  <a:schemeClr val="bg1"/>
                </a:solidFill>
              </a:rPr>
              <a:t>Парето </a:t>
            </a:r>
            <a:r>
              <a:rPr lang="ru-RU" sz="2000" b="1" dirty="0" err="1" smtClean="0">
                <a:solidFill>
                  <a:schemeClr val="bg1"/>
                </a:solidFill>
              </a:rPr>
              <a:t>Вильфредо</a:t>
            </a:r>
            <a:r>
              <a:rPr lang="ru-RU" sz="2000" b="1" dirty="0" smtClean="0">
                <a:solidFill>
                  <a:schemeClr val="bg1"/>
                </a:solidFill>
              </a:rPr>
              <a:t> (1848-1923), итальянский  экономист и социолог.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786578" y="4429132"/>
            <a:ext cx="1214446" cy="11430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 rot="16200000" flipV="1">
            <a:off x="7643834" y="5500702"/>
            <a:ext cx="642942" cy="5000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143636" y="60007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Оппозиционная элита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714876" y="128586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Смена элит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44" y="4143380"/>
            <a:ext cx="4214842" cy="2428892"/>
          </a:xfrm>
          <a:prstGeom prst="rect">
            <a:avLst/>
          </a:prstGeom>
          <a:solidFill>
            <a:srgbClr val="EFF7A7"/>
          </a:solidFill>
          <a:ln w="571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История – процесс постоянной «циркуляции элит», которая происходит в периоды революционных потрясений.</a:t>
            </a:r>
            <a:endParaRPr lang="ru-RU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13691E-6 L -0.15886 -0.2185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 animBg="1"/>
      <p:bldP spid="39" grpId="0" animBg="1"/>
      <p:bldP spid="39" grpId="1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Наряду со сходством исходных положений Парето и </a:t>
            </a:r>
            <a:r>
              <a:rPr lang="ru-RU" sz="2800" b="1" dirty="0" err="1" smtClean="0">
                <a:solidFill>
                  <a:schemeClr val="bg1"/>
                </a:solidFill>
              </a:rPr>
              <a:t>Моски</a:t>
            </a:r>
            <a:r>
              <a:rPr lang="ru-RU" sz="2800" b="1" dirty="0" smtClean="0">
                <a:solidFill>
                  <a:schemeClr val="bg1"/>
                </a:solidFill>
              </a:rPr>
              <a:t> в их концепциях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есть и различия: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527047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114800"/>
                <a:gridCol w="4114800"/>
              </a:tblGrid>
              <a:tr h="5967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Гаэтано 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Моска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Вильфредо</a:t>
                      </a:r>
                      <a:r>
                        <a:rPr lang="ru-RU" sz="2800" dirty="0" smtClean="0"/>
                        <a:t> Парето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03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постепенное проникновение в элиту "лучших" представителей масс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замена одного типа элиты другим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94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действие политического фактора абсолютно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элита властвует потому, что насаждает политическую мифологию, возвышаясь над обыденным сознанием 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6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элита - политический класс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элита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baseline="0" dirty="0" err="1" smtClean="0"/>
                        <a:t>антропологична</a:t>
                      </a:r>
                      <a:r>
                        <a:rPr lang="ru-RU" sz="2000" b="1" baseline="0" dirty="0" smtClean="0"/>
                        <a:t>, т.е. может быть элита экономическая, военная, религиозная, партийная, информационная, административная, научная и пр. 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Циркуляция элит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20" y="1285860"/>
            <a:ext cx="3071834" cy="2928958"/>
          </a:xfrm>
          <a:prstGeom prst="ellipse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Экономическая элита (владельцы крупнейших корпораций, банков, фондов и пр.)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85984" y="1285860"/>
            <a:ext cx="4214842" cy="4000528"/>
          </a:xfrm>
          <a:prstGeom prst="ellipse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Олигархическое правление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43570" y="1357298"/>
            <a:ext cx="3071834" cy="2928958"/>
          </a:xfrm>
          <a:prstGeom prst="ellipse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Политическая  элита (главы государства и правительства, министры, лидеры политических партий)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5500702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Коррупция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57166"/>
            <a:ext cx="842968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ЭЭ + ПЭ = олигархия                 коррупция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000628" y="785794"/>
            <a:ext cx="114300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5837E-6 L 0.28507 0.004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95837E-6 L -0.28507 -0.006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00"/>
                            </p:stCondLst>
                            <p:childTnLst>
                              <p:par>
                                <p:cTn id="32" presetID="27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400"/>
                            </p:stCondLst>
                            <p:childTnLst>
                              <p:par>
                                <p:cTn id="38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6" grpId="2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Циркуляция элит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20" y="1285860"/>
            <a:ext cx="3071834" cy="2928958"/>
          </a:xfrm>
          <a:prstGeom prst="ellipse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Военная  элита (высший генералитет, командующие округов)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85984" y="1285860"/>
            <a:ext cx="4214842" cy="4000528"/>
          </a:xfrm>
          <a:prstGeom prst="ellipse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Военный переворот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43570" y="1357298"/>
            <a:ext cx="3071834" cy="2928958"/>
          </a:xfrm>
          <a:prstGeom prst="ellipse">
            <a:avLst/>
          </a:prstGeom>
          <a:solidFill>
            <a:srgbClr val="EF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Политическая  элита (оппозиция к власти, министры, лидеры политических партий)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550070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Смена государственной власти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66"/>
            <a:ext cx="842968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ВЭ + ПЭ = военный переворот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смена государственной власти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42910" y="1000108"/>
            <a:ext cx="114300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5837E-6 L 0.28507 0.004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95837E-6 L -0.28507 -0.006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80"/>
                            </p:stCondLst>
                            <p:childTnLst>
                              <p:par>
                                <p:cTn id="32" presetID="27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80"/>
                            </p:stCondLst>
                            <p:childTnLst>
                              <p:par>
                                <p:cTn id="38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6" grpId="2" animBg="1"/>
      <p:bldP spid="7" grpId="0" animBg="1"/>
    </p:bldLst>
  </p:timing>
</p:sld>
</file>

<file path=ppt/theme/theme1.xml><?xml version="1.0" encoding="utf-8"?>
<a:theme xmlns:a="http://schemas.openxmlformats.org/drawingml/2006/main" name="TS030009067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Тема Offi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TS030009067</Template>
  <TotalTime>273</TotalTime>
  <Words>664</Words>
  <Application>Microsoft Office PowerPoint</Application>
  <PresentationFormat>Экран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TS030009067</vt:lpstr>
      <vt:lpstr>Политическая элита и политическое лидерство</vt:lpstr>
      <vt:lpstr>Информация к размышлению</vt:lpstr>
      <vt:lpstr>Информация к размышлению</vt:lpstr>
      <vt:lpstr>Политическая элита</vt:lpstr>
      <vt:lpstr>Теории элит</vt:lpstr>
      <vt:lpstr>Теории элит</vt:lpstr>
      <vt:lpstr>Наряду со сходством исходных положений Парето и Моски в их концепциях  есть и различия: </vt:lpstr>
      <vt:lpstr>Циркуляция элит</vt:lpstr>
      <vt:lpstr>Циркуляция элит</vt:lpstr>
      <vt:lpstr>Циркуляция элит</vt:lpstr>
      <vt:lpstr>Как формируется (рекрутируется) политическая элита?</vt:lpstr>
      <vt:lpstr>Политическое лидерство</vt:lpstr>
      <vt:lpstr>Ролевые функции политического лидера</vt:lpstr>
      <vt:lpstr>Типы лидерства</vt:lpstr>
      <vt:lpstr>Определите тип лидерства</vt:lpstr>
      <vt:lpstr>Домашнее задание</vt:lpstr>
    </vt:vector>
  </TitlesOfParts>
  <Company>Дом, милый дом...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элита и политическое лидерство</dc:title>
  <dc:subject/>
  <dc:creator>Пользователь</dc:creator>
  <cp:keywords/>
  <dc:description/>
  <cp:lastModifiedBy>Customer</cp:lastModifiedBy>
  <cp:revision>34</cp:revision>
  <dcterms:created xsi:type="dcterms:W3CDTF">2010-12-24T16:31:52Z</dcterms:created>
  <dcterms:modified xsi:type="dcterms:W3CDTF">2015-12-20T15:51:14Z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TC030009067</vt:lpwstr>
  </property>
</Properties>
</file>