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545A15-93FF-430C-B8F8-885C192FC21B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841DA83-43BE-4C8B-8212-B78A28C1341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B%D0%B8%D1%82%D0%B8%D1%87%D0%B5%D1%81%D0%BA%D0%B8%D0%B9_%D0%BA%D1%80%D0%B8%D0%B7%D0%B8%D1%81" TargetMode="External"/><Relationship Id="rId3" Type="http://schemas.openxmlformats.org/officeDocument/2006/relationships/hyperlink" Target="https://ru.wikipedia.org/wiki/%D0%98%D1%81%D1%82%D0%BE%D1%80%D0%B8%D1%8F_%D0%A0%D0%BE%D1%81%D1%81%D0%B8%D0%B8" TargetMode="External"/><Relationship Id="rId7" Type="http://schemas.openxmlformats.org/officeDocument/2006/relationships/hyperlink" Target="https://ru.wikipedia.org/wiki/%D0%9F%D0%BE%D0%BB%D1%8C%D1%81%D0%BA%D0%BE-%D1%88%D0%B2%D0%B5%D0%B4%D1%81%D0%BA%D0%B0%D1%8F_%D0%B8%D0%BD%D1%82%D0%B5%D1%80%D0%B2%D0%B5%D0%BD%D1%86%D0%B8%D1%8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1%D1%82%D0%B8%D1%85%D0%B8%D0%B9%D0%BD%D0%BE%D0%B5_%D0%B1%D0%B5%D0%B4%D1%81%D1%82%D0%B2%D0%B8%D0%B5" TargetMode="External"/><Relationship Id="rId5" Type="http://schemas.openxmlformats.org/officeDocument/2006/relationships/hyperlink" Target="https://ru.wikipedia.org/wiki/1613_%D0%B3%D0%BE%D0%B4" TargetMode="External"/><Relationship Id="rId4" Type="http://schemas.openxmlformats.org/officeDocument/2006/relationships/hyperlink" Target="https://ru.wikipedia.org/wiki/1598_%D0%B3%D0%BE%D0%B4" TargetMode="External"/><Relationship Id="rId9" Type="http://schemas.openxmlformats.org/officeDocument/2006/relationships/hyperlink" Target="https://ru.wikipedia.org/wiki/%D0%AD%D0%BA%D0%BE%D0%BD%D0%BE%D0%BC%D0%B8%D1%87%D0%B5%D1%81%D0%BA%D0%B8%D0%B9_%D0%BA%D1%80%D0%B8%D0%B7%D0%B8%D1%8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ruwiki/14889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8%D1%85%D0%B0%D0%B8%D0%BB_%D0%A4%D1%91%D0%B4%D0%BE%D1%80%D0%BE%D0%B2%D0%B8%D1%87" TargetMode="External"/><Relationship Id="rId3" Type="http://schemas.openxmlformats.org/officeDocument/2006/relationships/hyperlink" Target="https://ru.wikipedia.org/wiki/%D0%91%D0%BE%D1%80%D0%B8%D1%81_%D0%93%D0%BE%D0%B4%D1%83%D0%BD%D0%BE%D0%B2" TargetMode="External"/><Relationship Id="rId7" Type="http://schemas.openxmlformats.org/officeDocument/2006/relationships/hyperlink" Target="https://ru.wikipedia.org/wiki/%D0%A1%D0%B5%D0%BC%D0%B8%D0%B1%D0%BE%D1%8F%D1%80%D1%89%D0%B8%D0%BD%D0%B0" TargetMode="External"/><Relationship Id="rId2" Type="http://schemas.openxmlformats.org/officeDocument/2006/relationships/hyperlink" Target="https://ru.wikipedia.org/wiki/%D0%94%D0%B5%D1%83%D0%BB%D0%B8%D0%BD%D1%81%D0%BA%D0%BE%D0%B5_%D0%BF%D0%B5%D1%80%D0%B5%D0%BC%D0%B8%D1%80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0%D1%81%D0%B8%D0%BB%D0%B8%D0%B9_%D0%A8%D1%83%D0%B9%D1%81%D0%BA%D0%B8%D0%B9" TargetMode="External"/><Relationship Id="rId5" Type="http://schemas.openxmlformats.org/officeDocument/2006/relationships/hyperlink" Target="https://ru.wikipedia.org/wiki/%D0%9B%D0%B6%D0%B5%D0%B4%D0%BC%D0%B8%D1%82%D1%80%D0%B8%D0%B9_II" TargetMode="External"/><Relationship Id="rId4" Type="http://schemas.openxmlformats.org/officeDocument/2006/relationships/hyperlink" Target="https://ru.wikipedia.org/wiki/%D0%9B%D0%B6%D0%B5%D0%B4%D0%BC%D0%B8%D1%82%D1%80%D0%B8%D0%B9_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notes.ru/vremya-borisa-godunova/" TargetMode="External"/><Relationship Id="rId2" Type="http://schemas.openxmlformats.org/officeDocument/2006/relationships/hyperlink" Target="http://historynotes.ru/epokha-ivana-groznog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historynotes.ru/pravlenie-lzhedmitriya-1-i-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notes.ru/pravlenie-lzhedmitriya-1-i-2/" TargetMode="External"/><Relationship Id="rId2" Type="http://schemas.openxmlformats.org/officeDocument/2006/relationships/hyperlink" Target="http://historynotes.ru/vystuplenie-ivana-bolotnikov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historynotes.ru/boyarskaya-duma-kratk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notes.ru/zemskiy-sobor-kratko" TargetMode="External"/><Relationship Id="rId2" Type="http://schemas.openxmlformats.org/officeDocument/2006/relationships/hyperlink" Target="http://historynotes.ru/kuzma-minin-i-dmitriy-pozharski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historynotes.ru/car-mihail-fedorovich-romanov-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Смута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Терехина Татьяна 10 «П» класс</a:t>
            </a:r>
            <a:endParaRPr lang="ru-RU" dirty="0"/>
          </a:p>
        </p:txBody>
      </p:sp>
      <p:pic>
        <p:nvPicPr>
          <p:cNvPr id="1026" name="Picture 2" descr="http://www.tplaymus.ru/uploads/images/shaman_king_vstup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0099"/>
            <a:ext cx="7331831" cy="48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ru-RU" sz="4500" dirty="0">
                <a:latin typeface="Monotype Corsiva" pitchFamily="66" charset="0"/>
              </a:rPr>
              <a:t>1. Общее число погибших равно одной трети населения.</a:t>
            </a:r>
          </a:p>
          <a:p>
            <a:r>
              <a:rPr lang="ru-RU" sz="4500" dirty="0">
                <a:latin typeface="Monotype Corsiva" pitchFamily="66" charset="0"/>
              </a:rPr>
              <a:t>2. Экономическая катастрофа, разрушена система финансов, транспортные коммуникации, огромные территории выведены из СХ оборота.</a:t>
            </a:r>
          </a:p>
          <a:p>
            <a:r>
              <a:rPr lang="ru-RU" sz="4500" dirty="0">
                <a:latin typeface="Monotype Corsiva" pitchFamily="66" charset="0"/>
              </a:rPr>
              <a:t>3. Территориальные потери (Черниговская земля, смоленская земля, Новгород-северская земля, прибалтийские территории).</a:t>
            </a:r>
          </a:p>
          <a:p>
            <a:r>
              <a:rPr lang="ru-RU" sz="4500" dirty="0">
                <a:latin typeface="Monotype Corsiva" pitchFamily="66" charset="0"/>
              </a:rPr>
              <a:t>4. Ослабление отечественных купцов и предпринимателей и усиление иностранных купцов.</a:t>
            </a:r>
          </a:p>
          <a:p>
            <a:r>
              <a:rPr lang="ru-RU" sz="4500" dirty="0">
                <a:latin typeface="Monotype Corsiva" pitchFamily="66" charset="0"/>
              </a:rPr>
              <a:t>5. Появление новой царской династии 7 февраля 1613 земский собор избрал 16-летнего Михаила Романова. Первые представители династии (М.Ф.Романов - 1613-1645, А.М.Романов - 1645-1676, Ф.А.Романов - 1676-1682). Они должны были решать 3 главных проблемы - восстановление единства территорий, восстановление государственного механизма и экономики.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738944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Содержимое 7" descr="PHzQEbGKGP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3756" y="260648"/>
            <a:ext cx="4562260" cy="633670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038600" cy="6120680"/>
          </a:xfrm>
        </p:spPr>
        <p:txBody>
          <a:bodyPr>
            <a:noAutofit/>
          </a:bodyPr>
          <a:lstStyle/>
          <a:p>
            <a:r>
              <a:rPr lang="ru-RU" dirty="0">
                <a:latin typeface="Segoe Print" pitchFamily="2" charset="0"/>
                <a:cs typeface="MV Boli" pitchFamily="2" charset="0"/>
              </a:rPr>
              <a:t> </a:t>
            </a:r>
            <a:r>
              <a:rPr lang="ru-RU" dirty="0" smtClean="0">
                <a:latin typeface="Segoe Print" pitchFamily="2" charset="0"/>
                <a:cs typeface="MV Boli" pitchFamily="2" charset="0"/>
              </a:rPr>
              <a:t>Смута-период </a:t>
            </a:r>
            <a:r>
              <a:rPr lang="ru-RU" dirty="0">
                <a:latin typeface="Segoe Print" pitchFamily="2" charset="0"/>
                <a:cs typeface="MV Boli" pitchFamily="2" charset="0"/>
              </a:rPr>
              <a:t>в </a:t>
            </a:r>
            <a:r>
              <a:rPr lang="ru-RU" dirty="0">
                <a:latin typeface="Segoe Print" pitchFamily="2" charset="0"/>
                <a:cs typeface="MV Boli" pitchFamily="2" charset="0"/>
                <a:hlinkClick r:id="rId3" tooltip="История России"/>
              </a:rPr>
              <a:t>истории России</a:t>
            </a:r>
            <a:r>
              <a:rPr lang="ru-RU" dirty="0">
                <a:latin typeface="Segoe Print" pitchFamily="2" charset="0"/>
                <a:cs typeface="MV Boli" pitchFamily="2" charset="0"/>
              </a:rPr>
              <a:t> с </a:t>
            </a:r>
            <a:r>
              <a:rPr lang="ru-RU" dirty="0">
                <a:latin typeface="Segoe Print" pitchFamily="2" charset="0"/>
                <a:cs typeface="MV Boli" pitchFamily="2" charset="0"/>
                <a:hlinkClick r:id="rId4" tooltip="1598 год"/>
              </a:rPr>
              <a:t>1598</a:t>
            </a:r>
            <a:r>
              <a:rPr lang="ru-RU" dirty="0">
                <a:latin typeface="Segoe Print" pitchFamily="2" charset="0"/>
                <a:cs typeface="MV Boli" pitchFamily="2" charset="0"/>
              </a:rPr>
              <a:t> по </a:t>
            </a:r>
            <a:r>
              <a:rPr lang="ru-RU" dirty="0">
                <a:latin typeface="Segoe Print" pitchFamily="2" charset="0"/>
                <a:cs typeface="MV Boli" pitchFamily="2" charset="0"/>
                <a:hlinkClick r:id="rId5" tooltip="1613 год"/>
              </a:rPr>
              <a:t>1613 </a:t>
            </a:r>
            <a:r>
              <a:rPr lang="ru-RU" dirty="0" smtClean="0">
                <a:latin typeface="Segoe Print" pitchFamily="2" charset="0"/>
                <a:cs typeface="MV Boli" pitchFamily="2" charset="0"/>
                <a:hlinkClick r:id="rId5" tooltip="1613 год"/>
              </a:rPr>
              <a:t>годы</a:t>
            </a:r>
            <a:r>
              <a:rPr lang="ru-RU" dirty="0" smtClean="0">
                <a:latin typeface="Segoe Print" pitchFamily="2" charset="0"/>
                <a:cs typeface="MV Boli" pitchFamily="2" charset="0"/>
              </a:rPr>
              <a:t>, ознаменованный </a:t>
            </a:r>
            <a:r>
              <a:rPr lang="ru-RU" dirty="0" smtClean="0">
                <a:latin typeface="Segoe Print" pitchFamily="2" charset="0"/>
                <a:cs typeface="MV Boli" pitchFamily="2" charset="0"/>
                <a:hlinkClick r:id="rId6" tooltip="Стихийное бедствие"/>
              </a:rPr>
              <a:t>стихийными </a:t>
            </a:r>
            <a:r>
              <a:rPr lang="ru-RU" dirty="0">
                <a:latin typeface="Segoe Print" pitchFamily="2" charset="0"/>
                <a:cs typeface="MV Boli" pitchFamily="2" charset="0"/>
                <a:hlinkClick r:id="rId6" tooltip="Стихийное бедствие"/>
              </a:rPr>
              <a:t>бедствиями</a:t>
            </a:r>
            <a:r>
              <a:rPr lang="ru-RU" dirty="0">
                <a:latin typeface="Segoe Print" pitchFamily="2" charset="0"/>
                <a:cs typeface="MV Boli" pitchFamily="2" charset="0"/>
              </a:rPr>
              <a:t>, </a:t>
            </a:r>
            <a:r>
              <a:rPr lang="ru-RU" u="sng" dirty="0">
                <a:latin typeface="Segoe Print" pitchFamily="2" charset="0"/>
                <a:cs typeface="MV Boli" pitchFamily="2" charset="0"/>
                <a:hlinkClick r:id="rId7" tooltip="Польско-шведская интервенция"/>
              </a:rPr>
              <a:t>польско-шведской интервенцией</a:t>
            </a:r>
            <a:r>
              <a:rPr lang="ru-RU" dirty="0">
                <a:latin typeface="Segoe Print" pitchFamily="2" charset="0"/>
                <a:cs typeface="MV Boli" pitchFamily="2" charset="0"/>
              </a:rPr>
              <a:t>, тяжелейшим </a:t>
            </a:r>
            <a:r>
              <a:rPr lang="ru-RU" dirty="0">
                <a:latin typeface="Segoe Print" pitchFamily="2" charset="0"/>
                <a:cs typeface="MV Boli" pitchFamily="2" charset="0"/>
                <a:hlinkClick r:id="rId8" tooltip="Политический кризис"/>
              </a:rPr>
              <a:t>государственно-политическим</a:t>
            </a:r>
            <a:r>
              <a:rPr lang="ru-RU" dirty="0">
                <a:latin typeface="Segoe Print" pitchFamily="2" charset="0"/>
                <a:cs typeface="MV Boli" pitchFamily="2" charset="0"/>
              </a:rPr>
              <a:t> и </a:t>
            </a:r>
            <a:r>
              <a:rPr lang="ru-RU" dirty="0">
                <a:latin typeface="Segoe Print" pitchFamily="2" charset="0"/>
                <a:cs typeface="MV Boli" pitchFamily="2" charset="0"/>
                <a:hlinkClick r:id="rId9" tooltip="Экономический кризис"/>
              </a:rPr>
              <a:t>социально-экономическим</a:t>
            </a:r>
            <a:r>
              <a:rPr lang="ru-RU" dirty="0">
                <a:latin typeface="Segoe Print" pitchFamily="2" charset="0"/>
                <a:cs typeface="MV Boli" pitchFamily="2" charset="0"/>
              </a:rPr>
              <a:t> кризисом.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Dotum" pitchFamily="34" charset="-127"/>
                <a:ea typeface="Dotum" pitchFamily="34" charset="-127"/>
              </a:rPr>
              <a:t>Причины:</a:t>
            </a:r>
            <a:endParaRPr lang="ru-RU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ea typeface="SimSun-ExtB" pitchFamily="49" charset="-122"/>
              </a:rPr>
              <a:t>Прекращение династии Рюриковичей.</a:t>
            </a:r>
          </a:p>
          <a:p>
            <a:r>
              <a:rPr lang="ru-RU" dirty="0">
                <a:ea typeface="SimSun-ExtB" pitchFamily="49" charset="-122"/>
              </a:rPr>
              <a:t>Стремления бояр увеличить свою роль в государстве, получить привилегированное положение и </a:t>
            </a:r>
            <a:r>
              <a:rPr lang="ru-RU" dirty="0" smtClean="0">
                <a:ea typeface="SimSun-ExtB" pitchFamily="49" charset="-122"/>
              </a:rPr>
              <a:t>ограничить   власть</a:t>
            </a:r>
            <a:r>
              <a:rPr lang="ru-RU" dirty="0">
                <a:ea typeface="SimSun-ExtB" pitchFamily="49" charset="-122"/>
              </a:rPr>
              <a:t> царя. В итоге притязания бояр переросли в прямую борьбу с верховной властью. Интриги </a:t>
            </a:r>
            <a:r>
              <a:rPr lang="ru-RU" dirty="0" smtClean="0">
                <a:ea typeface="SimSun-ExtB" pitchFamily="49" charset="-122"/>
              </a:rPr>
              <a:t>бояр тяжелым</a:t>
            </a:r>
            <a:r>
              <a:rPr lang="ru-RU" dirty="0">
                <a:ea typeface="SimSun-ExtB" pitchFamily="49" charset="-122"/>
              </a:rPr>
              <a:t> образом сказались на положении царской </a:t>
            </a:r>
            <a:r>
              <a:rPr lang="ru-RU" dirty="0" smtClean="0">
                <a:ea typeface="SimSun-ExtB" pitchFamily="49" charset="-122"/>
              </a:rPr>
              <a:t>власти</a:t>
            </a:r>
            <a:endParaRPr lang="ru-RU" dirty="0">
              <a:ea typeface="SimSun-ExtB" pitchFamily="49" charset="-122"/>
            </a:endParaRPr>
          </a:p>
          <a:p>
            <a:r>
              <a:rPr lang="ru-RU" dirty="0">
                <a:ea typeface="SimSun-ExtB" pitchFamily="49" charset="-122"/>
              </a:rPr>
              <a:t>Тяжелое экономическое положение страны. Завоевательные походы Ивана Грозного и Ливонская </a:t>
            </a:r>
            <a:r>
              <a:rPr lang="ru-RU" dirty="0" smtClean="0">
                <a:ea typeface="SimSun-ExtB" pitchFamily="49" charset="-122"/>
              </a:rPr>
              <a:t>война потребовали</a:t>
            </a:r>
            <a:r>
              <a:rPr lang="ru-RU" dirty="0">
                <a:ea typeface="SimSun-ExtB" pitchFamily="49" charset="-122"/>
              </a:rPr>
              <a:t> значительного напряжения производственных сил. Достаточно негативно на экономике </a:t>
            </a:r>
            <a:r>
              <a:rPr lang="ru-RU" dirty="0" smtClean="0">
                <a:ea typeface="SimSun-ExtB" pitchFamily="49" charset="-122"/>
              </a:rPr>
              <a:t>страны сказалось</a:t>
            </a:r>
            <a:r>
              <a:rPr lang="ru-RU" dirty="0">
                <a:ea typeface="SimSun-ExtB" pitchFamily="49" charset="-122"/>
              </a:rPr>
              <a:t> насильственное передвижение служилых людей и разорение Новгорода Великого. </a:t>
            </a:r>
            <a:r>
              <a:rPr lang="ru-RU" dirty="0" smtClean="0">
                <a:ea typeface="SimSun-ExtB" pitchFamily="49" charset="-122"/>
              </a:rPr>
              <a:t>Ситуацию катастрофически</a:t>
            </a:r>
            <a:r>
              <a:rPr lang="ru-RU" dirty="0">
                <a:ea typeface="SimSun-ExtB" pitchFamily="49" charset="-122"/>
              </a:rPr>
              <a:t> усугубил голод 1601-1603 годов, разоривший тысячи крупных и мелких </a:t>
            </a:r>
            <a:r>
              <a:rPr lang="ru-RU" dirty="0" smtClean="0">
                <a:ea typeface="SimSun-ExtB" pitchFamily="49" charset="-122"/>
              </a:rPr>
              <a:t>хозяйств</a:t>
            </a:r>
            <a:endParaRPr lang="ru-RU" dirty="0">
              <a:ea typeface="SimSun-ExtB" pitchFamily="49" charset="-122"/>
            </a:endParaRPr>
          </a:p>
          <a:p>
            <a:r>
              <a:rPr lang="ru-RU" dirty="0">
                <a:ea typeface="SimSun-ExtB" pitchFamily="49" charset="-122"/>
              </a:rPr>
              <a:t>Глубокий социальный разлад в стране. Существующий строй вызывал отторжение у массы беглых </a:t>
            </a:r>
            <a:r>
              <a:rPr lang="ru-RU" dirty="0" smtClean="0">
                <a:ea typeface="SimSun-ExtB" pitchFamily="49" charset="-122"/>
              </a:rPr>
              <a:t>крестьян , холопов</a:t>
            </a:r>
            <a:r>
              <a:rPr lang="ru-RU" dirty="0">
                <a:ea typeface="SimSun-ExtB" pitchFamily="49" charset="-122"/>
              </a:rPr>
              <a:t>, обедневшего посадского люда, казацкой вольницы и городовых казаков, а также значительной </a:t>
            </a:r>
            <a:r>
              <a:rPr lang="ru-RU" dirty="0" smtClean="0">
                <a:ea typeface="SimSun-ExtB" pitchFamily="49" charset="-122"/>
              </a:rPr>
              <a:t>части служилых</a:t>
            </a:r>
            <a:r>
              <a:rPr lang="ru-RU" dirty="0">
                <a:ea typeface="SimSun-ExtB" pitchFamily="49" charset="-122"/>
              </a:rPr>
              <a:t> </a:t>
            </a:r>
            <a:r>
              <a:rPr lang="ru-RU" dirty="0" smtClean="0">
                <a:ea typeface="SimSun-ExtB" pitchFamily="49" charset="-122"/>
              </a:rPr>
              <a:t>людей</a:t>
            </a:r>
            <a:endParaRPr lang="ru-RU" dirty="0">
              <a:ea typeface="SimSun-ExtB" pitchFamily="49" charset="-122"/>
            </a:endParaRPr>
          </a:p>
          <a:p>
            <a:r>
              <a:rPr lang="ru-RU" dirty="0">
                <a:ea typeface="SimSun-ExtB" pitchFamily="49" charset="-122"/>
              </a:rPr>
              <a:t>Последствия опричнины. По мнению известного российского историка </a:t>
            </a:r>
            <a:r>
              <a:rPr lang="ru-RU" u="sng" dirty="0" err="1">
                <a:ea typeface="SimSun-ExtB" pitchFamily="49" charset="-122"/>
                <a:hlinkClick r:id="rId2"/>
              </a:rPr>
              <a:t>Шмурло</a:t>
            </a:r>
            <a:r>
              <a:rPr lang="ru-RU" dirty="0">
                <a:ea typeface="SimSun-ExtB" pitchFamily="49" charset="-122"/>
              </a:rPr>
              <a:t>, она подорвала уважение </a:t>
            </a:r>
            <a:r>
              <a:rPr lang="ru-RU" dirty="0" smtClean="0">
                <a:ea typeface="SimSun-ExtB" pitchFamily="49" charset="-122"/>
              </a:rPr>
              <a:t>к власти</a:t>
            </a:r>
            <a:r>
              <a:rPr lang="ru-RU" dirty="0">
                <a:ea typeface="SimSun-ExtB" pitchFamily="49" charset="-122"/>
              </a:rPr>
              <a:t> и </a:t>
            </a:r>
            <a:r>
              <a:rPr lang="ru-RU" dirty="0" smtClean="0">
                <a:ea typeface="SimSun-ExtB" pitchFamily="49" charset="-122"/>
              </a:rPr>
              <a:t>закону</a:t>
            </a:r>
            <a:endParaRPr lang="ru-RU" dirty="0">
              <a:ea typeface="SimSun-ExtB" pitchFamily="49" charset="-122"/>
            </a:endParaRP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0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Периодизация</a:t>
            </a:r>
            <a:br>
              <a:rPr lang="ru-RU" dirty="0"/>
            </a:br>
            <a:endParaRPr lang="ru-RU" dirty="0">
              <a:latin typeface="Gabriola" pitchFamily="8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760640"/>
          </a:xfrm>
        </p:spPr>
        <p:txBody>
          <a:bodyPr numCol="2">
            <a:normAutofit fontScale="32500" lnSpcReduction="20000"/>
          </a:bodyPr>
          <a:lstStyle/>
          <a:p>
            <a:pPr algn="just"/>
            <a:r>
              <a:rPr lang="ru-RU" sz="4500" i="1" dirty="0">
                <a:cs typeface="Angsana New" pitchFamily="18" charset="-34"/>
              </a:rPr>
              <a:t>Взгляды историков на годы начала и окончания смуты различны.</a:t>
            </a:r>
          </a:p>
          <a:p>
            <a:pPr algn="just"/>
            <a:r>
              <a:rPr lang="ru-RU" sz="4500" b="1" i="1" dirty="0">
                <a:cs typeface="Angsana New" pitchFamily="18" charset="-34"/>
              </a:rPr>
              <a:t>Начало</a:t>
            </a:r>
            <a:r>
              <a:rPr lang="ru-RU" sz="4500" i="1" dirty="0">
                <a:cs typeface="Angsana New" pitchFamily="18" charset="-34"/>
              </a:rPr>
              <a:t>. Дату начала смуты определяют по-разному: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1584 — год смерти Ивана Грозного;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1591 — гибель царевича Дмитрия в Угличе;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1598 — смерть Фёдора Иоанновича или начало правления Бориса Годунова;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1604 — выступление самозванца.</a:t>
            </a:r>
          </a:p>
          <a:p>
            <a:pPr algn="just"/>
            <a:r>
              <a:rPr lang="ru-RU" sz="4500" b="1" i="1" dirty="0">
                <a:cs typeface="Angsana New" pitchFamily="18" charset="-34"/>
              </a:rPr>
              <a:t>Окончание</a:t>
            </a:r>
            <a:r>
              <a:rPr lang="ru-RU" sz="4500" i="1" dirty="0">
                <a:cs typeface="Angsana New" pitchFamily="18" charset="-34"/>
              </a:rPr>
              <a:t>. Даты окончания Смуты также разнятся. Часть историков считает, что Смута оканчивается в 1613 году Земским Собором и избранием Михаила Романова. Другие считают, что Смута оканчивается </a:t>
            </a:r>
            <a:r>
              <a:rPr lang="ru-RU" sz="4500" i="1" dirty="0" err="1">
                <a:cs typeface="Angsana New" pitchFamily="18" charset="-34"/>
                <a:hlinkClick r:id="rId2" tooltip="Деулинское перемирие"/>
              </a:rPr>
              <a:t>Деулинским</a:t>
            </a:r>
            <a:r>
              <a:rPr lang="ru-RU" sz="4500" i="1" dirty="0">
                <a:cs typeface="Angsana New" pitchFamily="18" charset="-34"/>
                <a:hlinkClick r:id="rId2" tooltip="Деулинское перемирие"/>
              </a:rPr>
              <a:t> перемирием</a:t>
            </a:r>
            <a:r>
              <a:rPr lang="ru-RU" sz="4500" i="1" dirty="0">
                <a:cs typeface="Angsana New" pitchFamily="18" charset="-34"/>
              </a:rPr>
              <a:t> с Речью </a:t>
            </a:r>
            <a:r>
              <a:rPr lang="ru-RU" sz="4500" i="1" dirty="0" err="1">
                <a:cs typeface="Angsana New" pitchFamily="18" charset="-34"/>
              </a:rPr>
              <a:t>Посполитой</a:t>
            </a:r>
            <a:r>
              <a:rPr lang="ru-RU" sz="4500" i="1" dirty="0">
                <a:cs typeface="Angsana New" pitchFamily="18" charset="-34"/>
              </a:rPr>
              <a:t> в 1618 году.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Существуют различные взгляды на периодизацию Смутного времени. Различные периодизации вытекают из принципа, лежащего в их основе.</a:t>
            </a:r>
          </a:p>
          <a:p>
            <a:pPr algn="just"/>
            <a:r>
              <a:rPr lang="ru-RU" sz="4500" b="1" i="1" dirty="0" smtClean="0">
                <a:cs typeface="Angsana New" pitchFamily="18" charset="-34"/>
              </a:rPr>
              <a:t>По </a:t>
            </a:r>
            <a:r>
              <a:rPr lang="ru-RU" sz="4500" b="1" i="1" dirty="0">
                <a:cs typeface="Angsana New" pitchFamily="18" charset="-34"/>
              </a:rPr>
              <a:t>правителям:</a:t>
            </a:r>
            <a:endParaRPr lang="ru-RU" sz="4500" i="1" dirty="0">
              <a:cs typeface="Angsana New" pitchFamily="18" charset="-34"/>
            </a:endParaRPr>
          </a:p>
          <a:p>
            <a:pPr algn="just"/>
            <a:r>
              <a:rPr lang="ru-RU" sz="4500" i="1" dirty="0">
                <a:cs typeface="Angsana New" pitchFamily="18" charset="-34"/>
              </a:rPr>
              <a:t>1598‒1605 гг. (</a:t>
            </a:r>
            <a:r>
              <a:rPr lang="ru-RU" sz="4500" i="1" dirty="0">
                <a:cs typeface="Angsana New" pitchFamily="18" charset="-34"/>
                <a:hlinkClick r:id="rId3" tooltip="Борис Годунов"/>
              </a:rPr>
              <a:t>Борис Годунов</a:t>
            </a:r>
            <a:r>
              <a:rPr lang="ru-RU" sz="4500" i="1" dirty="0">
                <a:cs typeface="Angsana New" pitchFamily="18" charset="-34"/>
              </a:rPr>
              <a:t>)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1605‒1606 гг. Самозванец (</a:t>
            </a:r>
            <a:r>
              <a:rPr lang="ru-RU" sz="4500" i="1" dirty="0">
                <a:cs typeface="Angsana New" pitchFamily="18" charset="-34"/>
                <a:hlinkClick r:id="rId4" tooltip="Лжедмитрий I"/>
              </a:rPr>
              <a:t>Лжедмитрий I</a:t>
            </a:r>
            <a:r>
              <a:rPr lang="ru-RU" sz="4500" i="1" dirty="0">
                <a:cs typeface="Angsana New" pitchFamily="18" charset="-34"/>
              </a:rPr>
              <a:t>)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1606‒1610 гг. Двоевластие (</a:t>
            </a:r>
            <a:r>
              <a:rPr lang="ru-RU" sz="4500" i="1" dirty="0">
                <a:cs typeface="Angsana New" pitchFamily="18" charset="-34"/>
                <a:hlinkClick r:id="rId5" tooltip="Лжедмитрий II"/>
              </a:rPr>
              <a:t>Лжедмитрий II</a:t>
            </a:r>
            <a:r>
              <a:rPr lang="ru-RU" sz="4500" i="1" dirty="0">
                <a:cs typeface="Angsana New" pitchFamily="18" charset="-34"/>
              </a:rPr>
              <a:t> и Боярский царь </a:t>
            </a:r>
            <a:r>
              <a:rPr lang="ru-RU" sz="4500" i="1" dirty="0">
                <a:cs typeface="Angsana New" pitchFamily="18" charset="-34"/>
                <a:hlinkClick r:id="rId6" tooltip="Василий Шуйский"/>
              </a:rPr>
              <a:t>Василий Шуйский</a:t>
            </a:r>
            <a:r>
              <a:rPr lang="ru-RU" sz="4500" i="1" dirty="0">
                <a:cs typeface="Angsana New" pitchFamily="18" charset="-34"/>
              </a:rPr>
              <a:t>)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1610‒1613 гг. </a:t>
            </a:r>
            <a:r>
              <a:rPr lang="ru-RU" sz="4500" i="1" dirty="0">
                <a:cs typeface="Angsana New" pitchFamily="18" charset="-34"/>
                <a:hlinkClick r:id="rId7" tooltip="Семибоярщина"/>
              </a:rPr>
              <a:t>Семибоярщина</a:t>
            </a:r>
            <a:endParaRPr lang="ru-RU" sz="4500" i="1" dirty="0">
              <a:cs typeface="Angsana New" pitchFamily="18" charset="-34"/>
            </a:endParaRPr>
          </a:p>
          <a:p>
            <a:pPr algn="just"/>
            <a:r>
              <a:rPr lang="ru-RU" sz="4500" i="1" dirty="0">
                <a:cs typeface="Angsana New" pitchFamily="18" charset="-34"/>
              </a:rPr>
              <a:t>1613‒1645 гг. Романов (</a:t>
            </a:r>
            <a:r>
              <a:rPr lang="ru-RU" sz="4500" i="1" dirty="0">
                <a:cs typeface="Angsana New" pitchFamily="18" charset="-34"/>
                <a:hlinkClick r:id="rId8" tooltip="Михаил Фёдорович"/>
              </a:rPr>
              <a:t>Михаил Романов</a:t>
            </a:r>
            <a:r>
              <a:rPr lang="ru-RU" sz="4500" i="1" dirty="0">
                <a:cs typeface="Angsana New" pitchFamily="18" charset="-34"/>
              </a:rPr>
              <a:t>)</a:t>
            </a:r>
          </a:p>
          <a:p>
            <a:pPr algn="just"/>
            <a:r>
              <a:rPr lang="ru-RU" sz="4500" b="1" i="1" dirty="0">
                <a:cs typeface="Angsana New" pitchFamily="18" charset="-34"/>
              </a:rPr>
              <a:t>По характеру внешнего вмешательства</a:t>
            </a:r>
            <a:endParaRPr lang="ru-RU" sz="4500" i="1" dirty="0">
              <a:cs typeface="Angsana New" pitchFamily="18" charset="-34"/>
            </a:endParaRPr>
          </a:p>
          <a:p>
            <a:pPr algn="just"/>
            <a:r>
              <a:rPr lang="ru-RU" sz="4500" i="1" dirty="0">
                <a:cs typeface="Angsana New" pitchFamily="18" charset="-34"/>
              </a:rPr>
              <a:t>1598(1604)‒1609 гг. Скрытый этап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1609‒1618 гг. Прямое вторжение</a:t>
            </a:r>
          </a:p>
          <a:p>
            <a:pPr algn="just"/>
            <a:r>
              <a:rPr lang="ru-RU" sz="4500" b="1" i="1" dirty="0">
                <a:cs typeface="Angsana New" pitchFamily="18" charset="-34"/>
              </a:rPr>
              <a:t>По характеру власти</a:t>
            </a:r>
            <a:endParaRPr lang="ru-RU" sz="4500" i="1" dirty="0">
              <a:cs typeface="Angsana New" pitchFamily="18" charset="-34"/>
            </a:endParaRPr>
          </a:p>
          <a:p>
            <a:pPr algn="just"/>
            <a:r>
              <a:rPr lang="ru-RU" sz="4500" i="1" dirty="0">
                <a:cs typeface="Angsana New" pitchFamily="18" charset="-34"/>
              </a:rPr>
              <a:t>1598‒1610 гг. Боярские цари и самозванцы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1610‒1613 гг. Семибоярщина и оккупация</a:t>
            </a:r>
          </a:p>
          <a:p>
            <a:pPr algn="just"/>
            <a:r>
              <a:rPr lang="ru-RU" sz="4500" i="1" dirty="0">
                <a:cs typeface="Angsana New" pitchFamily="18" charset="-34"/>
              </a:rPr>
              <a:t>1613‒1618 гг. «Народный царь»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период смуты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604867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Первый этап смуты характеризуется борьбой за престол различных претендентов. После смерти </a:t>
            </a:r>
            <a:r>
              <a:rPr lang="ru-RU" sz="3400" b="1" dirty="0" smtClean="0">
                <a:hlinkClick r:id="rId2" tooltip="Эпоха Ивана Грозного"/>
              </a:rPr>
              <a:t>Ивана Грозного</a:t>
            </a:r>
            <a:r>
              <a:rPr lang="ru-RU" sz="3400" dirty="0" smtClean="0"/>
              <a:t> к власти пришел его сын Федор, но он оказался неспособен править и фактически управлял брат жены царя - </a:t>
            </a:r>
            <a:r>
              <a:rPr lang="ru-RU" sz="3400" b="1" dirty="0" smtClean="0">
                <a:hlinkClick r:id="rId3"/>
              </a:rPr>
              <a:t>Борис Годунов</a:t>
            </a:r>
            <a:r>
              <a:rPr lang="ru-RU" sz="3400" dirty="0" smtClean="0"/>
              <a:t>. В конечном счете, его политика вызвала недовольство народных масс.</a:t>
            </a:r>
          </a:p>
          <a:p>
            <a:r>
              <a:rPr lang="ru-RU" sz="3400" dirty="0" smtClean="0"/>
              <a:t>Смута началась с появлением в Польше Лжедмитрия 1 (в действительности Григорий Отрепьев), якобы чудесным образом выжившего сына Ивана Грозного. Он переманил на свою сторону значительную часть русского населения. В 1605 г. Лжедмитрия 1 поддержали воеводы, а затем и Москва. И уже в июне он стал законным царем. Но он действовал слишком самостоятельно, чем вызвал недовольство бояр, также он поддерживал крепостничество, что вызвало протест крестьян. 17 мая 1606 г. Лжедмитрий 1 был убит и на престол вступил В.И. Шуйский, с условием ограничения власти. Таким образом, первый этап смуты был отмечен правлением </a:t>
            </a:r>
            <a:r>
              <a:rPr lang="ru-RU" sz="3400" b="1" dirty="0" smtClean="0">
                <a:hlinkClick r:id="rId4"/>
              </a:rPr>
              <a:t>Лжедмитрия I</a:t>
            </a:r>
            <a:r>
              <a:rPr lang="ru-RU" sz="3400" dirty="0" smtClean="0"/>
              <a:t> (1605 — 1606 гг.)</a:t>
            </a:r>
          </a:p>
          <a:p>
            <a:endParaRPr lang="ru-RU" dirty="0"/>
          </a:p>
        </p:txBody>
      </p:sp>
      <p:pic>
        <p:nvPicPr>
          <p:cNvPr id="8" name="Содержимое 7" descr="shaman_king_vstuplenie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56138" y="2706862"/>
            <a:ext cx="4038600" cy="2652364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Второй период  смуты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904656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/>
              <a:t>В 1606 г. </a:t>
            </a:r>
            <a:r>
              <a:rPr lang="ru-RU" sz="3300" b="1" dirty="0">
                <a:hlinkClick r:id="rId2" tooltip="Восстание Ивана Болотникова"/>
              </a:rPr>
              <a:t>поднялось восстание</a:t>
            </a:r>
            <a:r>
              <a:rPr lang="ru-RU" sz="3300" dirty="0"/>
              <a:t>, предводителем которого стал И.И. Болотников. В ряды ополчившихся входили люди из разных слоев общества: крестьяне, холопы, мелкие и средние феодалы, служилые, казаки и посадские люди. В битве под Москвой они потерпели поражение. В итоге Болотников был казнен.</a:t>
            </a:r>
          </a:p>
          <a:p>
            <a:r>
              <a:rPr lang="ru-RU" sz="3300" dirty="0"/>
              <a:t>Но недовольство властью продолжалось. И вскоре появляется </a:t>
            </a:r>
            <a:r>
              <a:rPr lang="ru-RU" sz="3300" b="1" dirty="0">
                <a:hlinkClick r:id="rId3"/>
              </a:rPr>
              <a:t>Лжедмитрий 2</a:t>
            </a:r>
            <a:r>
              <a:rPr lang="ru-RU" sz="3300" dirty="0"/>
              <a:t>. В январе 1608 г. его войско направилось к Москве. К июню Лжедмитрий 2 вошел в подмосковное село Тушино, где и обосновался. В России образовалось 2 столицы: бояре, купцы, чиновники работали на 2 фронта, иногда даже получали жалование от обоих царей. Шуйский заключил договор со Швецией и Речь </a:t>
            </a:r>
            <a:r>
              <a:rPr lang="ru-RU" sz="3300" dirty="0" err="1"/>
              <a:t>Посполитая</a:t>
            </a:r>
            <a:r>
              <a:rPr lang="ru-RU" sz="3300" dirty="0"/>
              <a:t> начала захватнические военные действия. Лжедмитрий 2 бежал в Калугу.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544616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/>
              <a:t>Шуйский был подстрижен в монахи и увезен в </a:t>
            </a:r>
            <a:r>
              <a:rPr lang="ru-RU" sz="3600" dirty="0" err="1"/>
              <a:t>Чудов</a:t>
            </a:r>
            <a:r>
              <a:rPr lang="ru-RU" sz="3600" dirty="0"/>
              <a:t> монастырь. В России наступило междуцарствие – Семибоярщина (совет из 7-и бояр). </a:t>
            </a:r>
            <a:r>
              <a:rPr lang="ru-RU" sz="3600" b="1" dirty="0">
                <a:hlinkClick r:id="rId4" tooltip="Боярская дума кратко"/>
              </a:rPr>
              <a:t>Боярская </a:t>
            </a:r>
            <a:r>
              <a:rPr lang="ru-RU" sz="3600" b="1" dirty="0" smtClean="0">
                <a:hlinkClick r:id="rId4" tooltip="Боярская дума кратко"/>
              </a:rPr>
              <a:t>дума</a:t>
            </a:r>
            <a:r>
              <a:rPr lang="ru-RU" sz="3600" b="1" dirty="0" smtClean="0"/>
              <a:t> </a:t>
            </a:r>
            <a:r>
              <a:rPr lang="ru-RU" sz="3600" dirty="0" smtClean="0"/>
              <a:t>пошла </a:t>
            </a:r>
            <a:r>
              <a:rPr lang="ru-RU" sz="3600" dirty="0"/>
              <a:t>на сделку с польскими интервентами и 17 августа 1610 г. Москва присягнула польскому королю Владиславу. В конце 1610 г. был убит Лжедмитрий 2, но борьба за престол на этом не окончилась.</a:t>
            </a:r>
          </a:p>
          <a:p>
            <a:r>
              <a:rPr lang="ru-RU" sz="3600" dirty="0"/>
              <a:t>Итак, второй этап был отмечен восстанием И.И. </a:t>
            </a:r>
            <a:r>
              <a:rPr lang="ru-RU" sz="3600" dirty="0" err="1"/>
              <a:t>Болотникова</a:t>
            </a:r>
            <a:r>
              <a:rPr lang="ru-RU" sz="3600" dirty="0"/>
              <a:t> (1606 — 1607 гг.), царствованием Василия Шуйского (1606 — 1610 гг.), появлением Лжедмитрия 2, а также Семибоярщиной (1610 г.).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этап смуты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Третий этап смуты характеризуется борьбой с иноземными захватчиками. После смерти Лжедмитрия 2, русские объединились против поляков. Война приобрела национальный характер. В августе 1612 г. </a:t>
            </a:r>
            <a:r>
              <a:rPr lang="ru-RU" b="1" dirty="0">
                <a:hlinkClick r:id="rId2" tooltip="Кузьма Минин и Дмитрий Пожарский"/>
              </a:rPr>
              <a:t>ополчение К. Минина и Д. Пожарского</a:t>
            </a:r>
            <a:r>
              <a:rPr lang="ru-RU" dirty="0"/>
              <a:t> дошло до Москвы. И уже 26 октября польский гарнизон сдался. Москва была освобождена. Смутное время окончилось.</a:t>
            </a:r>
          </a:p>
          <a:p>
            <a:r>
              <a:rPr lang="ru-RU" dirty="0"/>
              <a:t>21 февраля 1613 г. </a:t>
            </a:r>
            <a:r>
              <a:rPr lang="ru-RU" b="1" dirty="0">
                <a:hlinkClick r:id="rId3" tooltip="Земский собор кратко"/>
              </a:rPr>
              <a:t>Земский собор</a:t>
            </a:r>
            <a:r>
              <a:rPr lang="ru-RU" dirty="0"/>
              <a:t> назначил царем </a:t>
            </a:r>
            <a:r>
              <a:rPr lang="ru-RU" b="1" dirty="0">
                <a:hlinkClick r:id="rId4" tooltip="Царь Михаил Федорович Романов"/>
              </a:rPr>
              <a:t>Михаила Романова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img1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1700808"/>
            <a:ext cx="4038600" cy="41764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(1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955805" cy="596685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7344816" cy="626469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</TotalTime>
  <Words>218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Презентация PowerPoint</vt:lpstr>
      <vt:lpstr>Презентация PowerPoint</vt:lpstr>
      <vt:lpstr>Причины:</vt:lpstr>
      <vt:lpstr>Периодизация </vt:lpstr>
      <vt:lpstr>Первый период смуты </vt:lpstr>
      <vt:lpstr>Второй период  смуты </vt:lpstr>
      <vt:lpstr>Третий этап смуты </vt:lpstr>
      <vt:lpstr>Презентация PowerPoint</vt:lpstr>
      <vt:lpstr>Презентация PowerPoint</vt:lpstr>
      <vt:lpstr>Итоги: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</cp:lastModifiedBy>
  <cp:revision>12</cp:revision>
  <dcterms:created xsi:type="dcterms:W3CDTF">2015-12-17T15:26:43Z</dcterms:created>
  <dcterms:modified xsi:type="dcterms:W3CDTF">2015-12-21T10:35:18Z</dcterms:modified>
</cp:coreProperties>
</file>