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7406640" cy="2120256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Растения Кузбасса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5301208"/>
            <a:ext cx="7227128" cy="1392560"/>
          </a:xfrm>
        </p:spPr>
        <p:txBody>
          <a:bodyPr/>
          <a:lstStyle/>
          <a:p>
            <a:pPr algn="r"/>
            <a:r>
              <a:rPr lang="ru-RU" dirty="0" smtClean="0"/>
              <a:t>Абакумова А М </a:t>
            </a:r>
          </a:p>
          <a:p>
            <a:pPr algn="r"/>
            <a:r>
              <a:rPr lang="ru-RU" dirty="0" smtClean="0"/>
              <a:t>Белово 2015</a:t>
            </a:r>
            <a:endParaRPr lang="ru-RU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2852936"/>
            <a:ext cx="5112567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56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136" y="0"/>
            <a:ext cx="749808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Определим тему и цель урока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</a:rPr>
              <a:t>Определение</a:t>
            </a:r>
            <a:r>
              <a:rPr lang="ru-RU" dirty="0" smtClean="0"/>
              <a:t> темы и цели урока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48830"/>
            <a:ext cx="7920880" cy="568863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dirty="0"/>
              <a:t>Край родной,</a:t>
            </a:r>
          </a:p>
          <a:p>
            <a:pPr marL="82296" indent="0" algn="ctr">
              <a:buNone/>
            </a:pPr>
            <a:r>
              <a:rPr lang="ru-RU" dirty="0"/>
              <a:t>Ты сердцу близок,</a:t>
            </a:r>
          </a:p>
          <a:p>
            <a:pPr marL="82296" indent="0" algn="ctr">
              <a:buNone/>
            </a:pPr>
            <a:r>
              <a:rPr lang="ru-RU" dirty="0"/>
              <a:t>Не сыскать тебя милей</a:t>
            </a:r>
            <a:r>
              <a:rPr lang="ru-RU" dirty="0" smtClean="0"/>
              <a:t>!</a:t>
            </a:r>
            <a:endParaRPr lang="ru-RU" dirty="0"/>
          </a:p>
          <a:p>
            <a:pPr marL="82296" indent="0" algn="ctr">
              <a:buNone/>
            </a:pPr>
            <a:r>
              <a:rPr lang="ru-RU" dirty="0"/>
              <a:t>Скажешь так,</a:t>
            </a:r>
          </a:p>
          <a:p>
            <a:pPr marL="82296" indent="0" algn="ctr">
              <a:buNone/>
            </a:pPr>
            <a:r>
              <a:rPr lang="ru-RU" dirty="0"/>
              <a:t>Как только выйдешь</a:t>
            </a:r>
          </a:p>
          <a:p>
            <a:pPr marL="82296" indent="0" algn="ctr">
              <a:buNone/>
            </a:pPr>
            <a:r>
              <a:rPr lang="ru-RU" dirty="0"/>
              <a:t>На простор родных полей. </a:t>
            </a:r>
          </a:p>
          <a:p>
            <a:pPr marL="82296" indent="0" algn="ctr">
              <a:buNone/>
            </a:pPr>
            <a:r>
              <a:rPr lang="ru-RU" dirty="0"/>
              <a:t>Здесь встречаю я с поклоном</a:t>
            </a:r>
          </a:p>
          <a:p>
            <a:pPr marL="82296" indent="0" algn="ctr">
              <a:buNone/>
            </a:pPr>
            <a:r>
              <a:rPr lang="ru-RU" dirty="0"/>
              <a:t>Берёзку, </a:t>
            </a:r>
            <a:r>
              <a:rPr lang="ru-RU" dirty="0" err="1"/>
              <a:t>ивушку</a:t>
            </a:r>
            <a:r>
              <a:rPr lang="ru-RU" dirty="0"/>
              <a:t>, пихту,</a:t>
            </a:r>
          </a:p>
          <a:p>
            <a:pPr marL="82296" indent="0" algn="ctr">
              <a:buNone/>
            </a:pPr>
            <a:r>
              <a:rPr lang="ru-RU" dirty="0"/>
              <a:t>Значит, видеть я достоин</a:t>
            </a:r>
          </a:p>
          <a:p>
            <a:pPr marL="82296" indent="0" algn="ctr">
              <a:buNone/>
            </a:pPr>
            <a:r>
              <a:rPr lang="ru-RU" dirty="0"/>
              <a:t>Вот такую красоту!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" name="Picture 8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124744"/>
            <a:ext cx="2076450" cy="187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24744"/>
            <a:ext cx="1947664" cy="187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подорожник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7637"/>
            <a:ext cx="2076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крапива двудомная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52" y="5227637"/>
            <a:ext cx="19812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51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Ответьте на вопросы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72454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Какова </a:t>
            </a:r>
            <a:r>
              <a:rPr lang="ru-RU" dirty="0" smtClean="0"/>
              <a:t> </a:t>
            </a:r>
            <a:r>
              <a:rPr lang="ru-RU" dirty="0"/>
              <a:t>тема нашего урока? </a:t>
            </a:r>
            <a:endParaRPr lang="ru-RU" dirty="0" smtClean="0"/>
          </a:p>
          <a:p>
            <a:r>
              <a:rPr lang="ru-RU" dirty="0" smtClean="0"/>
              <a:t>Какая цель урока?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b="1" dirty="0"/>
              <a:t>Мы будем говорить о природе родного края, а именно о растениях</a:t>
            </a:r>
          </a:p>
          <a:p>
            <a:r>
              <a:rPr lang="ru-RU" dirty="0"/>
              <a:t>-Как называется край, в котором вы живёте? </a:t>
            </a:r>
            <a:endParaRPr lang="ru-RU" dirty="0" smtClean="0"/>
          </a:p>
          <a:p>
            <a:r>
              <a:rPr lang="ru-RU" dirty="0" smtClean="0"/>
              <a:t>Какое значение имеют растения в природе и в жизни человека?</a:t>
            </a:r>
          </a:p>
          <a:p>
            <a:r>
              <a:rPr lang="ru-RU" dirty="0" smtClean="0"/>
              <a:t>На какие группы делятся </a:t>
            </a:r>
          </a:p>
          <a:p>
            <a:pPr marL="82296" indent="0">
              <a:buNone/>
            </a:pPr>
            <a:r>
              <a:rPr lang="ru-RU" dirty="0" smtClean="0"/>
              <a:t>растения?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7" name="Picture 4" descr="ow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40" y="22548"/>
            <a:ext cx="191293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734692"/>
              </p:ext>
            </p:extLst>
          </p:nvPr>
        </p:nvGraphicFramePr>
        <p:xfrm>
          <a:off x="7418388" y="4880198"/>
          <a:ext cx="1725612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4" imgW="1814513" imgH="2774950" progId="MS_ClipArt_Gallery.2">
                  <p:embed/>
                </p:oleObj>
              </mc:Choice>
              <mc:Fallback>
                <p:oleObj name="Clip" r:id="rId4" imgW="1814513" imgH="27749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4880198"/>
                        <a:ext cx="1725612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17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Зеленая аптека Кузбасса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altLang="ru-RU" b="1" dirty="0"/>
              <a:t>В нашей области насчитывается до 420 видов лекарственных растений, из них 120 видов применяются в научной медицине, 300 видов в народной </a:t>
            </a:r>
            <a:r>
              <a:rPr lang="ru-RU" altLang="ru-RU" b="1" dirty="0" smtClean="0"/>
              <a:t>медицине.</a:t>
            </a:r>
          </a:p>
          <a:p>
            <a:pPr marL="82296" indent="0">
              <a:buNone/>
            </a:pPr>
            <a:r>
              <a:rPr lang="ru-RU" altLang="ru-RU" sz="2800" i="1" dirty="0" smtClean="0"/>
              <a:t>Слово команде «Одуванчики». Они нас познакомят с лекарственными растениями</a:t>
            </a:r>
          </a:p>
          <a:p>
            <a:pPr marL="82296" indent="0">
              <a:buNone/>
            </a:pPr>
            <a:endParaRPr lang="ru-RU" i="1" dirty="0"/>
          </a:p>
        </p:txBody>
      </p:sp>
      <p:pic>
        <p:nvPicPr>
          <p:cNvPr id="4" name="Picture 6" descr="i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157193"/>
            <a:ext cx="2088232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малина обыкновенна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57193"/>
            <a:ext cx="2456780" cy="168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830387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Фото0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157192"/>
            <a:ext cx="3456384" cy="168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0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Красная книга Кузбасса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7400" dirty="0"/>
              <a:t>По инициативе Международного союза охраны природы в 1962 году была выпущена Красная книга. Красный цвет – это сигнал опасности, понятный для всего мира. В неё внесены животные и растения, которые находятся под угрозой уничтожения или стали редкими. </a:t>
            </a:r>
            <a:endParaRPr lang="ru-RU" sz="7400" dirty="0" smtClean="0"/>
          </a:p>
          <a:p>
            <a:r>
              <a:rPr lang="ru-RU" sz="7400" b="1" dirty="0" smtClean="0"/>
              <a:t>В </a:t>
            </a:r>
            <a:r>
              <a:rPr lang="ru-RU" sz="7400" b="1" dirty="0"/>
              <a:t>нашей области создали свою Красную книгу в 2000 году, ее составляли сотрудники кафедры ботаники Кемеровского государственного университета.</a:t>
            </a:r>
          </a:p>
          <a:p>
            <a:r>
              <a:rPr lang="ru-RU" sz="7400" dirty="0"/>
              <a:t>Основу Красной книги растений Кузбасса составляют редкие, исчезающие, уязвимые и, по-видимому, исчезнувшие виды растений, из них: 152 вида растений и 124 вида животных. </a:t>
            </a:r>
            <a:endParaRPr lang="ru-RU" sz="7400" i="1" dirty="0"/>
          </a:p>
          <a:p>
            <a:pPr marL="82296" indent="0">
              <a:buNone/>
            </a:pPr>
            <a:r>
              <a:rPr lang="ru-RU" sz="8000" i="1" dirty="0" smtClean="0"/>
              <a:t>Слово команде «Огоньки»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5" name="Picture 7" descr="G:\лу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" y="0"/>
            <a:ext cx="182126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02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Задания для групп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Нарисовать плакат и представить его</a:t>
            </a:r>
          </a:p>
          <a:p>
            <a:r>
              <a:rPr lang="ru-RU" b="1" dirty="0" smtClean="0"/>
              <a:t>1 </a:t>
            </a:r>
            <a:r>
              <a:rPr lang="ru-RU" b="1" dirty="0"/>
              <a:t>группа (одуванчики</a:t>
            </a:r>
            <a:r>
              <a:rPr lang="ru-RU" b="1" dirty="0" smtClean="0"/>
              <a:t>): </a:t>
            </a:r>
          </a:p>
          <a:p>
            <a:pPr marL="82296" indent="0">
              <a:buNone/>
            </a:pPr>
            <a:r>
              <a:rPr lang="ru-RU" b="1" dirty="0" smtClean="0"/>
              <a:t>«</a:t>
            </a:r>
            <a:r>
              <a:rPr lang="ru-RU" b="1" dirty="0"/>
              <a:t>Планета Земля через 100 лет»</a:t>
            </a:r>
            <a:endParaRPr lang="ru-RU" dirty="0"/>
          </a:p>
          <a:p>
            <a:r>
              <a:rPr lang="ru-RU" b="1" dirty="0"/>
              <a:t>2группа (огоньки</a:t>
            </a:r>
            <a:r>
              <a:rPr lang="ru-RU" b="1" dirty="0" smtClean="0"/>
              <a:t>): </a:t>
            </a:r>
          </a:p>
          <a:p>
            <a:pPr marL="82296" indent="0">
              <a:buNone/>
            </a:pPr>
            <a:r>
              <a:rPr lang="ru-RU" b="1" dirty="0" smtClean="0"/>
              <a:t>«</a:t>
            </a:r>
            <a:r>
              <a:rPr lang="ru-RU" b="1" dirty="0"/>
              <a:t>Пожелания (правила) для Землян»</a:t>
            </a:r>
            <a:endParaRPr lang="ru-RU" dirty="0"/>
          </a:p>
          <a:p>
            <a:r>
              <a:rPr lang="ru-RU" b="1" dirty="0"/>
              <a:t>Каждая группа готовит </a:t>
            </a:r>
            <a:r>
              <a:rPr lang="ru-RU" b="1" dirty="0" err="1"/>
              <a:t>синквейн</a:t>
            </a:r>
            <a:r>
              <a:rPr lang="ru-RU" b="1" dirty="0"/>
              <a:t> словом является название Вашей команды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" name="Picture 11" descr="task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5400675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65475"/>
              </p:ext>
            </p:extLst>
          </p:nvPr>
        </p:nvGraphicFramePr>
        <p:xfrm>
          <a:off x="7308304" y="4889723"/>
          <a:ext cx="1725612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4" imgW="1814513" imgH="2774950" progId="MS_ClipArt_Gallery.2">
                  <p:embed/>
                </p:oleObj>
              </mc:Choice>
              <mc:Fallback>
                <p:oleObj name="Clip" r:id="rId4" imgW="1814513" imgH="27749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889723"/>
                        <a:ext cx="1725612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82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Рефлексия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Прошу всех встать в круг и взяться за руки. Передайте друг другу свое тепло и улыбку.</a:t>
            </a:r>
          </a:p>
          <a:p>
            <a:r>
              <a:rPr lang="ru-RU" dirty="0" smtClean="0"/>
              <a:t>Скажите</a:t>
            </a:r>
            <a:r>
              <a:rPr lang="ru-RU" dirty="0"/>
              <a:t>, а какое главное светило нам дает жизнь? Давайте все вместе закончим наше мероприятие словами:</a:t>
            </a:r>
          </a:p>
          <a:p>
            <a:r>
              <a:rPr lang="ru-RU" dirty="0"/>
              <a:t>Пусть всегда будет Солнце!</a:t>
            </a:r>
          </a:p>
          <a:p>
            <a:r>
              <a:rPr lang="ru-RU" dirty="0"/>
              <a:t>Пусть всегда будет небо!</a:t>
            </a:r>
          </a:p>
          <a:p>
            <a:r>
              <a:rPr lang="ru-RU" dirty="0"/>
              <a:t>Пусть всегда буду Я!</a:t>
            </a:r>
          </a:p>
          <a:p>
            <a:endParaRPr lang="ru-RU" dirty="0"/>
          </a:p>
        </p:txBody>
      </p:sp>
      <p:pic>
        <p:nvPicPr>
          <p:cNvPr id="4" name="Picture 131" descr="vshool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7"/>
          <a:stretch>
            <a:fillRect/>
          </a:stretch>
        </p:blipFill>
        <p:spPr bwMode="auto">
          <a:xfrm>
            <a:off x="7380312" y="4509120"/>
            <a:ext cx="17049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E:\Лена\документы\Mmedia\Baby\Мультики Сказки\neznaika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55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/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</a:rPr>
              <a:t>Молодцы</a:t>
            </a:r>
            <a:r>
              <a:rPr lang="ru-RU" sz="7200" dirty="0">
                <a:solidFill>
                  <a:schemeClr val="bg2">
                    <a:lumMod val="75000"/>
                  </a:schemeClr>
                </a:solidFill>
              </a:rPr>
              <a:t>!</a:t>
            </a:r>
            <a:br>
              <a:rPr lang="ru-RU" sz="7200" dirty="0">
                <a:solidFill>
                  <a:schemeClr val="bg2">
                    <a:lumMod val="75000"/>
                  </a:schemeClr>
                </a:solidFill>
              </a:rPr>
            </a:br>
            <a:endParaRPr lang="ru-RU" sz="7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dirty="0" smtClean="0"/>
              <a:t>Береги природу родного края!</a:t>
            </a:r>
            <a:endParaRPr lang="ru-RU" b="1" dirty="0"/>
          </a:p>
        </p:txBody>
      </p:sp>
      <p:pic>
        <p:nvPicPr>
          <p:cNvPr id="7" name="Picture 4" descr="E:\Лена\документы\Mmedia\Nature\Лекарственные растения\Ромашка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72000"/>
            <a:ext cx="19288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E:\Лена\документы\Mmedia\Nature\Лекарственные растения\Image31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72001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E:\Лена\документы\Mmedia\Nature\Лекарственные растения\тысячелистни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07719"/>
            <a:ext cx="2214563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E:\Лена\документы\Mmedia\Nature\Лекарственные растения\подорожник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2088232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E:\Лена\документы\Mmedia\Nature\Лекарственные растения\чабрец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60848"/>
            <a:ext cx="2088232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38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</TotalTime>
  <Words>345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Солнцестояние</vt:lpstr>
      <vt:lpstr>Clip</vt:lpstr>
      <vt:lpstr>Растения Кузбасса</vt:lpstr>
      <vt:lpstr>Определим тему и цель урока                                                             Определение темы и цели урока                                                            </vt:lpstr>
      <vt:lpstr>Ответьте на вопросы</vt:lpstr>
      <vt:lpstr>Зеленая аптека Кузбасса</vt:lpstr>
      <vt:lpstr>Красная книга Кузбасса</vt:lpstr>
      <vt:lpstr>Задания для групп</vt:lpstr>
      <vt:lpstr>Рефлексия</vt:lpstr>
      <vt:lpstr> Молодцы!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Растения Кузбасса</dc:title>
  <dc:creator>Алла Смирнова</dc:creator>
  <cp:lastModifiedBy>Алла</cp:lastModifiedBy>
  <cp:revision>17</cp:revision>
  <dcterms:created xsi:type="dcterms:W3CDTF">2015-03-05T23:54:29Z</dcterms:created>
  <dcterms:modified xsi:type="dcterms:W3CDTF">2015-03-09T09:59:01Z</dcterms:modified>
</cp:coreProperties>
</file>