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2" r:id="rId17"/>
    <p:sldId id="266" r:id="rId18"/>
    <p:sldId id="259" r:id="rId19"/>
    <p:sldId id="265" r:id="rId20"/>
    <p:sldId id="267" r:id="rId21"/>
    <p:sldId id="295" r:id="rId22"/>
    <p:sldId id="268" r:id="rId23"/>
    <p:sldId id="260" r:id="rId24"/>
    <p:sldId id="293" r:id="rId25"/>
    <p:sldId id="270" r:id="rId26"/>
    <p:sldId id="294" r:id="rId27"/>
    <p:sldId id="269" r:id="rId28"/>
    <p:sldId id="292" r:id="rId29"/>
    <p:sldId id="261" r:id="rId30"/>
    <p:sldId id="272" r:id="rId31"/>
    <p:sldId id="275" r:id="rId32"/>
    <p:sldId id="277" r:id="rId33"/>
    <p:sldId id="273" r:id="rId34"/>
    <p:sldId id="291" r:id="rId35"/>
    <p:sldId id="271" r:id="rId36"/>
    <p:sldId id="297" r:id="rId37"/>
    <p:sldId id="302" r:id="rId38"/>
    <p:sldId id="298" r:id="rId39"/>
    <p:sldId id="299" r:id="rId40"/>
    <p:sldId id="300" r:id="rId41"/>
    <p:sldId id="301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663300"/>
    <a:srgbClr val="009900"/>
    <a:srgbClr val="0000FF"/>
    <a:srgbClr val="3333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E4DED-859D-4A58-967D-13C39E2B41D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B4F4-E0AC-426F-94BD-C7A61AF71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833D9-78E5-4618-A224-7D4BD40609CE}" type="slidenum">
              <a:rPr lang="ru-RU"/>
              <a:pPr/>
              <a:t>4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09859-891E-4DC9-89BB-39714C49A284}" type="slidenum">
              <a:rPr lang="ru-RU"/>
              <a:pPr/>
              <a:t>13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47407-3662-4E8A-B40A-73E65440884D}" type="slidenum">
              <a:rPr lang="ru-RU"/>
              <a:pPr/>
              <a:t>14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DD78E-F1EF-40A9-A34C-723126381E24}" type="slidenum">
              <a:rPr lang="ru-RU"/>
              <a:pPr/>
              <a:t>15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Соблен</a:t>
            </a:r>
            <a:r>
              <a:rPr lang="ru-RU" dirty="0" smtClean="0"/>
              <a:t> к полету: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FB4F4-E0AC-426F-94BD-C7A61AF7103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FB1ED-4B58-4917-8D03-295F45823A2C}" type="slidenum">
              <a:rPr lang="ru-RU"/>
              <a:pPr/>
              <a:t>5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BEEF1-8A7C-499C-9211-7DB7BD49C0DC}" type="slidenum">
              <a:rPr lang="ru-RU"/>
              <a:pPr/>
              <a:t>6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BE5A8-96CB-45C9-89D4-2E9DECAD2035}" type="slidenum">
              <a:rPr lang="ru-RU"/>
              <a:pPr/>
              <a:t>7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E691C-A503-444B-9A45-E3D0E85DBD01}" type="slidenum">
              <a:rPr lang="ru-RU"/>
              <a:pPr/>
              <a:t>8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D2A8D-4F89-468A-82DC-73D15E6FED66}" type="slidenum">
              <a:rPr lang="ru-RU"/>
              <a:pPr/>
              <a:t>9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B688-6BD5-4A4D-A4F5-A2457FD185A7}" type="slidenum">
              <a:rPr lang="ru-RU"/>
              <a:pPr/>
              <a:t>10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6EB75-E23D-419F-A649-1D770ECF44D2}" type="slidenum">
              <a:rPr lang="ru-RU"/>
              <a:pPr/>
              <a:t>11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DEC42-8ECC-44CA-B2CB-C66E2A4E46D9}" type="slidenum">
              <a:rPr lang="ru-RU"/>
              <a:pPr/>
              <a:t>12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ВНЕШНЕЕ СТРОЕНИЕ ПТИЦ. СТРОЕНИЕ ПЕРА ПТИЦ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828528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Строение птиц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 ПТИЦЫ</a:t>
            </a:r>
            <a:endParaRPr lang="ru-RU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805264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 ГБОУ СОШ №629 г. Москва</a:t>
            </a:r>
          </a:p>
          <a:p>
            <a:r>
              <a:rPr lang="ru-RU" dirty="0" smtClean="0"/>
              <a:t>Агапова У.В.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127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5745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76200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</a:rPr>
              <a:t>Наличие перьев и значительное изменение скелета привели к развитию у большинства птиц структурных приспособлений, которые позволили им летать и овладеть воздушной стихией.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19800" y="3581400"/>
            <a:ext cx="3124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</a:rPr>
              <a:t>Перья птиц – это производные эпидермиса, которые ведут своё происхождение от чешуи рептилий.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utoUpdateAnimBg="0"/>
      <p:bldP spid="1946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066800" y="1905000"/>
            <a:ext cx="3200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  <a:r>
              <a:rPr lang="ru-RU" b="1">
                <a:solidFill>
                  <a:srgbClr val="006600"/>
                </a:solidFill>
              </a:rPr>
              <a:t>. ВЫЯСНИТЕ, КАК РАСПОЛАГАЮТСЯ ПЕРЬЯ НА ТЕЛЕ ПТИЦЫ.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 ГДЕ РАСПОЛАГАЮТСЯ САМЫЕ КРУПНЫЕ ПЕРЬЯ, А ГДЕ – БОЛЕЕ МЕЛКИЕ?</a:t>
            </a:r>
          </a:p>
        </p:txBody>
      </p:sp>
      <p:pic>
        <p:nvPicPr>
          <p:cNvPr id="48133" name="Picture 5" descr="крыл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04800"/>
            <a:ext cx="40846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ПУХ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1863" y="990600"/>
            <a:ext cx="1430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4343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ВНЕШНЕЕ СТРОЕНИЕ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ПЕРА ПТИЦЫ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5486400" y="5257800"/>
            <a:ext cx="1905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5715000" y="2133600"/>
            <a:ext cx="1066800" cy="533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21059968" flipV="1">
            <a:off x="2819400" y="3962400"/>
            <a:ext cx="2590800" cy="76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3505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BE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073900" y="18192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ОПАХАЛО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123113" y="4724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ОЧИН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138238" y="386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СТЕРЖЕНЬ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  <p:bldP spid="59405" grpId="0"/>
      <p:bldP spid="594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552" y="404664"/>
            <a:ext cx="8077200" cy="5943600"/>
            <a:chOff x="336" y="288"/>
            <a:chExt cx="5088" cy="3817"/>
          </a:xfrm>
        </p:grpSpPr>
        <p:pic>
          <p:nvPicPr>
            <p:cNvPr id="11269" name="Picture 2" descr="перо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88"/>
              <a:ext cx="5088" cy="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 Box 3"/>
            <p:cNvSpPr txBox="1">
              <a:spLocks noChangeArrowheads="1"/>
            </p:cNvSpPr>
            <p:nvPr/>
          </p:nvSpPr>
          <p:spPr bwMode="auto">
            <a:xfrm>
              <a:off x="432" y="3552"/>
              <a:ext cx="192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Увеличение 10</a:t>
              </a:r>
            </a:p>
          </p:txBody>
        </p:sp>
      </p:grp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731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ПРИ УВЕЛИЧЕНИИ В 10 РАЗ МОЖНО УВИДЕТЬ БОРОДКИ ПЕРВОГО ПОРЯДКА</a:t>
            </a:r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3581400" y="1371600"/>
            <a:ext cx="13716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ро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1430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0" y="2819400"/>
            <a:ext cx="2743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 ПРИ УВЕЛИЧЕНИИ В 200 РАЗ МОЖНО УВИДЕТЬ БОРОДКИ ВТОРОГО ПОРЯДКА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FF0066"/>
                </a:solidFill>
              </a:rPr>
              <a:t>УВЕЛИЧЕНИЕ В 200 РАЗ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3505200" y="2971800"/>
            <a:ext cx="25146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0" y="533400"/>
            <a:ext cx="7543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СРАВНИТЕ СТРОЕНИЕ ПЕРЬЕВ ПТИЦЫ. </a:t>
            </a:r>
          </a:p>
          <a:p>
            <a:pPr>
              <a:spcBef>
                <a:spcPct val="50000"/>
              </a:spcBef>
            </a:pPr>
            <a:r>
              <a:rPr lang="ru-RU" b="1"/>
              <a:t>В ЧЁМ ИХ СХОДСТВО И РАЗЛИЧИЕ?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8600" y="5715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КОНТУРНОЕ МАХОВОЕ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0574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КОНТУРНОЕ КРОЮЩЕЕ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724400" y="55626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ПУХОВОЕ ПЕРО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7467600" y="5486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ПУХ</a:t>
            </a:r>
          </a:p>
        </p:txBody>
      </p:sp>
      <p:pic>
        <p:nvPicPr>
          <p:cNvPr id="53259" name="Picture 11" descr="КРЫЛЬЯ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5988" y="1600200"/>
            <a:ext cx="15478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2" descr="КРЫЛЬЯ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6963" y="2743200"/>
            <a:ext cx="1038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КРЫЛЬЯ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0400" y="3962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ПУХ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8" y="1600200"/>
            <a:ext cx="11096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K\Desktop\Новая папка\imag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Покорители воздушного пространства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Птицы\Птицы\Птицы 004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620" y="1285860"/>
            <a:ext cx="7947908" cy="546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7306"/>
            <a:ext cx="8686800" cy="7254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птиц</a:t>
            </a:r>
            <a:b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 и мускулатура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1500174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Скелет птиц приспособлен к полету: кости тонкие и прочные, внутри заполнены воздухом.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435769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Почему именно такое строение скелета?</a:t>
            </a:r>
            <a:endParaRPr lang="ru-RU" sz="2400" b="1" i="1" dirty="0"/>
          </a:p>
        </p:txBody>
      </p:sp>
      <p:pic>
        <p:nvPicPr>
          <p:cNvPr id="6" name="Picture 2" descr="F:\Птицы\Птицы\Птицы 00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12776"/>
            <a:ext cx="4786346" cy="5429288"/>
          </a:xfrm>
          <a:prstGeom prst="rect">
            <a:avLst/>
          </a:prstGeom>
          <a:noFill/>
          <a:ln w="28575">
            <a:solidFill>
              <a:srgbClr val="33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Скелет.    Отделы скелета.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928670"/>
            <a:ext cx="1571636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643314"/>
            <a:ext cx="2071702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туловище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1420" y="1275030"/>
            <a:ext cx="2428892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конечности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14282" y="1857364"/>
            <a:ext cx="2000264" cy="1571636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Кости плоские,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Зубов нет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85720" y="4572008"/>
            <a:ext cx="2286016" cy="1928826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Позвоночник,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Грудина (киль),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Ребра.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656284" y="2305942"/>
            <a:ext cx="3571900" cy="3643338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Передние конечности: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 конечностей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(воронья кость, лопатка, ключица)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Свободная конечность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(плечо, предплечье, кисть, фаланги пальцев)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572100" y="2809998"/>
            <a:ext cx="3571900" cy="3643338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Задние  конечности: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 конечностей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(тазовые кости, крестец)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Свободная конечность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(бедро, голень, цевка, стопа)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4429156" cy="204311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dirty="0" smtClean="0"/>
              <a:t>Мышцы хорошо развиты, особенно: </a:t>
            </a:r>
          </a:p>
          <a:p>
            <a:pPr algn="just">
              <a:buNone/>
            </a:pPr>
            <a:r>
              <a:rPr lang="ru-RU" sz="2800" dirty="0" smtClean="0"/>
              <a:t>грудные, шейные, крыльев, ног – имеются мышцы с длинными сухожилиями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Мускулатура 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Сформировать знания об особенностях внешнего и внутреннего строения птиц в связи с полетом и образом жизни.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Развить представления о биоразнообразии, эволюции организмов по пути усложнения уровня организации.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Развивать умение выделять главное и составлять опорные конспекты.</a:t>
            </a:r>
          </a:p>
          <a:p>
            <a:pPr>
              <a:buFont typeface="Wingdings" pitchFamily="2" charset="2"/>
              <a:buChar char="q"/>
            </a:pPr>
            <a:r>
              <a:rPr lang="ru-RU" sz="3000" dirty="0" smtClean="0"/>
              <a:t>Воспитывать бережное отношение к природе.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31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особенности строения птиц в связи с полетом.</a:t>
            </a:r>
            <a:endParaRPr lang="ru-RU" sz="31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Пищеварительная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1428736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пища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267744" y="4143380"/>
            <a:ext cx="1804190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 рот (клюв)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571736" y="2214554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глотка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571736" y="3214686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клоака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57686" y="1285860"/>
            <a:ext cx="2302546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11. пищевод (зоб)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339752" y="5157192"/>
            <a:ext cx="1948206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10. кишечник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71736" y="1285860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желудок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57158" y="5143512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толстый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57158" y="4143380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тонкий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57158" y="3214686"/>
            <a:ext cx="185738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мускульный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57158" y="2357430"/>
            <a:ext cx="185738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железистый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786314" y="5143512"/>
            <a:ext cx="2521990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15. желчный пузырь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429124" y="4143380"/>
            <a:ext cx="3239220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14. поджелудочная железа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786314" y="3214686"/>
            <a:ext cx="150019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13. печень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429124" y="2285992"/>
            <a:ext cx="2231108" cy="714380"/>
          </a:xfrm>
          <a:prstGeom prst="right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12. внешняя среда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Пищеварительная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107504" y="1628254"/>
            <a:ext cx="8928422" cy="3960986"/>
            <a:chOff x="0" y="527"/>
            <a:chExt cx="5828" cy="1724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4671" y="1570"/>
              <a:ext cx="1089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Анальное отверстие</a:t>
              </a:r>
            </a:p>
          </p:txBody>
        </p: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4943" y="2024"/>
              <a:ext cx="81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Внешняя среда</a:t>
              </a:r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5375" y="184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4875" y="527"/>
              <a:ext cx="9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>
                  <a:latin typeface="Times New Roman" pitchFamily="18" charset="0"/>
                </a:rPr>
                <a:t>Непереваренные вещества</a:t>
              </a:r>
            </a:p>
          </p:txBody>
        </p:sp>
        <p:sp>
          <p:nvSpPr>
            <p:cNvPr id="9" name="AutoShape 28"/>
            <p:cNvSpPr>
              <a:spLocks noChangeArrowheads="1"/>
            </p:cNvSpPr>
            <p:nvPr/>
          </p:nvSpPr>
          <p:spPr bwMode="auto">
            <a:xfrm flipV="1">
              <a:off x="5284" y="1026"/>
              <a:ext cx="363" cy="136"/>
            </a:xfrm>
            <a:custGeom>
              <a:avLst/>
              <a:gdLst>
                <a:gd name="T0" fmla="*/ 261 w 21600"/>
                <a:gd name="T1" fmla="*/ 0 h 21600"/>
                <a:gd name="T2" fmla="*/ 159 w 21600"/>
                <a:gd name="T3" fmla="*/ 60 h 21600"/>
                <a:gd name="T4" fmla="*/ 0 w 21600"/>
                <a:gd name="T5" fmla="*/ 136 h 21600"/>
                <a:gd name="T6" fmla="*/ 130 w 21600"/>
                <a:gd name="T7" fmla="*/ 136 h 21600"/>
                <a:gd name="T8" fmla="*/ 261 w 21600"/>
                <a:gd name="T9" fmla="*/ 109 h 21600"/>
                <a:gd name="T10" fmla="*/ 363 w 21600"/>
                <a:gd name="T11" fmla="*/ 6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1600 h 21600"/>
                <a:gd name="T20" fmla="*/ 1553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528" y="0"/>
                  </a:moveTo>
                  <a:lnTo>
                    <a:pt x="9456" y="9456"/>
                  </a:lnTo>
                  <a:lnTo>
                    <a:pt x="15528" y="9456"/>
                  </a:lnTo>
                  <a:lnTo>
                    <a:pt x="15528" y="21600"/>
                  </a:lnTo>
                  <a:lnTo>
                    <a:pt x="0" y="21600"/>
                  </a:lnTo>
                  <a:lnTo>
                    <a:pt x="15528" y="21600"/>
                  </a:lnTo>
                  <a:lnTo>
                    <a:pt x="15528" y="9456"/>
                  </a:lnTo>
                  <a:lnTo>
                    <a:pt x="21600" y="94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814" y="107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935"/>
              <a:ext cx="363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Пища 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44" y="934"/>
              <a:ext cx="544" cy="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Рот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Клюв,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нет зубов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225" y="935"/>
              <a:ext cx="590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Пищевод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3" y="107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089" y="10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58" y="935"/>
              <a:ext cx="1134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Желудок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Переваривание пищи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173" y="844"/>
              <a:ext cx="1089" cy="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Кишечник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Всасывание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питательных веществ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в кровь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722" y="10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586" y="1570"/>
              <a:ext cx="1361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Печень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Ферменты – расщепление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и обеззараживание пищи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3946" y="1465"/>
              <a:ext cx="226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996" y="935"/>
              <a:ext cx="725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Зоб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Накопление 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пищи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903" y="527"/>
              <a:ext cx="1134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Желчный пузырь</a:t>
              </a:r>
            </a:p>
            <a:p>
              <a:pPr algn="ctr"/>
              <a:r>
                <a:rPr lang="ru-RU" sz="1400">
                  <a:latin typeface="Times New Roman" pitchFamily="18" charset="0"/>
                </a:rPr>
                <a:t>Содержит ферменты</a:t>
              </a: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037" y="799"/>
              <a:ext cx="136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3969" y="1071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5329" y="1162"/>
              <a:ext cx="40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Клоака </a:t>
              </a: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2744" y="1298"/>
              <a:ext cx="122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Поджелудочная железа</a:t>
              </a: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 flipV="1">
              <a:off x="3969" y="1298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>
              <a:off x="5465" y="138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4929222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Птицы дышат только легким, которые имеют губчатое строение.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714488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строение имеют легкие земноводные и пресмыкающиеся?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8-011-Dykhatelnaja-sistema-ptit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313375"/>
            <a:ext cx="5286412" cy="41399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1002038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1285860"/>
            <a:ext cx="3810000" cy="4286250"/>
          </a:xfrm>
          <a:ln>
            <a:solidFill>
              <a:srgbClr val="00B0F0"/>
            </a:solidFill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19288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На земле: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 расширения и сужения грудной клетки.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ВДОХ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 грудины от позвоночника.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ВЫДОХ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приближение грудины к позвоночнику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1500174"/>
            <a:ext cx="1571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полете: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грудная клетка неподвижна.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ВДОХ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взмах крыльев.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ВЫДОХ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опускание крыльев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тицы\Птицы\Птицы 002.tif"/>
          <p:cNvPicPr>
            <a:picLocks noChangeAspect="1" noChangeArrowheads="1"/>
          </p:cNvPicPr>
          <p:nvPr/>
        </p:nvPicPr>
        <p:blipFill>
          <a:blip r:embed="rId2" cstate="email">
            <a:lum bright="-20000" contrast="-30000"/>
          </a:blip>
          <a:srcRect/>
          <a:stretch>
            <a:fillRect/>
          </a:stretch>
        </p:blipFill>
        <p:spPr bwMode="auto">
          <a:xfrm>
            <a:off x="2555776" y="980728"/>
            <a:ext cx="3744416" cy="55446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0832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Дыхательная система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Кровеносная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009-009-Krovenosnaja-sistema-ptit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2662725"/>
            <a:ext cx="7572428" cy="3718603"/>
          </a:xfrm>
          <a:prstGeom prst="rect">
            <a:avLst/>
          </a:prstGeom>
          <a:ln w="19050">
            <a:solidFill>
              <a:srgbClr val="33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Животные теплокровные.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981200" y="228600"/>
            <a:ext cx="5181600" cy="990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5050"/>
              </a:gs>
              <a:gs pos="50000">
                <a:srgbClr val="FFCCCC"/>
              </a:gs>
              <a:gs pos="100000">
                <a:srgbClr val="FF5050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КРУГИ КРОВООБРАЩЕНИЯ   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648200" y="2514600"/>
            <a:ext cx="2438400" cy="3200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81400" y="5486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A50021"/>
                </a:solidFill>
              </a:rPr>
              <a:t>АРТЕРИИ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648200" y="51054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239000" y="4038600"/>
            <a:ext cx="215753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660066"/>
                </a:solidFill>
              </a:rPr>
              <a:t>КАПИЛЛЯРЫ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705600" y="48768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5486400" y="5791200"/>
            <a:ext cx="990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7162800" y="35814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6400800" y="25146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5410200" y="23622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4800600" y="2590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886200" y="2133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ВЕНЫ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600" y="2057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12440" y="1556792"/>
            <a:ext cx="28194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660066"/>
                </a:solidFill>
              </a:rPr>
              <a:t>ДВА КРУГА КРОВООБРАЩЕНИЯ</a:t>
            </a:r>
          </a:p>
          <a:p>
            <a:pPr>
              <a:spcBef>
                <a:spcPct val="50000"/>
              </a:spcBef>
            </a:pPr>
            <a:r>
              <a:rPr lang="ru-RU" b="1" i="1" u="sng" dirty="0">
                <a:solidFill>
                  <a:srgbClr val="0070C0"/>
                </a:solidFill>
              </a:rPr>
              <a:t>МАЛЫЙ</a:t>
            </a:r>
            <a:r>
              <a:rPr lang="ru-RU" b="1" i="1" dirty="0">
                <a:solidFill>
                  <a:srgbClr val="0070C0"/>
                </a:solidFill>
              </a:rPr>
              <a:t> –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ЛЕГОЧНЫЙ</a:t>
            </a:r>
          </a:p>
          <a:p>
            <a:pPr>
              <a:spcBef>
                <a:spcPct val="50000"/>
              </a:spcBef>
            </a:pPr>
            <a:endParaRPr lang="ru-RU" b="1" i="1" dirty="0"/>
          </a:p>
          <a:p>
            <a:pPr>
              <a:spcBef>
                <a:spcPct val="50000"/>
              </a:spcBef>
            </a:pPr>
            <a:endParaRPr lang="ru-RU" b="1" i="1" dirty="0"/>
          </a:p>
          <a:p>
            <a:pPr>
              <a:spcBef>
                <a:spcPct val="50000"/>
              </a:spcBef>
            </a:pPr>
            <a:endParaRPr lang="ru-RU" b="1" i="1" dirty="0"/>
          </a:p>
          <a:p>
            <a:pPr>
              <a:spcBef>
                <a:spcPct val="50000"/>
              </a:spcBef>
            </a:pPr>
            <a:endParaRPr lang="ru-RU" b="1" i="1" dirty="0"/>
          </a:p>
          <a:p>
            <a:pPr>
              <a:spcBef>
                <a:spcPct val="50000"/>
              </a:spcBef>
            </a:pPr>
            <a:endParaRPr lang="ru-RU" b="1" i="1" dirty="0"/>
          </a:p>
          <a:p>
            <a:pPr>
              <a:spcBef>
                <a:spcPct val="50000"/>
              </a:spcBef>
            </a:pPr>
            <a:r>
              <a:rPr lang="ru-RU" b="1" i="1" u="sng" dirty="0">
                <a:solidFill>
                  <a:srgbClr val="0070C0"/>
                </a:solidFill>
              </a:rPr>
              <a:t>БОЛЬШОЙ</a:t>
            </a:r>
            <a:r>
              <a:rPr lang="ru-RU" b="1" i="1" dirty="0">
                <a:solidFill>
                  <a:srgbClr val="0070C0"/>
                </a:solidFill>
              </a:rPr>
              <a:t> –</a:t>
            </a:r>
            <a:r>
              <a:rPr lang="ru-RU" b="1" i="1" dirty="0"/>
              <a:t> </a:t>
            </a:r>
          </a:p>
          <a:p>
            <a:pPr>
              <a:spcBef>
                <a:spcPct val="50000"/>
              </a:spcBef>
            </a:pPr>
            <a:r>
              <a:rPr lang="ru-RU" b="1" i="1" dirty="0"/>
              <a:t>ПО ВСЕМУ ОРГАНИЗМУ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705600" y="14478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660066"/>
                </a:solidFill>
              </a:rPr>
              <a:t>КРОВЬ НЕ СМЕШАННАЯ</a:t>
            </a: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52600" y="2514600"/>
            <a:ext cx="2438400" cy="3200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3733800" y="49530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514600" y="5791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 flipV="1">
            <a:off x="1752600" y="5029200"/>
            <a:ext cx="45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 flipH="1" flipV="1">
            <a:off x="1600200" y="38862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V="1">
            <a:off x="1752600" y="2667000"/>
            <a:ext cx="381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2819400" y="2362200"/>
            <a:ext cx="533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3657600" y="2590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124200" y="3048000"/>
            <a:ext cx="2819400" cy="2209800"/>
            <a:chOff x="4128" y="1008"/>
            <a:chExt cx="1392" cy="1152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28" y="1008"/>
              <a:ext cx="1344" cy="1152"/>
              <a:chOff x="4032" y="1152"/>
              <a:chExt cx="1344" cy="1056"/>
            </a:xfrm>
          </p:grpSpPr>
          <p:sp>
            <p:nvSpPr>
              <p:cNvPr id="14366" name="AutoShape 35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1344" cy="1056"/>
              </a:xfrm>
              <a:custGeom>
                <a:avLst/>
                <a:gdLst>
                  <a:gd name="T0" fmla="*/ 42 w 21600"/>
                  <a:gd name="T1" fmla="*/ 5 h 21600"/>
                  <a:gd name="T2" fmla="*/ 11 w 21600"/>
                  <a:gd name="T3" fmla="*/ 26 h 21600"/>
                  <a:gd name="T4" fmla="*/ 42 w 21600"/>
                  <a:gd name="T5" fmla="*/ 52 h 21600"/>
                  <a:gd name="T6" fmla="*/ 72 w 21600"/>
                  <a:gd name="T7" fmla="*/ 26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0 w 21600"/>
                  <a:gd name="T13" fmla="*/ 2270 h 21600"/>
                  <a:gd name="T14" fmla="*/ 16554 w 21600"/>
                  <a:gd name="T15" fmla="*/ 136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7" name="Line 36"/>
              <p:cNvSpPr>
                <a:spLocks noChangeShapeType="1"/>
              </p:cNvSpPr>
              <p:nvPr/>
            </p:nvSpPr>
            <p:spPr bwMode="auto">
              <a:xfrm>
                <a:off x="4128" y="1584"/>
                <a:ext cx="1152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Line 37"/>
              <p:cNvSpPr>
                <a:spLocks noChangeShapeType="1"/>
              </p:cNvSpPr>
              <p:nvPr/>
            </p:nvSpPr>
            <p:spPr bwMode="auto">
              <a:xfrm>
                <a:off x="4704" y="1248"/>
                <a:ext cx="0" cy="96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4" name="Text Box 38"/>
            <p:cNvSpPr txBox="1">
              <a:spLocks noChangeArrowheads="1"/>
            </p:cNvSpPr>
            <p:nvPr/>
          </p:nvSpPr>
          <p:spPr bwMode="auto">
            <a:xfrm>
              <a:off x="4224" y="1200"/>
              <a:ext cx="129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bg1"/>
                  </a:solidFill>
                </a:rPr>
                <a:t>2 предсердия</a:t>
              </a:r>
            </a:p>
          </p:txBody>
        </p:sp>
        <p:sp>
          <p:nvSpPr>
            <p:cNvPr id="14365" name="Text Box 39"/>
            <p:cNvSpPr txBox="1">
              <a:spLocks noChangeArrowheads="1"/>
            </p:cNvSpPr>
            <p:nvPr/>
          </p:nvSpPr>
          <p:spPr bwMode="auto">
            <a:xfrm>
              <a:off x="4368" y="1488"/>
              <a:ext cx="110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bg1"/>
                  </a:solidFill>
                </a:rPr>
                <a:t>2 желудочка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animBg="1"/>
      <p:bldP spid="19461" grpId="0"/>
      <p:bldP spid="19462" grpId="0" animBg="1"/>
      <p:bldP spid="19463" grpId="0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/>
      <p:bldP spid="19472" grpId="0"/>
      <p:bldP spid="19473" grpId="0"/>
      <p:bldP spid="19474" grpId="0" animBg="1"/>
      <p:bldP spid="19482" grpId="0" animBg="1"/>
      <p:bldP spid="19483" grpId="0" animBg="1"/>
      <p:bldP spid="19484" grpId="0" animBg="1"/>
      <p:bldP spid="19485" grpId="0" animBg="1"/>
      <p:bldP spid="19486" grpId="0" animBg="1"/>
      <p:bldP spid="19487" grpId="0" animBg="1"/>
      <p:bldP spid="194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15001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5001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97708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ФИЛЬТРАЦИЯ МОЧИ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92893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МОЧЕТОЧНИК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92893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МОЧЕТОЧНИК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404878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КЛОАКА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550070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ВНЕШНЯЯ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46301" y="2464587"/>
            <a:ext cx="927900" cy="79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531721" y="2536025"/>
            <a:ext cx="927900" cy="79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81358" y="3429794"/>
            <a:ext cx="785818" cy="71358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995936" y="3429794"/>
            <a:ext cx="714380" cy="71358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894001" y="5036355"/>
            <a:ext cx="927900" cy="79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Выделительная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285720" y="1142984"/>
            <a:ext cx="6500858" cy="1500198"/>
          </a:xfrm>
          <a:prstGeom prst="flowChartMagneticTap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Какую функцию выполняет мочевой пузырь?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2428860" y="2928934"/>
            <a:ext cx="6500858" cy="1500198"/>
          </a:xfrm>
          <a:prstGeom prst="flowChartMagneticTap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Почему у птиц нет мочевого пузыря?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14282" y="4643446"/>
            <a:ext cx="8786874" cy="1714512"/>
          </a:xfrm>
          <a:prstGeom prst="flowChartMagneticTap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Почему птица часто выводит из организма продукты обмена?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1541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Нервная система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7154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Центральная нервная система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107154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Вегетативная  нервная система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526" y="2324393"/>
            <a:ext cx="286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Головной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2285992"/>
            <a:ext cx="279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Спинной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228599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нервы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07181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Передний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357187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Средний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14338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Промежуточный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500063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Мозжечок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550070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Продолговатый мозг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5286380" y="3214686"/>
            <a:ext cx="1143008" cy="78581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5500694" y="4286256"/>
            <a:ext cx="1143008" cy="1143008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428728" y="3714752"/>
            <a:ext cx="1000132" cy="78581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785918" y="5214950"/>
            <a:ext cx="1000132" cy="78581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1428728" y="1785926"/>
            <a:ext cx="571504" cy="57150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428992" y="1857364"/>
            <a:ext cx="571504" cy="57150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750463" y="2963859"/>
            <a:ext cx="35719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000892" y="2143116"/>
            <a:ext cx="428628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Внешнее строение птиц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Внутреннее строение птиц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Скелет и мускулатура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Пищеварительная система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Дыхательная система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Кровеносная система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Выделительная система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Нервная система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Особенности класса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9-KLASS-ZEMNOVODNYE-khorosho-razvit-perednij-mozg-slabo-razvit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998730"/>
            <a:ext cx="8424936" cy="5382598"/>
          </a:xfrm>
          <a:ln w="19050">
            <a:solidFill>
              <a:srgbClr val="3333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Головной мозг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06-006-Sravnenie-funktsij-otdelov-golovnogo-mozga-presmykajuschikhsja-i-pti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0-010-Evoljutsija-nervnoj-sistemy-pozvonochnykh-zhivotnyk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Sravnitelnaja-kharakteristika-klassa-khordovyk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8130" y="-24"/>
            <a:ext cx="9192162" cy="6858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покрыто перьями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Передние конечности видоизменены в крылья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Постоянная температура тела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Интенсивный обмен веществ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Сложное поведение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класса</a:t>
            </a:r>
            <a:endParaRPr lang="ru-RU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ХАРАКТЕРИСТИКА: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Раздельнополы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Оплодотворение внутреннее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Яйцекладущие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Яйца содержат желток и покрыты известковой скорлупой</a:t>
            </a:r>
          </a:p>
          <a:p>
            <a:pPr>
              <a:buBlip>
                <a:blip r:embed="rId2"/>
              </a:buBlip>
            </a:pPr>
            <a:r>
              <a:rPr lang="ru-RU" b="1" dirty="0" smtClean="0"/>
              <a:t>Личиночной стадии нет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0_c29aa_d03a59a9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836712"/>
            <a:ext cx="3269603" cy="2178373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pic>
        <p:nvPicPr>
          <p:cNvPr id="11" name="Рисунок 10" descr="214-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4581128"/>
            <a:ext cx="3456384" cy="1975077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pic>
        <p:nvPicPr>
          <p:cNvPr id="12" name="Рисунок 11" descr="541-350x2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764704"/>
            <a:ext cx="3333750" cy="2114550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pic>
        <p:nvPicPr>
          <p:cNvPr id="13" name="Рисунок 12" descr="84625901_1_644x461_prodam-fazanov-i-pavlinov-donets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77072"/>
            <a:ext cx="3843634" cy="2494781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-756592" y="293946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Раздельнополые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хорошо выраженным половым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деморфизмом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14624a53a1dfdacf73656c2ae6347c69a1d0611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43808" y="2965872"/>
            <a:ext cx="3326169" cy="2695376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7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908720"/>
            <a:ext cx="2664296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пар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5940152" y="908720"/>
            <a:ext cx="2808312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Токование самцов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6156176" y="2708920"/>
            <a:ext cx="266429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Гнездование 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2780928"/>
            <a:ext cx="266429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Отклады</a:t>
            </a:r>
            <a:endParaRPr lang="ru-RU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вание</a:t>
            </a:r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яиц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156176" y="4797152"/>
            <a:ext cx="2736304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Насиживание яиц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5536" y="4869160"/>
            <a:ext cx="2808312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Забота о потомстве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1724615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последовательность процессов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parivanie-popugae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052736"/>
            <a:ext cx="3312368" cy="2520000"/>
          </a:xfrm>
          <a:ln w="38100">
            <a:solidFill>
              <a:srgbClr val="669900"/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15000" y="1844824"/>
            <a:ext cx="2761456" cy="4314775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386104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Оплодотворение внутреннее, самка откладывает яйца, содержащие запас питательных веществ для зародыша и защищенной скорлуповой и подскорлуповой оболочкой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яйца</a:t>
            </a:r>
            <a:endParaRPr lang="ru-RU" sz="36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02_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2276872"/>
            <a:ext cx="4853873" cy="3802716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36096" y="1772816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</a:p>
          <a:p>
            <a:endParaRPr lang="ru-RU" sz="28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учебнику прочитайте текст «Строение яйца» рассмотрите рисунок и подпишите строение.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071538" y="1500174"/>
            <a:ext cx="57610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00"/>
                    </a:gs>
                    <a:gs pos="50000">
                      <a:srgbClr val="FF9933"/>
                    </a:gs>
                    <a:gs pos="100000">
                      <a:srgbClr val="3366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ВНЕШНЕЕ СТРОЕНИЕ ПТИЦ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071670" y="2714620"/>
            <a:ext cx="576103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00"/>
                    </a:gs>
                    <a:gs pos="50000">
                      <a:srgbClr val="FF9933"/>
                    </a:gs>
                    <a:gs pos="100000">
                      <a:srgbClr val="3366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СТРОЕНИЕ ПЕРЬЕВ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10744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5-tablitsa_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4008" y="3125276"/>
            <a:ext cx="2592288" cy="3375387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pic>
        <p:nvPicPr>
          <p:cNvPr id="6" name="Рисунок 5" descr="0011-013-Razvitie-zarodysha-ptits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1368152"/>
            <a:ext cx="3072155" cy="5229200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  <p:pic>
        <p:nvPicPr>
          <p:cNvPr id="7" name="Рисунок 6" descr="0010-010-Razmnozhenie-ptit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51920" y="836712"/>
            <a:ext cx="4941549" cy="1944216"/>
          </a:xfrm>
          <a:prstGeom prst="rect">
            <a:avLst/>
          </a:prstGeom>
          <a:ln w="28575">
            <a:solidFill>
              <a:srgbClr val="669900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и развитие</a:t>
            </a:r>
            <a:endParaRPr lang="ru-RU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1389686438_les-grib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980728"/>
            <a:ext cx="4629150" cy="3105150"/>
          </a:xfrm>
          <a:prstGeom prst="rect">
            <a:avLst/>
          </a:prstGeom>
        </p:spPr>
      </p:pic>
      <p:pic>
        <p:nvPicPr>
          <p:cNvPr id="8" name="Рисунок 7" descr="mota_ru_9110206-1600x9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933056"/>
            <a:ext cx="4480000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2080" y="1052736"/>
            <a:ext cx="3240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Гнездовые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появляются беспомощными, со сросшимися веками глаз, долго не покидают гнезда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149080"/>
            <a:ext cx="36724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Выводковые – появляются одетыми пухом, с открытыми глазами и могут выйти из гнезда и следовать за матерью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http://ru.wikipedia.org/wiki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http://images.yandex.ru</a:t>
            </a:r>
            <a:endParaRPr lang="ru-RU" dirty="0" smtClean="0"/>
          </a:p>
          <a:p>
            <a:r>
              <a:rPr lang="en-US" dirty="0" smtClean="0"/>
              <a:t>http://images.yandex.ru/yandsearch?text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6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5105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1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228600"/>
            <a:ext cx="600075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Птицы – позвоночные животные, тело которых покрыто перьями, а передние конечности превращены в крылья.</a:t>
            </a:r>
          </a:p>
          <a:p>
            <a:pPr>
              <a:spcBef>
                <a:spcPct val="50000"/>
              </a:spcBef>
            </a:pPr>
            <a:endParaRPr lang="ru-RU" sz="1600" b="1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486400" y="914400"/>
            <a:ext cx="350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Способность передвигаться в воздухе, теплокровность и другие особенности строения и жизнедеятельности дали им возможность широко расселится на Земле.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3528" y="908720"/>
            <a:ext cx="518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1. ОПИШИТЕ ФОРМУ ТЕЛА ПТИЦЫ И УКАЖИТЕ, ИЗ КАКИХ ОТДЕЛОВ ОНО СОСТОИТ.</a:t>
            </a:r>
          </a:p>
        </p:txBody>
      </p:sp>
      <p:pic>
        <p:nvPicPr>
          <p:cNvPr id="21525" name="Picture 21" descr="Без имени-1копи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1000" y="1752600"/>
            <a:ext cx="568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3886200" y="1295400"/>
            <a:ext cx="20574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rot="21082265" flipH="1">
            <a:off x="4343400" y="2362200"/>
            <a:ext cx="2362200" cy="152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6781800" y="3657600"/>
            <a:ext cx="121920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7543800" y="5334000"/>
            <a:ext cx="381000" cy="762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rot="20540497" flipV="1">
            <a:off x="1371600" y="3962400"/>
            <a:ext cx="2438400" cy="76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3048000" y="5486400"/>
            <a:ext cx="2133600" cy="381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6600"/>
                </a:solidFill>
              </a:rPr>
              <a:t>ВНЕШНЕЕ СТРОЕНИЕ ПТИЦЫ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796136" y="980728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800000"/>
                </a:solidFill>
              </a:rPr>
              <a:t>ГОЛОВА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44208" y="19168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    ШЕЯ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7668344" y="3356992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    КРЫЛО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7019925" y="602138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    ХВОСТ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39750" y="4067780"/>
            <a:ext cx="1583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800000"/>
                </a:solidFill>
              </a:rPr>
              <a:t>    ТУЛОВИЩЕ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908175" y="573405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    ЦЕВКА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utoUpdateAnimBg="0"/>
      <p:bldP spid="21507" grpId="0" animBg="1"/>
      <p:bldP spid="21508" grpId="0" animBg="1"/>
      <p:bldP spid="21509" grpId="0" animBg="1"/>
      <p:bldP spid="21510" grpId="0" animBg="1"/>
      <p:bldP spid="21519" grpId="0" animBg="1"/>
      <p:bldP spid="21521" grpId="0" animBg="1"/>
      <p:bldP spid="21523" grpId="0" autoUpdateAnimBg="0"/>
      <p:bldP spid="21526" grpId="0" autoUpdateAnimBg="0"/>
      <p:bldP spid="21527" grpId="0" autoUpdateAnimBg="0"/>
      <p:bldP spid="21528" grpId="0" autoUpdateAnimBg="0"/>
      <p:bldP spid="21529" grpId="0" autoUpdateAnimBg="0"/>
      <p:bldP spid="21530" grpId="0" autoUpdateAnimBg="0"/>
      <p:bldP spid="215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1" name="Picture 19" descr="Без имени-1копирова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7300" y="1427163"/>
            <a:ext cx="47879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8200" y="609600"/>
            <a:ext cx="2514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Рассмотрите голову птицы.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Какие органы располагаются на ней?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5486400" y="2438400"/>
            <a:ext cx="1752600" cy="457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7244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648200" y="1447800"/>
            <a:ext cx="1752600" cy="838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1600200" y="2971800"/>
            <a:ext cx="1600200" cy="76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1524000" y="3352800"/>
            <a:ext cx="1752600" cy="17526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3276600" y="3581400"/>
            <a:ext cx="228600" cy="19812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381750" y="11969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   ГЛАЗ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6948264" y="2204864"/>
            <a:ext cx="236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   СЛУХОВОЕ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ОТВЕРСТИЕ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771800" y="5517232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   ПОДКЛЮВЬЕ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827088" y="51577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ЯЗЫК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28638" y="3038475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НАДКЛЮВЬЕ</a:t>
            </a:r>
            <a:r>
              <a:rPr lang="ru-RU" sz="2000" b="1"/>
              <a:t> И </a:t>
            </a:r>
            <a:r>
              <a:rPr lang="ru-RU" b="1"/>
              <a:t>НОЗДРЯ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nimBg="1"/>
      <p:bldP spid="23560" grpId="0" animBg="1"/>
      <p:bldP spid="23561" grpId="0" animBg="1"/>
      <p:bldP spid="23562" grpId="0" animBg="1"/>
      <p:bldP spid="23563" grpId="0" animBg="1"/>
      <p:bldP spid="23565" grpId="0" animBg="1"/>
      <p:bldP spid="23572" grpId="0" autoUpdateAnimBg="0"/>
      <p:bldP spid="23573" grpId="0" autoUpdateAnimBg="0"/>
      <p:bldP spid="23574" grpId="0" autoUpdateAnimBg="0"/>
      <p:bldP spid="23575" grpId="0" autoUpdateAnimBg="0"/>
      <p:bldP spid="235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3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52400"/>
            <a:ext cx="64008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35375" y="4159250"/>
            <a:ext cx="53292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/>
              <a:t>Роговые чехлы, одевающие клюв, менее тверды, чем зубы, но зато они легче, могут принимать любую форму, растут всю жизнь и самозатачиваются.</a:t>
            </a:r>
          </a:p>
        </p:txBody>
      </p:sp>
      <p:pic>
        <p:nvPicPr>
          <p:cNvPr id="27657" name="Picture 9" descr="124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025650"/>
            <a:ext cx="64436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228600"/>
            <a:ext cx="61722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228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 ДЛЯ ЧЕГО ПТИЦЕ ТАКИЕ КРАСИВЫЕ НАРЯДЫ?</a:t>
            </a:r>
          </a:p>
        </p:txBody>
      </p:sp>
      <p:pic>
        <p:nvPicPr>
          <p:cNvPr id="29701" name="Picture 5" descr="10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60648"/>
            <a:ext cx="6270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129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1772816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653</TotalTime>
  <Words>964</Words>
  <Application>Microsoft Office PowerPoint</Application>
  <PresentationFormat>Экран (4:3)</PresentationFormat>
  <Paragraphs>246</Paragraphs>
  <Slides>42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КЛАСС  ПТИЦЫ</vt:lpstr>
      <vt:lpstr>Цель: изучить особенности строения птиц в связи с полетом.</vt:lpstr>
      <vt:lpstr>План урока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Покорители воздушного пространства</vt:lpstr>
      <vt:lpstr>Внутреннее строение птиц Скелет и мускулатура</vt:lpstr>
      <vt:lpstr>Скелет.    Отделы скелета.</vt:lpstr>
      <vt:lpstr>Мускулатура </vt:lpstr>
      <vt:lpstr>Пищеварительная система</vt:lpstr>
      <vt:lpstr>Пищеварительная система</vt:lpstr>
      <vt:lpstr>Дыхательная система</vt:lpstr>
      <vt:lpstr>Дыхательная система</vt:lpstr>
      <vt:lpstr>Слайд 24</vt:lpstr>
      <vt:lpstr>Кровеносная система</vt:lpstr>
      <vt:lpstr>Слайд 26</vt:lpstr>
      <vt:lpstr>Выделительная система</vt:lpstr>
      <vt:lpstr>Выделительная система</vt:lpstr>
      <vt:lpstr>Нервная система</vt:lpstr>
      <vt:lpstr>Головной мозг</vt:lpstr>
      <vt:lpstr>Слайд 31</vt:lpstr>
      <vt:lpstr>Слайд 32</vt:lpstr>
      <vt:lpstr>Слайд 33</vt:lpstr>
      <vt:lpstr>Особенности класса</vt:lpstr>
      <vt:lpstr>Размножение и развитие</vt:lpstr>
      <vt:lpstr>Размножение и развитие</vt:lpstr>
      <vt:lpstr>Размножение и развитие</vt:lpstr>
      <vt:lpstr>Размножение и развитие</vt:lpstr>
      <vt:lpstr>Размножение и развитие</vt:lpstr>
      <vt:lpstr>Размножение и развитие</vt:lpstr>
      <vt:lpstr>Размножение и развитие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ПТИЦЫ</dc:title>
  <cp:lastModifiedBy>N407</cp:lastModifiedBy>
  <cp:revision>68</cp:revision>
  <dcterms:modified xsi:type="dcterms:W3CDTF">2015-12-21T04:57:35Z</dcterms:modified>
</cp:coreProperties>
</file>