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427692-C4A8-4A9B-893B-77393C737A5A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D60FCD0-8A79-4EF5-9825-FE1CE57E9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  <p:sndAc>
      <p:stSnd>
        <p:snd r:embed="rId13" name="chimes.wav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08720"/>
            <a:ext cx="7071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Соедини пример с ответом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852936"/>
            <a:ext cx="1728192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6+2=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5+5=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8-3=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7-3=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10-3=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9-3=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6+3=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2996952"/>
            <a:ext cx="93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708920"/>
            <a:ext cx="1656184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2336 L -0.30104 -0.049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037 L -0.29236 -0.35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1041 L -0.30104 0.004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3546E-6 L -0.30104 -0.084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0694 L -0.28525 0.0490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3.74971E-6 L -0.30104 0.325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31 0.03146 " pathEditMode="relative" ptsTypes="AA">
                                      <p:cBhvr>
                                        <p:cTn id="6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692696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Наряди ёлку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1520" y="170080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6+3=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1520" y="314096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10=6+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23528" y="458112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7+3=</a:t>
            </a:r>
            <a:endParaRPr lang="ru-RU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419872" y="170080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9-3=</a:t>
            </a:r>
            <a:endParaRPr lang="ru-RU" b="1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491880" y="314096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10-10=</a:t>
            </a:r>
            <a:endParaRPr lang="ru-RU" b="1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91880" y="4581128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                6+0=</a:t>
            </a:r>
            <a:endParaRPr lang="ru-RU" b="1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300192" y="1628800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300192" y="4509120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300192" y="3068960"/>
            <a:ext cx="18722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8-8=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581128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10-2=</a:t>
            </a:r>
            <a:endParaRPr lang="ru-RU" b="1" dirty="0"/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7524328" y="6353944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179512" y="6093296"/>
            <a:ext cx="360040" cy="36004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1763688" y="6093296"/>
            <a:ext cx="576064" cy="43204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10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7" name="Блок-схема: магнитный диск 26"/>
          <p:cNvSpPr/>
          <p:nvPr/>
        </p:nvSpPr>
        <p:spPr>
          <a:xfrm>
            <a:off x="6084168" y="1340768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331640" y="6093296"/>
            <a:ext cx="432048" cy="4320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5-конечная звезда 35"/>
          <p:cNvSpPr/>
          <p:nvPr/>
        </p:nvSpPr>
        <p:spPr>
          <a:xfrm>
            <a:off x="467544" y="980728"/>
            <a:ext cx="1440160" cy="108012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1+2</a:t>
            </a:r>
            <a:endParaRPr lang="ru-RU" sz="1400" b="1" dirty="0"/>
          </a:p>
        </p:txBody>
      </p:sp>
      <p:sp>
        <p:nvSpPr>
          <p:cNvPr id="37" name="5-конечная звезда 36"/>
          <p:cNvSpPr/>
          <p:nvPr/>
        </p:nvSpPr>
        <p:spPr>
          <a:xfrm>
            <a:off x="3779912" y="1268760"/>
            <a:ext cx="1224136" cy="792088"/>
          </a:xfrm>
          <a:prstGeom prst="star5">
            <a:avLst>
              <a:gd name="adj" fmla="val 26646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9-5</a:t>
            </a:r>
            <a:r>
              <a:rPr lang="ru-RU" sz="1600" dirty="0" smtClean="0"/>
              <a:t>=</a:t>
            </a:r>
            <a:endParaRPr lang="ru-RU" sz="1600" dirty="0"/>
          </a:p>
        </p:txBody>
      </p:sp>
      <p:sp>
        <p:nvSpPr>
          <p:cNvPr id="38" name="5-конечная звезда 37"/>
          <p:cNvSpPr/>
          <p:nvPr/>
        </p:nvSpPr>
        <p:spPr>
          <a:xfrm>
            <a:off x="6588224" y="1268760"/>
            <a:ext cx="144016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8+2=</a:t>
            </a:r>
            <a:endParaRPr lang="ru-RU" sz="1200" b="1" dirty="0"/>
          </a:p>
        </p:txBody>
      </p:sp>
      <p:sp>
        <p:nvSpPr>
          <p:cNvPr id="49" name="Блок-схема: магнитный диск 48"/>
          <p:cNvSpPr/>
          <p:nvPr/>
        </p:nvSpPr>
        <p:spPr>
          <a:xfrm>
            <a:off x="6300192" y="5949280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0" name="Блок-схема: магнитный диск 49"/>
          <p:cNvSpPr/>
          <p:nvPr/>
        </p:nvSpPr>
        <p:spPr>
          <a:xfrm>
            <a:off x="6732240" y="5949280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" name="Шестиугольник 50"/>
          <p:cNvSpPr/>
          <p:nvPr/>
        </p:nvSpPr>
        <p:spPr>
          <a:xfrm>
            <a:off x="7164288" y="6021288"/>
            <a:ext cx="432048" cy="36004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7596336" y="6021288"/>
            <a:ext cx="432048" cy="36004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3" name="Волна 52"/>
          <p:cNvSpPr/>
          <p:nvPr/>
        </p:nvSpPr>
        <p:spPr>
          <a:xfrm>
            <a:off x="8100392" y="6021288"/>
            <a:ext cx="360040" cy="360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39552" y="6093296"/>
            <a:ext cx="360040" cy="4320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7" name="Шестиугольник 56"/>
          <p:cNvSpPr/>
          <p:nvPr/>
        </p:nvSpPr>
        <p:spPr>
          <a:xfrm>
            <a:off x="2339752" y="6093296"/>
            <a:ext cx="576064" cy="432048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0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971600" y="6093296"/>
            <a:ext cx="360040" cy="432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0" name="Волна 59"/>
          <p:cNvSpPr/>
          <p:nvPr/>
        </p:nvSpPr>
        <p:spPr>
          <a:xfrm>
            <a:off x="3995936" y="6165304"/>
            <a:ext cx="288032" cy="288032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" name="Волна 60"/>
          <p:cNvSpPr/>
          <p:nvPr/>
        </p:nvSpPr>
        <p:spPr>
          <a:xfrm>
            <a:off x="5148064" y="6021288"/>
            <a:ext cx="360040" cy="360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2" name="Волна 61"/>
          <p:cNvSpPr/>
          <p:nvPr/>
        </p:nvSpPr>
        <p:spPr>
          <a:xfrm>
            <a:off x="3491880" y="6021288"/>
            <a:ext cx="360040" cy="360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4" name="Волна 63"/>
          <p:cNvSpPr/>
          <p:nvPr/>
        </p:nvSpPr>
        <p:spPr>
          <a:xfrm>
            <a:off x="4427984" y="6021288"/>
            <a:ext cx="360040" cy="360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31840" y="31409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8-3=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499992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5+3=</a:t>
            </a:r>
            <a:endParaRPr lang="ru-RU" b="1" dirty="0"/>
          </a:p>
        </p:txBody>
      </p:sp>
      <p:sp>
        <p:nvSpPr>
          <p:cNvPr id="69" name="Волна 68"/>
          <p:cNvSpPr/>
          <p:nvPr/>
        </p:nvSpPr>
        <p:spPr>
          <a:xfrm>
            <a:off x="5508104" y="6021288"/>
            <a:ext cx="360040" cy="360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28184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7-2=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228184" y="29969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0+4=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452320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10-3=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7236296" y="4509120"/>
            <a:ext cx="71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8=7-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6084168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7-7=</a:t>
            </a:r>
            <a:endParaRPr lang="ru-RU" b="1" dirty="0"/>
          </a:p>
        </p:txBody>
      </p:sp>
      <p:sp>
        <p:nvSpPr>
          <p:cNvPr id="75" name="Шестиугольник 74"/>
          <p:cNvSpPr/>
          <p:nvPr/>
        </p:nvSpPr>
        <p:spPr>
          <a:xfrm>
            <a:off x="8460432" y="6021288"/>
            <a:ext cx="576064" cy="432048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10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6" name="Блок-схема: магнитный диск 75"/>
          <p:cNvSpPr/>
          <p:nvPr/>
        </p:nvSpPr>
        <p:spPr>
          <a:xfrm>
            <a:off x="2123728" y="6353944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7" name="Блок-схема: магнитный диск 76"/>
          <p:cNvSpPr/>
          <p:nvPr/>
        </p:nvSpPr>
        <p:spPr>
          <a:xfrm>
            <a:off x="5076056" y="6353944"/>
            <a:ext cx="360040" cy="50405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8" name="Волна 77"/>
          <p:cNvSpPr/>
          <p:nvPr/>
        </p:nvSpPr>
        <p:spPr>
          <a:xfrm>
            <a:off x="4499992" y="6381328"/>
            <a:ext cx="288032" cy="288032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0231 C 0.05347 -0.20541 0.11892 -0.41291 0.14479 -0.49225 C 0.17066 -0.5716 0.14079 -0.4756 0.14357 -0.47444 C 0.14635 -0.47328 0.15885 -0.48115 0.16163 -0.48578 C 0.16441 -0.4904 0.16302 -0.4985 0.16041 -0.50174 C 0.15781 -0.50497 0.14843 -0.50451 0.146 -0.50497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-2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4187 L -0.03143 -0.451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9.73861E-7 L 0.02361 -0.304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-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03146 L 0.01961 -0.230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9.73861E-7 L -0.02362 -0.083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3347E-6 C 0.02761 -0.31436 0.05538 -0.62873 0.0566 -0.74647 C 0.05781 -0.86421 0.02274 -0.71293 0.00729 -0.70622 C -0.00816 -0.69951 -0.03785 -0.70946 -0.03611 -0.70622 C -0.03437 -0.70298 0.00538 -0.69558 0.01806 -0.68702 C 0.03073 -0.67846 0.03611 -0.66019 0.03976 -0.65487 " pathEditMode="relative" ptsTypes="aaaaaA">
                                      <p:cBhvr>
                                        <p:cTn id="3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00486 C 0.03369 -0.20032 0.08716 -0.39556 0.10209 -0.47837 C 0.11702 -0.56119 0.07691 -0.49711 0.06962 -0.50243 C 0.06233 -0.50775 0.05816 -0.51191 0.05869 -0.51053 C 0.05921 -0.50914 0.07066 -0.49665 0.07327 -0.49433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-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9.41476E-7 L -0.14965 -0.40921 " pathEditMode="relative" ptsTypes="AA">
                                      <p:cBhvr>
                                        <p:cTn id="3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09808E-6 L 0.07882 -0.461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81 -0.54546 " pathEditMode="relative" ptsTypes="AA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0.14566 -0.2780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0023 L 0.071 -0.0837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0509 L -0.09844 -0.645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-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1573 L -0.03143 -0.4353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573 L 0.05521 -0.4249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2637 L 0.004 -0.2780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9366E-7 L -0.02361 -0.22045 " pathEditMode="relative" ptsTypes="AA">
                                      <p:cBhvr>
                                        <p:cTn id="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03559 -0.1415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03169 L -0.11806 -0.6611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-3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00486 C 0.03369 -0.20032 0.08716 -0.39556 0.10209 -0.47837 C 0.11702 -0.56119 0.07691 -0.49711 0.06962 -0.50243 C 0.06233 -0.50775 0.05816 -0.51191 0.05869 -0.51053 C 0.05921 -0.50914 0.07066 -0.49665 0.07327 -0.49433 " pathEditMode="relative" rAng="0" ptsTypes="aaaaA">
                                      <p:cBhvr>
                                        <p:cTn id="10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-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 animBg="1"/>
      <p:bldP spid="36" grpId="0" animBg="1"/>
      <p:bldP spid="37" grpId="0" animBg="1"/>
      <p:bldP spid="3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60" grpId="0" animBg="1"/>
      <p:bldP spid="60" grpId="1" animBg="1"/>
      <p:bldP spid="61" grpId="0" animBg="1"/>
      <p:bldP spid="62" grpId="0" animBg="1"/>
      <p:bldP spid="64" grpId="0" animBg="1"/>
      <p:bldP spid="69" grpId="0" animBg="1"/>
      <p:bldP spid="75" grpId="0" animBg="1"/>
      <p:bldP spid="78" grpId="0" animBg="1"/>
      <p:bldP spid="7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7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Franklin Gothic Demi" pitchFamily="34" charset="0"/>
              </a:rPr>
              <a:t>Логическая разминка</a:t>
            </a:r>
            <a:endParaRPr lang="ru-RU" sz="4800" b="1" dirty="0">
              <a:latin typeface="Franklin Gothic Dem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64504" y="4289317"/>
            <a:ext cx="643800" cy="1155907"/>
          </a:xfrm>
          <a:prstGeom prst="line">
            <a:avLst/>
          </a:prstGeom>
          <a:ln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71600" y="3573016"/>
          <a:ext cx="7200800" cy="280831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869744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Franklin Gothic Demi" pitchFamily="34" charset="0"/>
                        </a:rPr>
                        <a:t>            7</a:t>
                      </a:r>
                      <a:endParaRPr lang="ru-RU" b="1" dirty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Franklin Gothic Demi" pitchFamily="34" charset="0"/>
                        </a:rPr>
                        <a:t>             7</a:t>
                      </a:r>
                      <a:endParaRPr lang="ru-RU" b="1" dirty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Franklin Gothic Demi" pitchFamily="34" charset="0"/>
                        </a:rPr>
                        <a:t>            7</a:t>
                      </a:r>
                      <a:endParaRPr lang="ru-RU" b="1" dirty="0">
                        <a:solidFill>
                          <a:schemeClr val="bg1"/>
                        </a:solidFill>
                        <a:latin typeface="Franklin Gothic Dem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68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ЗЕЛЕНЫЕ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         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 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9744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КРАСНЫЕ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 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    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Капля 15"/>
          <p:cNvSpPr/>
          <p:nvPr/>
        </p:nvSpPr>
        <p:spPr>
          <a:xfrm>
            <a:off x="7668344" y="1916832"/>
            <a:ext cx="360040" cy="360040"/>
          </a:xfrm>
          <a:prstGeom prst="teardrop">
            <a:avLst>
              <a:gd name="adj" fmla="val 51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>
            <a:off x="6804248" y="5589240"/>
            <a:ext cx="720080" cy="720080"/>
          </a:xfrm>
          <a:prstGeom prst="teardrop">
            <a:avLst>
              <a:gd name="adj" fmla="val 449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Капля 17"/>
          <p:cNvSpPr/>
          <p:nvPr/>
        </p:nvSpPr>
        <p:spPr>
          <a:xfrm rot="16702042">
            <a:off x="2843808" y="6021288"/>
            <a:ext cx="360040" cy="360040"/>
          </a:xfrm>
          <a:prstGeom prst="teardrop">
            <a:avLst>
              <a:gd name="adj" fmla="val 508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>
            <a:off x="5724128" y="2996952"/>
            <a:ext cx="360040" cy="360040"/>
          </a:xfrm>
          <a:prstGeom prst="teardrop">
            <a:avLst>
              <a:gd name="adj" fmla="val 57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апля 19"/>
          <p:cNvSpPr/>
          <p:nvPr/>
        </p:nvSpPr>
        <p:spPr>
          <a:xfrm rot="19535287">
            <a:off x="467544" y="5805264"/>
            <a:ext cx="360040" cy="360040"/>
          </a:xfrm>
          <a:prstGeom prst="teardrop">
            <a:avLst>
              <a:gd name="adj" fmla="val 46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апля 20"/>
          <p:cNvSpPr/>
          <p:nvPr/>
        </p:nvSpPr>
        <p:spPr>
          <a:xfrm>
            <a:off x="8388424" y="6165304"/>
            <a:ext cx="504056" cy="504056"/>
          </a:xfrm>
          <a:prstGeom prst="teardrop">
            <a:avLst>
              <a:gd name="adj" fmla="val 5770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rot="17492725">
            <a:off x="1115616" y="2276872"/>
            <a:ext cx="360040" cy="360040"/>
          </a:xfrm>
          <a:prstGeom prst="teardrop">
            <a:avLst>
              <a:gd name="adj" fmla="val 589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>
            <a:off x="6732240" y="764704"/>
            <a:ext cx="360040" cy="360040"/>
          </a:xfrm>
          <a:prstGeom prst="teardrop">
            <a:avLst>
              <a:gd name="adj" fmla="val 51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/>
          <p:cNvSpPr/>
          <p:nvPr/>
        </p:nvSpPr>
        <p:spPr>
          <a:xfrm>
            <a:off x="4139952" y="1196752"/>
            <a:ext cx="360040" cy="360040"/>
          </a:xfrm>
          <a:prstGeom prst="teardrop">
            <a:avLst>
              <a:gd name="adj" fmla="val 449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39552" y="980728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корзине были яблоки: красные и зелёные, всего 7 яблок.</a:t>
            </a:r>
          </a:p>
          <a:p>
            <a:r>
              <a:rPr lang="ru-RU" sz="2400" b="1" dirty="0" smtClean="0"/>
              <a:t>Зеленых яблок было меньше, чем красных. Покажи с помощью</a:t>
            </a:r>
          </a:p>
          <a:p>
            <a:r>
              <a:rPr lang="ru-RU" sz="2400" b="1" dirty="0" smtClean="0"/>
              <a:t> таблицы, сколько зелёных яблок могло быть в корзине?</a:t>
            </a:r>
            <a:endParaRPr lang="ru-RU" sz="2400" b="1" dirty="0"/>
          </a:p>
        </p:txBody>
      </p:sp>
      <p:sp>
        <p:nvSpPr>
          <p:cNvPr id="26" name="Капля 25"/>
          <p:cNvSpPr/>
          <p:nvPr/>
        </p:nvSpPr>
        <p:spPr>
          <a:xfrm>
            <a:off x="5004048" y="5589240"/>
            <a:ext cx="864096" cy="792088"/>
          </a:xfrm>
          <a:prstGeom prst="teardrop">
            <a:avLst>
              <a:gd name="adj" fmla="val 449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Капля 26"/>
          <p:cNvSpPr/>
          <p:nvPr/>
        </p:nvSpPr>
        <p:spPr>
          <a:xfrm>
            <a:off x="6732240" y="4437112"/>
            <a:ext cx="936104" cy="936104"/>
          </a:xfrm>
          <a:prstGeom prst="teardrop">
            <a:avLst>
              <a:gd name="adj" fmla="val 44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Капля 27"/>
          <p:cNvSpPr/>
          <p:nvPr/>
        </p:nvSpPr>
        <p:spPr>
          <a:xfrm>
            <a:off x="4932040" y="4581128"/>
            <a:ext cx="936104" cy="720080"/>
          </a:xfrm>
          <a:prstGeom prst="teardrop">
            <a:avLst>
              <a:gd name="adj" fmla="val 44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Капля 28"/>
          <p:cNvSpPr/>
          <p:nvPr/>
        </p:nvSpPr>
        <p:spPr>
          <a:xfrm>
            <a:off x="3059832" y="4437112"/>
            <a:ext cx="864096" cy="864096"/>
          </a:xfrm>
          <a:prstGeom prst="teardrop">
            <a:avLst>
              <a:gd name="adj" fmla="val 44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0" name="Капля 29"/>
          <p:cNvSpPr/>
          <p:nvPr/>
        </p:nvSpPr>
        <p:spPr>
          <a:xfrm>
            <a:off x="3347864" y="5517232"/>
            <a:ext cx="864096" cy="864096"/>
          </a:xfrm>
          <a:prstGeom prst="teardrop">
            <a:avLst>
              <a:gd name="adj" fmla="val 449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br>
              <a:rPr lang="ru-RU" dirty="0" smtClean="0"/>
            </a:br>
            <a:r>
              <a:rPr lang="ru-RU" dirty="0" smtClean="0"/>
              <a:t> ВЫЧИСЛЕНИЕМ.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636912"/>
            <a:ext cx="30243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10-5+4=</a:t>
            </a:r>
          </a:p>
          <a:p>
            <a:r>
              <a:rPr lang="ru-RU" sz="2800" b="1" dirty="0" smtClean="0"/>
              <a:t>5+3-8=</a:t>
            </a:r>
          </a:p>
          <a:p>
            <a:r>
              <a:rPr lang="ru-RU" sz="2800" b="1" dirty="0" smtClean="0"/>
              <a:t>9=5+3+</a:t>
            </a:r>
          </a:p>
          <a:p>
            <a:r>
              <a:rPr lang="ru-RU" sz="2800" b="1" dirty="0" smtClean="0"/>
              <a:t>9-6+2=</a:t>
            </a:r>
          </a:p>
          <a:p>
            <a:r>
              <a:rPr lang="ru-RU" sz="2800" b="1" dirty="0" smtClean="0"/>
              <a:t>8=   +2+1</a:t>
            </a:r>
          </a:p>
          <a:p>
            <a:r>
              <a:rPr lang="ru-RU" sz="2800" b="1" dirty="0" smtClean="0"/>
              <a:t>10-6+3=</a:t>
            </a:r>
          </a:p>
          <a:p>
            <a:r>
              <a:rPr lang="ru-RU" sz="2800" b="1" dirty="0" smtClean="0"/>
              <a:t>7+  -2=8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3068960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3717032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861048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5157192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2400" y="1700808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</a:rPr>
              <a:t>5</a:t>
            </a:r>
            <a:endParaRPr lang="ru-RU" sz="6000" b="1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476672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522920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16416" y="764704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28384" y="6381328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pic>
        <p:nvPicPr>
          <p:cNvPr id="1026" name="Picture 2" descr="http://content.foto.mail.ru/mail/taskerova/_blogs/i-424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3480" y="3284984"/>
            <a:ext cx="3573016" cy="357301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020273" y="4941168"/>
            <a:ext cx="1008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3+1=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6237312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0.02707 L -0.28559 -0.163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2729 C -0.04739 -0.28059 -0.09305 -0.53389 -0.14149 -0.53458 C -0.18993 -0.53527 -0.23212 -0.10016 -0.29201 -0.03215 C -0.35191 0.03586 -0.4658 -0.11103 -0.50052 -0.12676 " pathEditMode="relative" rAng="0" ptsTypes="aaaA">
                                      <p:cBhvr>
                                        <p:cTn id="6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0" y="-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8 0.01781 C -0.20087 -0.09322 -0.38559 -0.20425 -0.40504 -0.22947 C -0.42448 -0.25468 -0.17066 -0.13162 -0.13282 -0.13301 C -0.09514 -0.1344 -0.17118 -0.22022 -0.17882 -0.23756 " pathEditMode="relative" ptsTypes="aaaA">
                                      <p:cBhvr>
                                        <p:cTn id="7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2 0.02128 L -0.68177 0.283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-0.0185 L -0.73785 -0.28082 " pathEditMode="relative" ptsTypes="AA">
                                      <p:cBhvr>
                                        <p:cTn id="8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54985E-6 L -0.26996 0.6338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3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7516E-6 C 0.14114 -0.15336 0.28246 -0.30673 0.27708 -0.3789 C 0.2717 -0.4513 0.01371 -0.37312 -0.03247 -0.43349 C -0.07865 -0.4941 -0.02604 -0.77631 -1.11111E-6 -0.74346 C 0.02604 -0.71038 0.21146 -0.35762 0.12413 -0.23432 C 0.0368 -0.11103 -0.41597 -0.04186 -0.52396 -0.00323 " pathEditMode="relative" ptsTypes="aaaaaA">
                                      <p:cBhvr>
                                        <p:cTn id="8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0856 C -0.08229 -0.37057 -0.17205 -0.74971 -0.07205 -0.87115 C 0.02795 -0.99259 0.54375 -0.80892 0.60729 -0.7201 C 0.67101 -0.63127 0.32136 -0.42748 0.3099 -0.33819 C 0.29844 -0.2489 0.50122 -0.20957 0.53889 -0.1839 " pathEditMode="relative" rAng="0" ptsTypes="aaaaA">
                                      <p:cBhvr>
                                        <p:cTn id="10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-5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449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Даши и Люды были по 7 конфет.</a:t>
            </a:r>
          </a:p>
          <a:p>
            <a:r>
              <a:rPr lang="ru-RU" sz="2800" b="1" dirty="0" smtClean="0"/>
              <a:t> Даша отдала Люде 1 конфету. </a:t>
            </a:r>
          </a:p>
          <a:p>
            <a:r>
              <a:rPr lang="ru-RU" sz="2800" b="1" dirty="0" smtClean="0"/>
              <a:t>На сколько  меньше конфет стало у Даши,</a:t>
            </a:r>
          </a:p>
          <a:p>
            <a:r>
              <a:rPr lang="ru-RU" sz="2800" b="1" dirty="0" smtClean="0"/>
              <a:t> чем у Люды?</a:t>
            </a:r>
            <a:endParaRPr lang="ru-RU" sz="2800" b="1" dirty="0"/>
          </a:p>
        </p:txBody>
      </p:sp>
      <p:pic>
        <p:nvPicPr>
          <p:cNvPr id="1026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1920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4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5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824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6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7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8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9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0112" y="27089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0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1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1920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2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824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3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4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5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6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0112" y="450912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sp>
        <p:nvSpPr>
          <p:cNvPr id="18" name="Прямоугольник 17"/>
          <p:cNvSpPr/>
          <p:nvPr/>
        </p:nvSpPr>
        <p:spPr>
          <a:xfrm>
            <a:off x="8028384" y="4941168"/>
            <a:ext cx="1097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ЛЮДА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56376" y="314096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ДАША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40770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16416" y="40770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740352" y="4077072"/>
            <a:ext cx="50405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83768" y="393305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 2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0532 C 0.08836 0.17419 0.19253 0.34305 0.21197 0.38423 C 0.23142 0.4254 0.11944 0.27458 0.10104 0.25261 " pathEditMode="relative" rAng="0" ptsTypes="aaA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mph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9" dur="1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7" presetClass="emph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4" dur="1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1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1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8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6" grpId="1"/>
      <p:bldP spid="2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 Даши и Люды были по 7 конфет.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Сколько конфет Даша отдала Люде, если у Люды стало на 4 конфеты больше</a:t>
            </a:r>
            <a:r>
              <a:rPr lang="ru-RU" sz="2800" b="1" smtClean="0"/>
              <a:t>, </a:t>
            </a:r>
          </a:p>
          <a:p>
            <a:r>
              <a:rPr lang="ru-RU" sz="2800" b="1" smtClean="0"/>
              <a:t>чем у Даши ?</a:t>
            </a:r>
            <a:endParaRPr lang="ru-RU" sz="2800" b="1" dirty="0"/>
          </a:p>
        </p:txBody>
      </p:sp>
      <p:pic>
        <p:nvPicPr>
          <p:cNvPr id="4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5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3768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6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47864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7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11960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8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9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0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76056" y="2348880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1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2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3768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3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4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47864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5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11960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6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76056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pic>
        <p:nvPicPr>
          <p:cNvPr id="17" name="Picture 2" descr="http://razykrashkin.ru/files/konfieta-v-obiertki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3933056"/>
            <a:ext cx="865056" cy="1224136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</p:pic>
      <p:sp>
        <p:nvSpPr>
          <p:cNvPr id="19" name="Прямоугольник 18"/>
          <p:cNvSpPr/>
          <p:nvPr/>
        </p:nvSpPr>
        <p:spPr>
          <a:xfrm>
            <a:off x="7164288" y="1844824"/>
            <a:ext cx="1584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ДАША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5432449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ЛЮДА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76256" y="25649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956376" y="2564904"/>
            <a:ext cx="5040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452320" y="263691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532 L 0.10244 0.2359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532 L 0.28351 0.2361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ПРОВЕРЬ СЕБЯ</a:t>
            </a:r>
            <a:br>
              <a:rPr lang="ru-RU" sz="4400" b="1" dirty="0" smtClean="0"/>
            </a:br>
            <a:r>
              <a:rPr lang="ru-RU" sz="4400" b="1" dirty="0" smtClean="0"/>
              <a:t> ВЫЧИСЛЕНИЕМ .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3140968"/>
            <a:ext cx="3456384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8-3+2-1-3=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10-3+2-1-2+2=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7-3+2-1-3+2=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2+0-1+3-2-2=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2+5-3-2-1+0=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10+0-2-2-3-1=</a:t>
            </a:r>
          </a:p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1+9-3-3-4+0=</a:t>
            </a:r>
            <a:endParaRPr lang="ru-RU" sz="32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8424" y="162880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3</a:t>
            </a:r>
            <a:endParaRPr lang="ru-RU" sz="32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3140968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</a:rPr>
              <a:t>8</a:t>
            </a:r>
            <a:endParaRPr lang="ru-RU" sz="2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140968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1988840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445224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32440" y="2780928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2204864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270892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7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8434" name="Picture 2" descr="http://bo7.net/image/%D8%A7%D8%B6%D8%B1%D8%A7%D8%B1_%D8%A7%D9%84%D9%81%D8%B1%D8%A7%D9%88%D9%84%D9%87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53395"/>
            <a:ext cx="4532267" cy="310460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084168" y="5589240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9+1=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s://im1-tub-ru.yandex.net/i?id=53165cd119a5538155c1f5866746bd0f&amp;n=33&amp;h=190&amp;w=2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790724" cy="151216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971600" y="764704"/>
            <a:ext cx="61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10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2285E-6 L -0.55573 0.2202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648 C -0.12361 -0.19038 -0.24236 -0.387 -0.34826 -0.44136 C -0.45417 -0.49572 -0.63576 -0.4062 -0.63976 -0.31992 C -0.64375 -0.23271 -0.41684 0.01249 -0.37222 0.07888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2885E-6 L -0.18906 0.14689 " pathEditMode="relative" ptsTypes="AA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1665 C -0.00504 -0.30766 -0.01389 -0.63174 0.10503 -0.74416 C 0.22396 -0.85658 0.59357 -0.71571 0.71719 -0.65742 C 0.8408 -0.59912 0.90243 -0.48508 0.84722 -0.39417 C 0.79201 -0.30326 0.46267 -0.15869 0.38576 -0.11173 " pathEditMode="relative" rAng="0" ptsTypes="aaaaA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0" y="-4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0301 C -0.01632 -0.14481 -0.02552 -0.29262 -0.09618 -0.30696 C -0.16684 -0.3213 -0.32118 -0.11311 -0.43108 -0.08374 C -0.54098 -0.05436 -0.70903 -0.18968 -0.75521 -0.13046 C -0.80139 -0.07078 -0.77257 0.17904 -0.70816 0.2725 C -0.64375 0.36595 -0.425 0.40366 -0.36841 0.43003 " pathEditMode="relative" rAng="0" ptsTypes="aaaaaA">
                                      <p:cBhvr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0.0111 C -0.16719 0.27342 -0.32413 0.53574 -0.36684 0.53273 C -0.40955 0.52973 -0.25191 0.07703 -0.26684 -0.00671 C -0.28177 -0.09045 -0.40521 0.02244 -0.4559 0.0303 C -0.5066 0.03817 -0.51076 0.03331 -0.57153 0.04002 C -0.63229 0.04673 -0.83281 0.00856 -0.82101 0.07032 C -0.8092 0.13208 -0.55399 0.35415 -0.50052 0.41083 " pathEditMode="relative" rAng="0" ptsTypes="aaaaaaA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3539 L -0.06892 0.601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2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8 0.01458 C 0.42882 0.06871 0.82934 0.12307 0.83698 0.15429 C 0.84462 0.18552 0.08455 0.1728 0.07431 0.20241 C 0.06407 0.23202 0.8 0.288 0.77552 0.33241 C 0.75105 0.37659 -0.05711 0.40366 -0.07274 0.46727 C -0.08836 0.53088 0.55573 0.67338 0.68143 0.71455 " pathEditMode="relative" rAng="0" ptsTypes="aaaaaA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-qHr0PMEZu7g/UdzRiw2QBHI/AAAAAAAABCQ/F9YTpziLjv0/s1600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0648"/>
            <a:ext cx="2632402" cy="14403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83671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Назови эти числа в порядке увеличения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645024"/>
            <a:ext cx="69349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6  </a:t>
            </a:r>
            <a:r>
              <a:rPr lang="ru-RU" sz="3600" b="1" dirty="0" smtClean="0">
                <a:solidFill>
                  <a:schemeClr val="bg1"/>
                </a:solidFill>
              </a:rPr>
              <a:t>9</a:t>
            </a:r>
            <a:r>
              <a:rPr lang="ru-RU" sz="8800" b="1" dirty="0" smtClean="0">
                <a:solidFill>
                  <a:srgbClr val="FF0000"/>
                </a:solidFill>
              </a:rPr>
              <a:t>  3  </a:t>
            </a:r>
            <a:r>
              <a:rPr lang="ru-RU" sz="6000" b="1" dirty="0" smtClean="0">
                <a:solidFill>
                  <a:schemeClr val="bg1"/>
                </a:solidFill>
              </a:rPr>
              <a:t>1</a:t>
            </a:r>
            <a:r>
              <a:rPr lang="ru-RU" sz="8800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chemeClr val="bg1"/>
                </a:solidFill>
              </a:rPr>
              <a:t>7</a:t>
            </a:r>
            <a:r>
              <a:rPr lang="ru-RU" sz="8800" b="1" dirty="0" smtClean="0">
                <a:solidFill>
                  <a:srgbClr val="FF0000"/>
                </a:solidFill>
              </a:rPr>
              <a:t>  5  </a:t>
            </a:r>
            <a:r>
              <a:rPr lang="ru-RU" sz="9600" b="1" dirty="0" smtClean="0">
                <a:solidFill>
                  <a:schemeClr val="bg1"/>
                </a:solidFill>
              </a:rPr>
              <a:t>0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08518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0    1    3   5   6   7   9</a:t>
            </a:r>
            <a:endParaRPr lang="ru-RU" sz="7200" b="1" dirty="0">
              <a:solidFill>
                <a:srgbClr val="0070C0"/>
              </a:solidFill>
            </a:endParaRPr>
          </a:p>
        </p:txBody>
      </p:sp>
      <p:pic>
        <p:nvPicPr>
          <p:cNvPr id="20484" name="Picture 4" descr="http://ctdug.lviv.ua/golovna_stor/smajlik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96552" y="-933450"/>
            <a:ext cx="9753600" cy="77914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3431" y="908720"/>
            <a:ext cx="48615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МОЛОДЦЫ!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1017</TotalTime>
  <Words>293</Words>
  <Application>Microsoft Office PowerPoint</Application>
  <PresentationFormat>Экран (4:3)</PresentationFormat>
  <Paragraphs>151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Презентация PowerPoint</vt:lpstr>
      <vt:lpstr>Презентация PowerPoint</vt:lpstr>
      <vt:lpstr>Презентация PowerPoint</vt:lpstr>
      <vt:lpstr>ПРОВЕРЬ СЕБЯ  ВЫЧИСЛЕНИЕМ.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ageeva</cp:lastModifiedBy>
  <cp:revision>46</cp:revision>
  <dcterms:created xsi:type="dcterms:W3CDTF">2015-12-13T16:26:16Z</dcterms:created>
  <dcterms:modified xsi:type="dcterms:W3CDTF">2015-12-17T05:47:10Z</dcterms:modified>
</cp:coreProperties>
</file>