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7" r:id="rId3"/>
    <p:sldId id="271" r:id="rId4"/>
    <p:sldId id="272" r:id="rId5"/>
    <p:sldId id="273" r:id="rId6"/>
    <p:sldId id="274" r:id="rId7"/>
    <p:sldId id="275" r:id="rId8"/>
    <p:sldId id="276" r:id="rId9"/>
    <p:sldId id="264" r:id="rId10"/>
    <p:sldId id="263" r:id="rId11"/>
    <p:sldId id="278" r:id="rId12"/>
    <p:sldId id="279" r:id="rId13"/>
    <p:sldId id="269" r:id="rId14"/>
    <p:sldId id="258" r:id="rId15"/>
    <p:sldId id="267" r:id="rId16"/>
    <p:sldId id="262" r:id="rId17"/>
    <p:sldId id="261" r:id="rId18"/>
    <p:sldId id="268" r:id="rId19"/>
    <p:sldId id="256" r:id="rId20"/>
    <p:sldId id="280" r:id="rId21"/>
    <p:sldId id="281" r:id="rId22"/>
    <p:sldId id="26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00FF"/>
                </a:solidFill>
              </a:rPr>
              <a:t>Оцениваем: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6217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4800" dirty="0" smtClean="0"/>
              <a:t>-</a:t>
            </a:r>
            <a:r>
              <a:rPr lang="ru-RU" dirty="0" smtClean="0"/>
              <a:t> </a:t>
            </a:r>
            <a:r>
              <a:rPr lang="ru-RU" sz="4800" dirty="0" smtClean="0"/>
              <a:t>отлично (хорошо), я        </a:t>
            </a:r>
          </a:p>
          <a:p>
            <a:pPr>
              <a:buNone/>
            </a:pPr>
            <a:r>
              <a:rPr lang="ru-RU" sz="4800" dirty="0" smtClean="0"/>
              <a:t>            понял (а);</a:t>
            </a:r>
          </a:p>
          <a:p>
            <a:pPr>
              <a:buNone/>
            </a:pPr>
            <a:r>
              <a:rPr lang="ru-RU" sz="4800" dirty="0" smtClean="0"/>
              <a:t>          - нормально, понятно;</a:t>
            </a:r>
          </a:p>
          <a:p>
            <a:pPr>
              <a:buNone/>
            </a:pPr>
            <a:r>
              <a:rPr lang="ru-RU" sz="4800" dirty="0" smtClean="0"/>
              <a:t>               </a:t>
            </a:r>
          </a:p>
          <a:p>
            <a:pPr>
              <a:buNone/>
            </a:pPr>
            <a:r>
              <a:rPr lang="ru-RU" sz="4800" dirty="0" smtClean="0"/>
              <a:t>          - кажется, я не понял(а).</a:t>
            </a:r>
            <a:endParaRPr lang="ru-RU" sz="4800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642910" y="3071810"/>
            <a:ext cx="914400" cy="9144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42910" y="142873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42910" y="471488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2000232" y="5429264"/>
            <a:ext cx="5008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3300"/>
                </a:solidFill>
              </a:rPr>
              <a:t>Ты молодец!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630863" y="3948113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5400">
              <a:solidFill>
                <a:srgbClr val="FF33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57620" y="785794"/>
            <a:ext cx="50006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2</a:t>
            </a:r>
            <a:r>
              <a:rPr lang="en-US" sz="5400" dirty="0" smtClean="0">
                <a:solidFill>
                  <a:srgbClr val="002060"/>
                </a:solidFill>
              </a:rPr>
              <a:t>7</a:t>
            </a:r>
            <a:r>
              <a:rPr lang="ru-RU" sz="5400" dirty="0" smtClean="0">
                <a:solidFill>
                  <a:srgbClr val="002060"/>
                </a:solidFill>
              </a:rPr>
              <a:t>0-3=2</a:t>
            </a:r>
            <a:r>
              <a:rPr lang="en-US" sz="5400" dirty="0" smtClean="0">
                <a:solidFill>
                  <a:srgbClr val="002060"/>
                </a:solidFill>
              </a:rPr>
              <a:t>6</a:t>
            </a:r>
            <a:r>
              <a:rPr lang="ru-RU" sz="5400" dirty="0" smtClean="0">
                <a:solidFill>
                  <a:srgbClr val="002060"/>
                </a:solidFill>
              </a:rPr>
              <a:t>7 км/ч</a:t>
            </a:r>
            <a:endParaRPr lang="ru-RU" sz="5400" dirty="0">
              <a:solidFill>
                <a:srgbClr val="002060"/>
              </a:solidFill>
              <a:hlinkClick r:id="" action="ppaction://hlinkshowjump?jump=nextslide"/>
            </a:endParaRPr>
          </a:p>
          <a:p>
            <a:endParaRPr lang="ru-RU" sz="5400" dirty="0">
              <a:solidFill>
                <a:srgbClr val="002060"/>
              </a:solidFill>
            </a:endParaRPr>
          </a:p>
          <a:p>
            <a:r>
              <a:rPr lang="ru-RU" sz="5400" dirty="0" smtClean="0">
                <a:solidFill>
                  <a:srgbClr val="002060"/>
                </a:solidFill>
              </a:rPr>
              <a:t>2</a:t>
            </a:r>
            <a:r>
              <a:rPr lang="en-US" sz="5400" dirty="0" smtClean="0">
                <a:solidFill>
                  <a:srgbClr val="002060"/>
                </a:solidFill>
              </a:rPr>
              <a:t>7</a:t>
            </a:r>
            <a:r>
              <a:rPr lang="ru-RU" sz="5400" dirty="0" smtClean="0">
                <a:solidFill>
                  <a:srgbClr val="002060"/>
                </a:solidFill>
              </a:rPr>
              <a:t>0:3=</a:t>
            </a:r>
            <a:r>
              <a:rPr lang="en-US" sz="5400" dirty="0" smtClean="0">
                <a:solidFill>
                  <a:srgbClr val="002060"/>
                </a:solidFill>
              </a:rPr>
              <a:t>9</a:t>
            </a:r>
            <a:r>
              <a:rPr lang="ru-RU" sz="5400" dirty="0" smtClean="0">
                <a:solidFill>
                  <a:srgbClr val="002060"/>
                </a:solidFill>
              </a:rPr>
              <a:t>0 </a:t>
            </a:r>
            <a:r>
              <a:rPr lang="ru-RU" sz="5400" dirty="0">
                <a:solidFill>
                  <a:srgbClr val="002060"/>
                </a:solidFill>
              </a:rPr>
              <a:t>км/ч</a:t>
            </a:r>
          </a:p>
          <a:p>
            <a:endParaRPr lang="ru-RU" sz="5400" dirty="0">
              <a:solidFill>
                <a:srgbClr val="002060"/>
              </a:solidFill>
            </a:endParaRPr>
          </a:p>
          <a:p>
            <a:r>
              <a:rPr lang="ru-RU" sz="5400" dirty="0" smtClean="0">
                <a:solidFill>
                  <a:srgbClr val="002060"/>
                </a:solidFill>
              </a:rPr>
              <a:t>2</a:t>
            </a:r>
            <a:r>
              <a:rPr lang="en-US" sz="5400" dirty="0" smtClean="0">
                <a:solidFill>
                  <a:srgbClr val="002060"/>
                </a:solidFill>
              </a:rPr>
              <a:t>7</a:t>
            </a:r>
            <a:r>
              <a:rPr lang="ru-RU" sz="5400" dirty="0" smtClean="0">
                <a:solidFill>
                  <a:srgbClr val="002060"/>
                </a:solidFill>
              </a:rPr>
              <a:t>0+3=</a:t>
            </a:r>
            <a:r>
              <a:rPr lang="en-US" sz="5400" dirty="0" smtClean="0">
                <a:solidFill>
                  <a:srgbClr val="002060"/>
                </a:solidFill>
              </a:rPr>
              <a:t>273</a:t>
            </a:r>
            <a:r>
              <a:rPr lang="ru-RU" sz="5400" dirty="0" smtClean="0">
                <a:solidFill>
                  <a:srgbClr val="002060"/>
                </a:solidFill>
              </a:rPr>
              <a:t> </a:t>
            </a:r>
            <a:r>
              <a:rPr lang="ru-RU" sz="5400" dirty="0">
                <a:solidFill>
                  <a:srgbClr val="002060"/>
                </a:solidFill>
              </a:rPr>
              <a:t>км/ч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0" y="1643050"/>
            <a:ext cx="392905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V</a:t>
            </a:r>
            <a:r>
              <a:rPr lang="en-US" sz="9600" dirty="0" smtClean="0"/>
              <a:t>= S : t</a:t>
            </a:r>
            <a:endParaRPr lang="ru-RU" sz="9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Скорость - это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-расстояние (пройденный путь);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-</a:t>
            </a:r>
            <a:r>
              <a:rPr lang="ru-RU" sz="4400" b="1" dirty="0" smtClean="0"/>
              <a:t>расстояние, пройденное в единицу времени;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-время движения.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Единицы измерения скорости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м/сек   (метров в секунду)</a:t>
            </a:r>
          </a:p>
          <a:p>
            <a:r>
              <a:rPr lang="ru-RU" sz="4400" dirty="0" smtClean="0"/>
              <a:t>м/мин</a:t>
            </a:r>
          </a:p>
          <a:p>
            <a:r>
              <a:rPr lang="ru-RU" sz="4400" dirty="0" smtClean="0"/>
              <a:t>м/час</a:t>
            </a:r>
          </a:p>
          <a:p>
            <a:r>
              <a:rPr lang="ru-RU" sz="4400" dirty="0" smtClean="0"/>
              <a:t>км/мин</a:t>
            </a:r>
          </a:p>
          <a:p>
            <a:r>
              <a:rPr lang="ru-RU" sz="4400" dirty="0" smtClean="0"/>
              <a:t>км/час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00FF"/>
                </a:solidFill>
              </a:rPr>
              <a:t>Реши задачи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Подумай, выбери правильный ответ. Выведи формулу.</a:t>
            </a:r>
          </a:p>
          <a:p>
            <a:endParaRPr lang="ru-RU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сканер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85728"/>
            <a:ext cx="3463919" cy="17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42844" y="2285992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/>
              <a:t>Орел </a:t>
            </a:r>
            <a:r>
              <a:rPr lang="ru-RU" sz="4000" b="1" dirty="0" smtClean="0"/>
              <a:t> летел со скоростью 20 км/ч.  За сколько часов он пролетит 80 км?</a:t>
            </a:r>
            <a:endParaRPr lang="ru-RU" sz="40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4000505"/>
          <a:ext cx="8286807" cy="2133600"/>
        </p:xfrm>
        <a:graphic>
          <a:graphicData uri="http://schemas.openxmlformats.org/drawingml/2006/table">
            <a:tbl>
              <a:tblPr firstRow="1" bandRow="1">
                <a:solidFill>
                  <a:srgbClr val="66CCFF"/>
                </a:solidFill>
                <a:tableStyleId>{5A111915-BE36-4E01-A7E5-04B1672EAD32}</a:tableStyleId>
              </a:tblPr>
              <a:tblGrid>
                <a:gridCol w="2762269"/>
                <a:gridCol w="2762269"/>
                <a:gridCol w="2762269"/>
              </a:tblGrid>
              <a:tr h="121444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Скорость </a:t>
                      </a:r>
                      <a:endParaRPr lang="en-US" sz="40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sz="4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Время</a:t>
                      </a:r>
                      <a:r>
                        <a:rPr lang="en-US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4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Расстояние</a:t>
                      </a:r>
                      <a:endParaRPr lang="en-US" sz="40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4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558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20 км/ч</a:t>
                      </a:r>
                      <a:endParaRPr lang="ru-RU" sz="4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4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80 км</a:t>
                      </a:r>
                      <a:endParaRPr lang="ru-RU" sz="4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1600201"/>
            <a:ext cx="3752880" cy="2828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t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smtClean="0"/>
              <a:t>= s : v</a:t>
            </a:r>
            <a:endParaRPr lang="ru-RU" sz="9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143372" y="785794"/>
            <a:ext cx="5000628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u="sng" dirty="0" smtClean="0">
                <a:solidFill>
                  <a:srgbClr val="002060"/>
                </a:solidFill>
              </a:rPr>
              <a:t>80:</a:t>
            </a:r>
            <a:r>
              <a:rPr lang="en-US" sz="6600" u="sng" dirty="0" smtClean="0">
                <a:solidFill>
                  <a:srgbClr val="002060"/>
                </a:solidFill>
              </a:rPr>
              <a:t>20</a:t>
            </a:r>
            <a:r>
              <a:rPr lang="ru-RU" sz="6600" u="sng" dirty="0" smtClean="0">
                <a:solidFill>
                  <a:srgbClr val="002060"/>
                </a:solidFill>
              </a:rPr>
              <a:t>=</a:t>
            </a:r>
            <a:r>
              <a:rPr lang="en-US" sz="6600" u="sng" dirty="0" smtClean="0">
                <a:solidFill>
                  <a:srgbClr val="002060"/>
                </a:solidFill>
              </a:rPr>
              <a:t>4</a:t>
            </a:r>
            <a:r>
              <a:rPr lang="ru-RU" sz="6600" u="sng" dirty="0" smtClean="0">
                <a:solidFill>
                  <a:srgbClr val="002060"/>
                </a:solidFill>
              </a:rPr>
              <a:t> (ч) </a:t>
            </a:r>
          </a:p>
          <a:p>
            <a:pPr>
              <a:buNone/>
            </a:pPr>
            <a:r>
              <a:rPr lang="ru-RU" sz="6600" u="sng" dirty="0" smtClean="0">
                <a:solidFill>
                  <a:srgbClr val="002060"/>
                </a:solidFill>
              </a:rPr>
              <a:t>80-20=60(ч)</a:t>
            </a:r>
          </a:p>
          <a:p>
            <a:pPr>
              <a:buNone/>
            </a:pPr>
            <a:r>
              <a:rPr lang="ru-RU" sz="6600" u="sng" dirty="0" smtClean="0">
                <a:solidFill>
                  <a:srgbClr val="002060"/>
                </a:solidFill>
              </a:rPr>
              <a:t>80+20=100(ч)</a:t>
            </a:r>
            <a:endParaRPr lang="ru-RU" sz="6600" u="sng" dirty="0">
              <a:solidFill>
                <a:srgbClr val="00206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14546" y="5286388"/>
            <a:ext cx="5008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3300"/>
                </a:solidFill>
              </a:rPr>
              <a:t>Ты 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put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316865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5720" y="2857496"/>
            <a:ext cx="83915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/>
              <a:t>C</a:t>
            </a:r>
            <a:r>
              <a:rPr lang="ru-RU" sz="3600" b="1" dirty="0" err="1" smtClean="0"/>
              <a:t>корость</a:t>
            </a:r>
            <a:r>
              <a:rPr lang="ru-RU" sz="3600" b="1" dirty="0" smtClean="0"/>
              <a:t> полета космического спутника</a:t>
            </a:r>
            <a:r>
              <a:rPr lang="en-US" sz="3600" b="1" dirty="0" smtClean="0"/>
              <a:t> 8 </a:t>
            </a:r>
            <a:r>
              <a:rPr lang="ru-RU" sz="3600" b="1" dirty="0" smtClean="0"/>
              <a:t>км/сек. Сколько км он пролетит за 10 сек?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537728"/>
          <a:ext cx="750099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112942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Скорость</a:t>
                      </a:r>
                    </a:p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Расстояние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936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 км/сек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</a:t>
                      </a:r>
                      <a:r>
                        <a:rPr lang="ru-RU" sz="3600" b="1" baseline="0" dirty="0" smtClean="0"/>
                        <a:t> сек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2571736" y="5000636"/>
            <a:ext cx="5008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FF3300"/>
                </a:solidFill>
              </a:rPr>
              <a:t>Ты молодец!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630863" y="3948113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5400">
              <a:solidFill>
                <a:srgbClr val="FF33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285720" y="1600201"/>
            <a:ext cx="3786214" cy="254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S</a:t>
            </a:r>
            <a:r>
              <a:rPr lang="en-US" sz="9600" dirty="0" smtClean="0"/>
              <a:t> = v . t</a:t>
            </a:r>
            <a:endParaRPr lang="ru-RU" sz="96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071934" y="1071547"/>
            <a:ext cx="5072067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u="sng" dirty="0" smtClean="0"/>
              <a:t>8 .10 = 80</a:t>
            </a:r>
            <a:r>
              <a:rPr lang="ru-RU" sz="6000" u="sng" dirty="0" smtClean="0"/>
              <a:t> (км)</a:t>
            </a:r>
            <a:endParaRPr lang="en-US" sz="6000" u="sng" dirty="0" smtClean="0"/>
          </a:p>
          <a:p>
            <a:pPr>
              <a:buNone/>
            </a:pPr>
            <a:r>
              <a:rPr lang="en-US" sz="6000" u="sng" dirty="0" smtClean="0"/>
              <a:t>8 + 10= 18</a:t>
            </a:r>
            <a:r>
              <a:rPr lang="ru-RU" sz="6000" u="sng" dirty="0" smtClean="0"/>
              <a:t> (км)</a:t>
            </a:r>
            <a:endParaRPr lang="en-US" sz="6000" u="sng" dirty="0" smtClean="0"/>
          </a:p>
          <a:p>
            <a:pPr>
              <a:buNone/>
            </a:pPr>
            <a:r>
              <a:rPr lang="en-US" sz="6000" u="sng" dirty="0" smtClean="0"/>
              <a:t>10 – 8 = 2 </a:t>
            </a:r>
            <a:r>
              <a:rPr lang="ru-RU" sz="6000" u="sng" dirty="0" smtClean="0"/>
              <a:t>(км)</a:t>
            </a:r>
            <a:endParaRPr lang="ru-RU" sz="6000" u="sng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00043"/>
          <a:ext cx="9144000" cy="636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07170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Скорость</a:t>
                      </a:r>
                      <a:endParaRPr lang="en-US" sz="4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Расстояние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80880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ru-RU" sz="8800" baseline="0" dirty="0" smtClean="0"/>
                        <a:t> </a:t>
                      </a:r>
                      <a:r>
                        <a:rPr lang="en-US" sz="8800" dirty="0" smtClean="0"/>
                        <a:t>S : t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dirty="0"/>
                    </a:p>
                  </a:txBody>
                  <a:tcPr/>
                </a:tc>
              </a:tr>
              <a:tr h="1380880">
                <a:tc>
                  <a:txBody>
                    <a:bodyPr/>
                    <a:lstStyle/>
                    <a:p>
                      <a:pPr algn="ctr"/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ru-RU" sz="8800" dirty="0" smtClean="0"/>
                        <a:t> </a:t>
                      </a:r>
                      <a:r>
                        <a:rPr lang="en-US" sz="8800" dirty="0" smtClean="0"/>
                        <a:t>S : v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dirty="0"/>
                    </a:p>
                  </a:txBody>
                  <a:tcPr/>
                </a:tc>
              </a:tr>
              <a:tr h="1380880">
                <a:tc>
                  <a:txBody>
                    <a:bodyPr/>
                    <a:lstStyle/>
                    <a:p>
                      <a:pPr algn="ctr"/>
                      <a:endParaRPr lang="ru-RU" sz="8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ru-RU" sz="8800" dirty="0" smtClean="0"/>
                        <a:t> </a:t>
                      </a:r>
                      <a:r>
                        <a:rPr lang="en-US" sz="8800" dirty="0" smtClean="0"/>
                        <a:t>V . t</a:t>
                      </a:r>
                      <a:endParaRPr lang="ru-RU" sz="8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/>
          <p:cNvSpPr/>
          <p:nvPr/>
        </p:nvSpPr>
        <p:spPr>
          <a:xfrm>
            <a:off x="2571736" y="714356"/>
            <a:ext cx="4429156" cy="507209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S    v   t</a:t>
            </a:r>
            <a:endParaRPr lang="ru-RU" sz="100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86116" y="4214818"/>
            <a:ext cx="3071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1" idx="3"/>
          </p:cNvCxnSpPr>
          <p:nvPr/>
        </p:nvCxnSpPr>
        <p:spPr>
          <a:xfrm rot="5400000">
            <a:off x="4001290" y="4999842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3786182" y="414338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143372" y="414338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714876" y="528638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357818" y="414338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15008" y="414338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Чистописание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2  4  6  8  10</a:t>
            </a:r>
          </a:p>
          <a:p>
            <a:pPr>
              <a:buNone/>
            </a:pPr>
            <a:r>
              <a:rPr lang="ru-RU" sz="2400" b="1" dirty="0" smtClean="0"/>
              <a:t>Прочитайте числа. Какие это числа? В каком порядке они</a:t>
            </a:r>
          </a:p>
          <a:p>
            <a:pPr>
              <a:buNone/>
            </a:pPr>
            <a:r>
              <a:rPr lang="ru-RU" sz="2400" b="1" dirty="0" smtClean="0"/>
              <a:t>расположены? Как они увеличиваются?  Прочитайте число</a:t>
            </a:r>
          </a:p>
          <a:p>
            <a:pPr>
              <a:buNone/>
            </a:pPr>
            <a:r>
              <a:rPr lang="ru-RU" sz="2400" b="1" dirty="0" smtClean="0"/>
              <a:t>целиком. Сколько цифр использовано? В обратном </a:t>
            </a:r>
          </a:p>
          <a:p>
            <a:pPr>
              <a:buNone/>
            </a:pPr>
            <a:r>
              <a:rPr lang="ru-RU" sz="2400" b="1" dirty="0" smtClean="0"/>
              <a:t>направлении можем прочитать? Прочитайте. Запишите </a:t>
            </a:r>
          </a:p>
          <a:p>
            <a:pPr>
              <a:buNone/>
            </a:pPr>
            <a:r>
              <a:rPr lang="ru-RU" sz="2400" b="1" dirty="0" smtClean="0"/>
              <a:t>числа в порядке возрастания, через клеточку в порядке</a:t>
            </a:r>
          </a:p>
          <a:p>
            <a:pPr>
              <a:buNone/>
            </a:pPr>
            <a:r>
              <a:rPr lang="ru-RU" sz="2400" b="1" dirty="0" smtClean="0"/>
              <a:t>убывания. Прочитайте их, сравните. Запишите еще раз в</a:t>
            </a:r>
          </a:p>
          <a:p>
            <a:pPr>
              <a:buNone/>
            </a:pPr>
            <a:r>
              <a:rPr lang="ru-RU" sz="2400" b="1" dirty="0" smtClean="0"/>
              <a:t>порядке возрастания, найдите сумму этих четных чисел.</a:t>
            </a:r>
          </a:p>
          <a:p>
            <a:pPr>
              <a:buNone/>
            </a:pPr>
            <a:r>
              <a:rPr lang="ru-RU" sz="2400" b="1" dirty="0" smtClean="0"/>
              <a:t>Как ты это сделал?</a:t>
            </a:r>
            <a:endParaRPr lang="ru-RU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1430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На умножение или на деление?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488315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 64506 : 6 =               12478 . 7 =</a:t>
            </a:r>
          </a:p>
          <a:p>
            <a:pPr>
              <a:buNone/>
            </a:pPr>
            <a:r>
              <a:rPr lang="ru-RU" sz="4400" b="1" dirty="0" smtClean="0"/>
              <a:t> 49567 : 7 =               32708 . 6 =</a:t>
            </a:r>
          </a:p>
          <a:p>
            <a:pPr>
              <a:buNone/>
            </a:pPr>
            <a:r>
              <a:rPr lang="ru-RU" sz="4400" b="1" dirty="0" smtClean="0"/>
              <a:t> 6036 : 4 =                 4107 . 8 =</a:t>
            </a:r>
          </a:p>
          <a:p>
            <a:pPr>
              <a:buNone/>
            </a:pPr>
            <a:r>
              <a:rPr lang="ru-RU" sz="4400" b="1" dirty="0" smtClean="0"/>
              <a:t>На (:)</a:t>
            </a:r>
          </a:p>
          <a:p>
            <a:pPr>
              <a:buNone/>
            </a:pPr>
            <a:r>
              <a:rPr lang="ru-RU" sz="4400" b="1" dirty="0" smtClean="0"/>
              <a:t>На (.)</a:t>
            </a:r>
          </a:p>
          <a:p>
            <a:pPr>
              <a:buNone/>
            </a:pPr>
            <a:r>
              <a:rPr lang="ru-RU" sz="4000" b="1" dirty="0" smtClean="0"/>
              <a:t>На сколько больше?</a:t>
            </a:r>
            <a:endParaRPr lang="ru-RU" sz="4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900115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        </a:t>
            </a:r>
            <a:r>
              <a:rPr lang="ru-RU" sz="4400" b="1" u="sng" dirty="0" smtClean="0">
                <a:solidFill>
                  <a:srgbClr val="0000FF"/>
                </a:solidFill>
              </a:rPr>
              <a:t>Задача на движение</a:t>
            </a:r>
          </a:p>
          <a:p>
            <a:r>
              <a:rPr lang="ru-RU" sz="4400" b="1" u="sng" dirty="0" smtClean="0"/>
              <a:t>Скорость</a:t>
            </a:r>
            <a:r>
              <a:rPr lang="ru-RU" sz="4400" dirty="0" smtClean="0"/>
              <a:t> </a:t>
            </a:r>
            <a:r>
              <a:rPr lang="ru-RU" sz="4000" dirty="0" smtClean="0"/>
              <a:t>(м/с, м/мин, км/мин,  км/ч) </a:t>
            </a:r>
          </a:p>
          <a:p>
            <a:r>
              <a:rPr lang="ru-RU" sz="4400" b="1" u="sng" dirty="0" smtClean="0"/>
              <a:t>Время</a:t>
            </a:r>
            <a:r>
              <a:rPr lang="ru-RU" sz="4400" dirty="0" smtClean="0"/>
              <a:t> </a:t>
            </a:r>
            <a:r>
              <a:rPr lang="ru-RU" sz="4000" dirty="0" smtClean="0"/>
              <a:t>(сек, мин, час)</a:t>
            </a:r>
          </a:p>
          <a:p>
            <a:r>
              <a:rPr lang="ru-RU" sz="4400" b="1" u="sng" dirty="0" smtClean="0"/>
              <a:t>Расстояние</a:t>
            </a:r>
            <a:r>
              <a:rPr lang="ru-RU" sz="4400" dirty="0" smtClean="0"/>
              <a:t> </a:t>
            </a:r>
            <a:r>
              <a:rPr lang="ru-RU" sz="4000" dirty="0" smtClean="0"/>
              <a:t>(см, дм, м, км)</a:t>
            </a:r>
          </a:p>
          <a:p>
            <a:r>
              <a:rPr lang="ru-RU" sz="4000" b="1" dirty="0" smtClean="0">
                <a:solidFill>
                  <a:srgbClr val="0000FF"/>
                </a:solidFill>
              </a:rPr>
              <a:t>        </a:t>
            </a:r>
            <a:r>
              <a:rPr lang="ru-RU" sz="4000" b="1" u="sng" dirty="0" smtClean="0">
                <a:solidFill>
                  <a:srgbClr val="0000FF"/>
                </a:solidFill>
              </a:rPr>
              <a:t>Движение может быть</a:t>
            </a:r>
            <a:r>
              <a:rPr lang="ru-RU" sz="4000" u="sng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навстречу друг другу;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в одно направление;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в противоположные направления.</a:t>
            </a:r>
          </a:p>
          <a:p>
            <a:r>
              <a:rPr lang="ru-RU" sz="4400" dirty="0" smtClean="0"/>
              <a:t>                     </a:t>
            </a:r>
          </a:p>
          <a:p>
            <a:r>
              <a:rPr lang="ru-RU" sz="4000" dirty="0" smtClean="0"/>
              <a:t>                      </a:t>
            </a:r>
          </a:p>
          <a:p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7" name="Text Box 5"/>
          <p:cNvSpPr txBox="1">
            <a:spLocks noChangeArrowheads="1"/>
          </p:cNvSpPr>
          <p:nvPr/>
        </p:nvSpPr>
        <p:spPr bwMode="auto">
          <a:xfrm>
            <a:off x="571472" y="785795"/>
            <a:ext cx="750099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3300"/>
                </a:solidFill>
              </a:rPr>
              <a:t>   </a:t>
            </a:r>
            <a:r>
              <a:rPr lang="ru-RU" sz="6000" dirty="0" smtClean="0">
                <a:solidFill>
                  <a:srgbClr val="0000FF"/>
                </a:solidFill>
              </a:rPr>
              <a:t>Спасибо за работу. </a:t>
            </a:r>
          </a:p>
          <a:p>
            <a:endParaRPr lang="ru-RU" sz="6000" dirty="0" smtClean="0">
              <a:solidFill>
                <a:srgbClr val="FF3300"/>
              </a:solidFill>
            </a:endParaRPr>
          </a:p>
          <a:p>
            <a:r>
              <a:rPr lang="ru-RU" sz="6000" dirty="0" smtClean="0">
                <a:solidFill>
                  <a:srgbClr val="FF3300"/>
                </a:solidFill>
              </a:rPr>
              <a:t>     </a:t>
            </a:r>
          </a:p>
          <a:p>
            <a:endParaRPr lang="ru-RU" sz="6000" dirty="0" smtClean="0">
              <a:solidFill>
                <a:srgbClr val="FF3300"/>
              </a:solidFill>
            </a:endParaRPr>
          </a:p>
          <a:p>
            <a:r>
              <a:rPr lang="ru-RU" sz="6000" dirty="0" smtClean="0">
                <a:solidFill>
                  <a:srgbClr val="FF3300"/>
                </a:solidFill>
              </a:rPr>
              <a:t>        </a:t>
            </a:r>
            <a:r>
              <a:rPr lang="ru-RU" sz="6000" b="1" dirty="0" smtClean="0">
                <a:solidFill>
                  <a:srgbClr val="0000FF"/>
                </a:solidFill>
              </a:rPr>
              <a:t>Вы молодцы!</a:t>
            </a: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5630863" y="3948113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5400">
              <a:solidFill>
                <a:srgbClr val="FF33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071802" y="1857364"/>
            <a:ext cx="2071702" cy="25717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1430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        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</a:t>
            </a:r>
            <a:r>
              <a:rPr lang="ru-RU" b="1" dirty="0" smtClean="0">
                <a:solidFill>
                  <a:srgbClr val="0000FF"/>
                </a:solidFill>
              </a:rPr>
              <a:t>   Время  </a:t>
            </a:r>
            <a:r>
              <a:rPr lang="en-US" b="1" dirty="0" smtClean="0">
                <a:solidFill>
                  <a:srgbClr val="0000FF"/>
                </a:solidFill>
              </a:rPr>
              <a:t>     </a:t>
            </a:r>
            <a:r>
              <a:rPr lang="ru-RU" b="1" dirty="0" smtClean="0">
                <a:solidFill>
                  <a:srgbClr val="0000FF"/>
                </a:solidFill>
              </a:rPr>
              <a:t> Расстояние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            t                s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786874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Машина             3ч             270км</a:t>
            </a:r>
          </a:p>
          <a:p>
            <a:pPr>
              <a:buNone/>
            </a:pPr>
            <a:r>
              <a:rPr lang="ru-RU" sz="4400" b="1" dirty="0" smtClean="0"/>
              <a:t>Ленивец             4ч             8м  </a:t>
            </a:r>
          </a:p>
          <a:p>
            <a:pPr>
              <a:buNone/>
            </a:pPr>
            <a:r>
              <a:rPr lang="ru-RU" sz="4400" b="1" dirty="0" smtClean="0"/>
              <a:t>  </a:t>
            </a:r>
            <a:r>
              <a:rPr lang="en-US" sz="4400" b="1" dirty="0" smtClean="0"/>
              <a:t>   </a:t>
            </a:r>
            <a:r>
              <a:rPr lang="ru-RU" sz="4400" b="1" dirty="0" smtClean="0"/>
              <a:t>                        </a:t>
            </a:r>
            <a:r>
              <a:rPr lang="ru-RU" sz="4400" dirty="0" smtClean="0"/>
              <a:t>сек             см</a:t>
            </a:r>
          </a:p>
          <a:p>
            <a:pPr>
              <a:buNone/>
            </a:pPr>
            <a:r>
              <a:rPr lang="ru-RU" sz="4400" dirty="0" smtClean="0"/>
              <a:t>                             мин            м</a:t>
            </a:r>
          </a:p>
          <a:p>
            <a:pPr>
              <a:buNone/>
            </a:pPr>
            <a:r>
              <a:rPr lang="ru-RU" sz="4400" dirty="0" smtClean="0"/>
              <a:t>                              час             км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72518" cy="207170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00FF"/>
                </a:solidFill>
              </a:rPr>
              <a:t>Тема урока</a:t>
            </a:r>
            <a:r>
              <a:rPr lang="en-US" b="1" u="sng" dirty="0" smtClean="0">
                <a:solidFill>
                  <a:srgbClr val="0000FF"/>
                </a:solidFill>
              </a:rPr>
              <a:t> 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4900" b="1" dirty="0" smtClean="0">
                <a:solidFill>
                  <a:srgbClr val="0000FF"/>
                </a:solidFill>
              </a:rPr>
              <a:t>Скорость       Время </a:t>
            </a:r>
            <a:r>
              <a:rPr lang="en-US" sz="4900" b="1" dirty="0" smtClean="0">
                <a:solidFill>
                  <a:srgbClr val="0000FF"/>
                </a:solidFill>
              </a:rPr>
              <a:t> </a:t>
            </a:r>
            <a:r>
              <a:rPr lang="ru-RU" sz="4900" b="1" dirty="0" smtClean="0">
                <a:solidFill>
                  <a:srgbClr val="0000FF"/>
                </a:solidFill>
              </a:rPr>
              <a:t>    Расстояние</a:t>
            </a:r>
            <a:br>
              <a:rPr lang="ru-RU" sz="4900" b="1" dirty="0" smtClean="0">
                <a:solidFill>
                  <a:srgbClr val="0000FF"/>
                </a:solidFill>
              </a:rPr>
            </a:br>
            <a:r>
              <a:rPr lang="en-US" sz="4900" b="1" dirty="0" smtClean="0">
                <a:solidFill>
                  <a:srgbClr val="0000FF"/>
                </a:solidFill>
              </a:rPr>
              <a:t>                    t                s</a:t>
            </a:r>
            <a:r>
              <a:rPr lang="ru-RU" sz="4900" b="1" dirty="0" smtClean="0">
                <a:solidFill>
                  <a:srgbClr val="0000FF"/>
                </a:solidFill>
              </a:rPr>
              <a:t> 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715436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                               3ч            270км</a:t>
            </a:r>
          </a:p>
          <a:p>
            <a:pPr>
              <a:buNone/>
            </a:pPr>
            <a:r>
              <a:rPr lang="ru-RU" sz="4400" b="1" dirty="0" smtClean="0"/>
              <a:t>                                    4ч            8м    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Гепард   100км/ч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Пробное действие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Задача 1.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ru-RU" sz="4400" b="1" dirty="0" err="1" smtClean="0"/>
              <a:t>Доржу</a:t>
            </a:r>
            <a:r>
              <a:rPr lang="ru-RU" sz="4400" b="1" dirty="0" smtClean="0"/>
              <a:t> идти до школы 500м, </a:t>
            </a:r>
          </a:p>
          <a:p>
            <a:pPr>
              <a:buNone/>
            </a:pPr>
            <a:r>
              <a:rPr lang="ru-RU" sz="4400" b="1" dirty="0" smtClean="0"/>
              <a:t>   а </a:t>
            </a:r>
            <a:r>
              <a:rPr lang="ru-RU" sz="4400" b="1" dirty="0" err="1" smtClean="0"/>
              <a:t>Эресу</a:t>
            </a:r>
            <a:r>
              <a:rPr lang="ru-RU" sz="4400" b="1" dirty="0" smtClean="0"/>
              <a:t> – 520м.</a:t>
            </a:r>
          </a:p>
          <a:p>
            <a:pPr>
              <a:buNone/>
            </a:pPr>
            <a:r>
              <a:rPr lang="ru-RU" sz="4400" dirty="0" smtClean="0"/>
              <a:t>   Кто ближе к школе живет? </a:t>
            </a:r>
          </a:p>
          <a:p>
            <a:pPr>
              <a:buNone/>
            </a:pPr>
            <a:r>
              <a:rPr lang="ru-RU" sz="4400" dirty="0" smtClean="0"/>
              <a:t>   Кто быстрее дойдет? (скорость)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Пробное действие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491174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Задача 2.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b="1" dirty="0" err="1" smtClean="0"/>
              <a:t>Айсуу</a:t>
            </a:r>
            <a:r>
              <a:rPr lang="ru-RU" sz="4400" b="1" dirty="0" smtClean="0"/>
              <a:t> идет до школы 10 мин,</a:t>
            </a:r>
          </a:p>
          <a:p>
            <a:pPr>
              <a:buNone/>
            </a:pPr>
            <a:r>
              <a:rPr lang="ru-RU" sz="4400" b="1" dirty="0" smtClean="0"/>
              <a:t>    а </a:t>
            </a:r>
            <a:r>
              <a:rPr lang="ru-RU" sz="4400" b="1" dirty="0" err="1" smtClean="0"/>
              <a:t>Чайзат</a:t>
            </a:r>
            <a:r>
              <a:rPr lang="ru-RU" sz="4400" b="1" dirty="0" smtClean="0"/>
              <a:t>  – 12 мин.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Кто тратит больше времени на дорогу? Кто ближе живет? Кто быстрее дойдет (скорость)?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Новые знания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Задача 3.</a:t>
            </a:r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b="1" dirty="0" smtClean="0"/>
              <a:t>Трехпалый ленивец за 4 ч может </a:t>
            </a:r>
          </a:p>
          <a:p>
            <a:pPr>
              <a:buNone/>
            </a:pPr>
            <a:r>
              <a:rPr lang="ru-RU" sz="4400" b="1" dirty="0" smtClean="0"/>
              <a:t>пройти 8 м. Какова его скорость?</a:t>
            </a:r>
          </a:p>
          <a:p>
            <a:pPr>
              <a:buNone/>
            </a:pPr>
            <a:endParaRPr lang="ru-RU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3836233"/>
          <a:ext cx="842968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4"/>
                <a:gridCol w="2690831"/>
                <a:gridCol w="2928957"/>
              </a:tblGrid>
              <a:tr h="1378717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 Скорость</a:t>
                      </a:r>
                      <a:endParaRPr lang="en-US" sz="4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4400" b="1" dirty="0" smtClean="0">
                          <a:solidFill>
                            <a:srgbClr val="0000FF"/>
                          </a:solidFill>
                        </a:rPr>
                        <a:t>        v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     Время </a:t>
                      </a:r>
                    </a:p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         </a:t>
                      </a:r>
                      <a:r>
                        <a:rPr lang="en-US" sz="4400" b="1" dirty="0" smtClean="0">
                          <a:solidFill>
                            <a:srgbClr val="0000FF"/>
                          </a:solidFill>
                        </a:rPr>
                        <a:t>t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Расстояние</a:t>
                      </a:r>
                      <a:br>
                        <a:rPr lang="ru-RU" sz="4400" b="1" dirty="0" smtClean="0">
                          <a:solidFill>
                            <a:srgbClr val="0000FF"/>
                          </a:solidFill>
                        </a:rPr>
                      </a:br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         </a:t>
                      </a:r>
                      <a:r>
                        <a:rPr lang="en-US" sz="4400" b="1" dirty="0" smtClean="0">
                          <a:solidFill>
                            <a:srgbClr val="0000FF"/>
                          </a:solidFill>
                        </a:rPr>
                        <a:t>s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0605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       ?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     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     4ч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      8м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Скорость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571612"/>
          <a:ext cx="8858314" cy="370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999"/>
                <a:gridCol w="1981981"/>
                <a:gridCol w="3119334"/>
              </a:tblGrid>
              <a:tr h="168974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Скорость</a:t>
                      </a:r>
                      <a:endParaRPr lang="en-US" sz="4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        v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Время </a:t>
                      </a:r>
                    </a:p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Расстояние</a:t>
                      </a:r>
                      <a:br>
                        <a:rPr lang="ru-RU" sz="4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699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4800" b="1" dirty="0" smtClean="0">
                          <a:solidFill>
                            <a:srgbClr val="0000FF"/>
                          </a:solidFill>
                        </a:rPr>
                        <a:t>?</a:t>
                      </a:r>
                      <a:r>
                        <a:rPr lang="ru-RU" sz="4400" dirty="0" smtClean="0">
                          <a:solidFill>
                            <a:srgbClr val="0000FF"/>
                          </a:solidFill>
                        </a:rPr>
                        <a:t>    </a:t>
                      </a:r>
                      <a:r>
                        <a:rPr lang="en-US" sz="4800" b="1" dirty="0" smtClean="0">
                          <a:solidFill>
                            <a:srgbClr val="0000FF"/>
                          </a:solidFill>
                        </a:rPr>
                        <a:t>V</a:t>
                      </a:r>
                      <a:r>
                        <a:rPr lang="ru-RU" sz="4800" b="1" dirty="0" smtClean="0">
                          <a:solidFill>
                            <a:srgbClr val="0000FF"/>
                          </a:solidFill>
                        </a:rPr>
                        <a:t> =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   </a:t>
                      </a:r>
                      <a:r>
                        <a:rPr lang="en-US" sz="4800" b="1" dirty="0" smtClean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ru-RU" sz="4800" b="1" dirty="0" smtClean="0">
                          <a:solidFill>
                            <a:srgbClr val="0000FF"/>
                          </a:solidFill>
                        </a:rPr>
                        <a:t> : </a:t>
                      </a:r>
                      <a:r>
                        <a:rPr lang="en-US" sz="4800" b="1" dirty="0" smtClean="0">
                          <a:solidFill>
                            <a:srgbClr val="0000FF"/>
                          </a:solidFill>
                        </a:rPr>
                        <a:t>t</a:t>
                      </a:r>
                      <a:endParaRPr lang="ru-RU" sz="48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ru-RU" sz="4800" b="1" dirty="0" smtClean="0"/>
                        <a:t>8 :</a:t>
                      </a:r>
                      <a:r>
                        <a:rPr lang="ru-RU" sz="4800" b="1" baseline="0" dirty="0" smtClean="0"/>
                        <a:t> 4 = 2(м/ч) 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7988"/>
            <a:ext cx="3311525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28596" y="2357430"/>
            <a:ext cx="814393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Машина проехала </a:t>
            </a:r>
            <a:r>
              <a:rPr lang="ru-RU" sz="4400" b="1" dirty="0" smtClean="0"/>
              <a:t>270 </a:t>
            </a:r>
            <a:r>
              <a:rPr lang="ru-RU" sz="4400" b="1" dirty="0"/>
              <a:t>км </a:t>
            </a:r>
          </a:p>
          <a:p>
            <a:pPr algn="ctr"/>
            <a:r>
              <a:rPr lang="ru-RU" sz="4400" b="1" dirty="0"/>
              <a:t>за 3 часа . Найди ее скорость</a:t>
            </a:r>
            <a:r>
              <a:rPr lang="ru-RU" sz="4400" dirty="0"/>
              <a:t>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7" y="4143380"/>
          <a:ext cx="8358246" cy="235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643207"/>
                <a:gridCol w="2928957"/>
              </a:tblGrid>
              <a:tr h="1148835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Скорость</a:t>
                      </a: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en-US" sz="4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Расстояние</a:t>
                      </a:r>
                      <a:endParaRPr lang="en-US" sz="4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228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3 ч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270 км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583</Words>
  <Application>Microsoft Office PowerPoint</Application>
  <PresentationFormat>Экран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Оцениваем: </vt:lpstr>
      <vt:lpstr>Чистописание </vt:lpstr>
      <vt:lpstr>                   Время        Расстояние             t                s </vt:lpstr>
      <vt:lpstr>Тема урока   Скорость       Время      Расстояние                     t                s </vt:lpstr>
      <vt:lpstr>Пробное действие</vt:lpstr>
      <vt:lpstr>Пробное действие</vt:lpstr>
      <vt:lpstr>Новые знания</vt:lpstr>
      <vt:lpstr>Скорость </vt:lpstr>
      <vt:lpstr>Слайд 9</vt:lpstr>
      <vt:lpstr>Слайд 10</vt:lpstr>
      <vt:lpstr>Скорость - это</vt:lpstr>
      <vt:lpstr>Единицы измерения скорости</vt:lpstr>
      <vt:lpstr>Реши задачи</vt:lpstr>
      <vt:lpstr>Слайд 14</vt:lpstr>
      <vt:lpstr>Слайд 15</vt:lpstr>
      <vt:lpstr>Слайд 16</vt:lpstr>
      <vt:lpstr>Слайд 17</vt:lpstr>
      <vt:lpstr>Слайд 18</vt:lpstr>
      <vt:lpstr>Слайд 19</vt:lpstr>
      <vt:lpstr> На умножение или на деление?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ЧодурааАнтон</cp:lastModifiedBy>
  <cp:revision>61</cp:revision>
  <dcterms:modified xsi:type="dcterms:W3CDTF">2013-02-19T13:34:25Z</dcterms:modified>
</cp:coreProperties>
</file>