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9" r:id="rId3"/>
    <p:sldId id="257" r:id="rId4"/>
    <p:sldId id="259" r:id="rId5"/>
    <p:sldId id="261" r:id="rId6"/>
    <p:sldId id="265" r:id="rId7"/>
    <p:sldId id="267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20A9A0-3135-47B3-A360-FA503F779C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37F7B9-77E6-4B5E-92E4-97A5284AA703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pPr algn="ctr"/>
            <a:r>
              <a:rPr lang="ru-RU" sz="13800" b="1" dirty="0" smtClean="0">
                <a:solidFill>
                  <a:srgbClr val="C00000"/>
                </a:solidFill>
              </a:rPr>
              <a:t>Урок русского языка</a:t>
            </a:r>
            <a:endParaRPr lang="ru-RU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85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064896" cy="6284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/>
              <a:t>1. Своей работой на уроке я                                     доволен  / не доволен</a:t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2.За </a:t>
            </a:r>
            <a:r>
              <a:rPr lang="ru-RU" sz="4000" b="1" dirty="0"/>
              <a:t>урок моё настроение                                        стало лучше  / стало хуже</a:t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3</a:t>
            </a:r>
            <a:r>
              <a:rPr lang="ru-RU" sz="4000" b="1" dirty="0"/>
              <a:t>. Материал урока мне был                                      понятен / не понятен</a:t>
            </a:r>
            <a:br>
              <a:rPr lang="ru-RU" sz="4000" b="1" dirty="0"/>
            </a:br>
            <a:r>
              <a:rPr lang="ru-RU" sz="4000" b="1" dirty="0"/>
              <a:t>                                                                                     полезен / не полезен  </a:t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92027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604448" cy="5715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Домашнее задание</a:t>
            </a:r>
            <a:br>
              <a:rPr lang="ru-RU" sz="6600" b="1" dirty="0"/>
            </a:br>
            <a:r>
              <a:rPr lang="ru-RU" sz="6600" b="1" dirty="0"/>
              <a:t>Стр.113, упр.507</a:t>
            </a:r>
            <a:br>
              <a:rPr lang="ru-RU" sz="6600" b="1" dirty="0"/>
            </a:b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4850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491738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rgbClr val="C00000"/>
                </a:solidFill>
              </a:rPr>
              <a:t>Когда мы улыбаемся,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мы реже ошибаемся.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И чаще награждаемся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подарками судьбы.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Когда мы улыбаемся,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Мы самоисцеляемся.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И силой наполняемся,</a:t>
            </a: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дарующей успех!</a:t>
            </a:r>
            <a:br>
              <a:rPr lang="ru-RU" sz="4400" b="1" dirty="0">
                <a:solidFill>
                  <a:srgbClr val="C0000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нки\Коллекция картинок (Microsoft)\картинки\j0438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000125"/>
            <a:ext cx="3214716" cy="321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Картинки\Коллекция картинок (Microsoft)\картинки\j028045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3"/>
            <a:ext cx="2714625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4286250" y="-214313"/>
            <a:ext cx="571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4786313" y="-214313"/>
            <a:ext cx="571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2054" name="Прямоугольник 8"/>
          <p:cNvSpPr>
            <a:spLocks noChangeArrowheads="1"/>
          </p:cNvSpPr>
          <p:nvPr/>
        </p:nvSpPr>
        <p:spPr bwMode="auto">
          <a:xfrm>
            <a:off x="3786188" y="-214313"/>
            <a:ext cx="571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85786" y="4929198"/>
            <a:ext cx="7358114" cy="1238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г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/>
                <a:cs typeface="Times New Roman"/>
              </a:rPr>
              <a:t> 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/>
                <a:cs typeface="Times New Roman"/>
              </a:rPr>
              <a:t>зета</a:t>
            </a:r>
          </a:p>
        </p:txBody>
      </p:sp>
      <p:sp>
        <p:nvSpPr>
          <p:cNvPr id="2056" name="WordArt 2"/>
          <p:cNvSpPr>
            <a:spLocks noChangeArrowheads="1" noChangeShapeType="1" noTextEdit="1"/>
          </p:cNvSpPr>
          <p:nvPr/>
        </p:nvSpPr>
        <p:spPr bwMode="auto">
          <a:xfrm>
            <a:off x="1928813" y="4929198"/>
            <a:ext cx="1214437" cy="12334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3125" y="5572125"/>
            <a:ext cx="642938" cy="571500"/>
          </a:xfrm>
          <a:prstGeom prst="ellipse">
            <a:avLst/>
          </a:prstGeom>
          <a:solidFill>
            <a:srgbClr val="F82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828D0"/>
              </a:solidFill>
            </a:endParaRPr>
          </a:p>
        </p:txBody>
      </p:sp>
      <p:sp>
        <p:nvSpPr>
          <p:cNvPr id="2058" name="Прямоугольник 12"/>
          <p:cNvSpPr>
            <a:spLocks noChangeArrowheads="1"/>
          </p:cNvSpPr>
          <p:nvPr/>
        </p:nvSpPr>
        <p:spPr bwMode="auto">
          <a:xfrm>
            <a:off x="4714876" y="4143380"/>
            <a:ext cx="488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Calibri" pitchFamily="34" charset="0"/>
                <a:sym typeface="Symbol" pitchFamily="18" charset="2"/>
              </a:rPr>
              <a:t></a:t>
            </a:r>
          </a:p>
        </p:txBody>
      </p:sp>
      <p:pic>
        <p:nvPicPr>
          <p:cNvPr id="1026" name="Picture 2" descr="E:\Картинки\для словарных слов\6864ab51ea9807429873b4125810492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57356" y="285728"/>
            <a:ext cx="5290599" cy="41434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11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/>
      <p:bldP spid="2056" grpId="0"/>
      <p:bldP spid="12" grpId="0" animBg="1"/>
      <p:bldP spid="12" grpId="1" animBg="1"/>
      <p:bldP spid="20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INCH2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928670"/>
            <a:ext cx="321471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2"/>
          <p:cNvSpPr>
            <a:spLocks noChangeArrowheads="1" noChangeShapeType="1" noTextEdit="1"/>
          </p:cNvSpPr>
          <p:nvPr/>
        </p:nvSpPr>
        <p:spPr bwMode="auto">
          <a:xfrm>
            <a:off x="1071538" y="285728"/>
            <a:ext cx="2643187" cy="876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г = к</a:t>
            </a:r>
          </a:p>
        </p:txBody>
      </p:sp>
      <p:sp>
        <p:nvSpPr>
          <p:cNvPr id="6148" name="WordArt 2"/>
          <p:cNvSpPr>
            <a:spLocks noChangeArrowheads="1" noChangeShapeType="1" noTextEdit="1"/>
          </p:cNvSpPr>
          <p:nvPr/>
        </p:nvSpPr>
        <p:spPr bwMode="auto">
          <a:xfrm>
            <a:off x="4214810" y="1928802"/>
            <a:ext cx="1214438" cy="17335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</a:t>
            </a:r>
          </a:p>
        </p:txBody>
      </p:sp>
      <p:pic>
        <p:nvPicPr>
          <p:cNvPr id="6149" name="Picture 3" descr="E:\Картинки\Коллекция картинок (Microsoft)\картинки\j023791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85728"/>
            <a:ext cx="2500340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357818" y="285728"/>
            <a:ext cx="3000396" cy="13763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1,2,3,4,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5, 6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072063" y="214313"/>
            <a:ext cx="2143125" cy="128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52" name="WordArt 4"/>
          <p:cNvSpPr>
            <a:spLocks noChangeArrowheads="1" noChangeShapeType="1" noTextEdit="1"/>
          </p:cNvSpPr>
          <p:nvPr/>
        </p:nvSpPr>
        <p:spPr bwMode="auto">
          <a:xfrm>
            <a:off x="714375" y="4286250"/>
            <a:ext cx="7500938" cy="2166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к  </a:t>
            </a:r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рабль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53" name="WordArt 2"/>
          <p:cNvSpPr>
            <a:spLocks noChangeArrowheads="1" noChangeShapeType="1" noTextEdit="1"/>
          </p:cNvSpPr>
          <p:nvPr/>
        </p:nvSpPr>
        <p:spPr bwMode="auto">
          <a:xfrm>
            <a:off x="1785938" y="4786322"/>
            <a:ext cx="1000125" cy="11620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00250" y="5357813"/>
            <a:ext cx="642938" cy="571500"/>
          </a:xfrm>
          <a:prstGeom prst="ellipse">
            <a:avLst/>
          </a:prstGeom>
          <a:solidFill>
            <a:srgbClr val="F82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828D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143500" y="6072188"/>
            <a:ext cx="20002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4429124" y="4000504"/>
            <a:ext cx="4889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Calibri" pitchFamily="34" charset="0"/>
                <a:sym typeface="Symbol" pitchFamily="18" charset="2"/>
              </a:rPr>
              <a:t></a:t>
            </a:r>
          </a:p>
        </p:txBody>
      </p:sp>
      <p:pic>
        <p:nvPicPr>
          <p:cNvPr id="4098" name="Picture 2" descr="E:\Картинки\для словарных слов\9bc2b2948f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290"/>
            <a:ext cx="6096000" cy="4000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23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" grpId="0"/>
      <p:bldP spid="6152" grpId="0" animBg="1"/>
      <p:bldP spid="6153" grpId="0" animBg="1"/>
      <p:bldP spid="12" grpId="0" animBg="1"/>
      <p:bldP spid="12" grpId="1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Картинки\Коллекция картинок (Microsoft)\картинки\j0423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28670"/>
            <a:ext cx="250032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E:\Картинки\Коллекция картинок (Microsoft)\картинки\j042469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8860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714625" y="285750"/>
            <a:ext cx="571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3143250" y="785813"/>
            <a:ext cx="257175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5" descr="E:\Картинки\Коллекция картинок (Microsoft)\картинки\j0426224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86446" y="789635"/>
            <a:ext cx="1970079" cy="271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57158" y="4500570"/>
            <a:ext cx="8501062" cy="214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к  л  грамм</a:t>
            </a: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3143240" y="4572008"/>
            <a:ext cx="714375" cy="1428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357290" y="4572008"/>
            <a:ext cx="714380" cy="14287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1428750" y="5429263"/>
            <a:ext cx="500044" cy="500049"/>
          </a:xfrm>
          <a:prstGeom prst="ellipse">
            <a:avLst/>
          </a:prstGeom>
          <a:solidFill>
            <a:srgbClr val="F82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828D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72250" y="6143625"/>
            <a:ext cx="23574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000760" y="3714752"/>
            <a:ext cx="4889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Calibri" pitchFamily="34" charset="0"/>
                <a:sym typeface="Symbol" pitchFamily="18" charset="2"/>
              </a:rPr>
              <a:t></a:t>
            </a:r>
          </a:p>
        </p:txBody>
      </p:sp>
      <p:sp>
        <p:nvSpPr>
          <p:cNvPr id="14351" name="WordArt 2"/>
          <p:cNvSpPr>
            <a:spLocks noChangeArrowheads="1" noChangeShapeType="1" noTextEdit="1"/>
          </p:cNvSpPr>
          <p:nvPr/>
        </p:nvSpPr>
        <p:spPr bwMode="auto">
          <a:xfrm>
            <a:off x="7715250" y="1785938"/>
            <a:ext cx="1071563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7933C"/>
                </a:solidFill>
                <a:latin typeface="Times New Roman"/>
                <a:cs typeface="Times New Roman"/>
              </a:rPr>
              <a:t>м</a:t>
            </a:r>
          </a:p>
        </p:txBody>
      </p:sp>
      <p:sp>
        <p:nvSpPr>
          <p:cNvPr id="14352" name="Прямоугольник 18"/>
          <p:cNvSpPr>
            <a:spLocks noChangeArrowheads="1"/>
          </p:cNvSpPr>
          <p:nvPr/>
        </p:nvSpPr>
        <p:spPr bwMode="auto">
          <a:xfrm>
            <a:off x="7643834" y="0"/>
            <a:ext cx="595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pic>
        <p:nvPicPr>
          <p:cNvPr id="6146" name="Picture 2" descr="E:\Картинки\для словарных слов\7570408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786050" y="214290"/>
            <a:ext cx="3857652" cy="37147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7" name="Овал 16"/>
          <p:cNvSpPr/>
          <p:nvPr/>
        </p:nvSpPr>
        <p:spPr>
          <a:xfrm>
            <a:off x="3286116" y="5429264"/>
            <a:ext cx="500044" cy="500049"/>
          </a:xfrm>
          <a:prstGeom prst="ellipse">
            <a:avLst/>
          </a:prstGeom>
          <a:solidFill>
            <a:srgbClr val="F82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828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1" grpId="0" animBg="1"/>
      <p:bldP spid="12" grpId="0" animBg="1"/>
      <p:bldP spid="13" grpId="0" animBg="1"/>
      <p:bldP spid="14" grpId="0" animBg="1"/>
      <p:bldP spid="14" grpId="1" animBg="1"/>
      <p:bldP spid="18" grpId="0"/>
      <p:bldP spid="14351" grpId="0"/>
      <p:bldP spid="14352" grpId="0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Картинки\Коллекция картинок (Microsoft)\картинки\j0405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8575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595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2571750" y="0"/>
            <a:ext cx="595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8548688" y="-214313"/>
            <a:ext cx="595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15366" name="Прямоугольник 7"/>
          <p:cNvSpPr>
            <a:spLocks noChangeArrowheads="1"/>
          </p:cNvSpPr>
          <p:nvPr/>
        </p:nvSpPr>
        <p:spPr bwMode="auto">
          <a:xfrm>
            <a:off x="6143625" y="-285750"/>
            <a:ext cx="595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pic>
        <p:nvPicPr>
          <p:cNvPr id="15367" name="Picture 5" descr="E:\Картинки\Коллекция картинок (Microsoft)\картинки\j038606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7554" y="428624"/>
            <a:ext cx="2857519" cy="27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2"/>
          <p:cNvSpPr>
            <a:spLocks noChangeArrowheads="1" noChangeShapeType="1" noTextEdit="1"/>
          </p:cNvSpPr>
          <p:nvPr/>
        </p:nvSpPr>
        <p:spPr bwMode="auto">
          <a:xfrm>
            <a:off x="3286125" y="2500313"/>
            <a:ext cx="2928938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Т=Ж</a:t>
            </a:r>
          </a:p>
        </p:txBody>
      </p:sp>
      <p:pic>
        <p:nvPicPr>
          <p:cNvPr id="15369" name="Picture 6" descr="E:\Картинки\Коллекция картинок (Microsoft)\картинки\j033487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571500"/>
            <a:ext cx="1809750" cy="214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Прямоугольник 11"/>
          <p:cNvSpPr>
            <a:spLocks noChangeArrowheads="1"/>
          </p:cNvSpPr>
          <p:nvPr/>
        </p:nvSpPr>
        <p:spPr bwMode="auto">
          <a:xfrm>
            <a:off x="7215188" y="-214313"/>
            <a:ext cx="595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15371" name="WordArt 7"/>
          <p:cNvSpPr>
            <a:spLocks noChangeArrowheads="1" noChangeShapeType="1" noTextEdit="1"/>
          </p:cNvSpPr>
          <p:nvPr/>
        </p:nvSpPr>
        <p:spPr bwMode="auto">
          <a:xfrm>
            <a:off x="1571604" y="4714884"/>
            <a:ext cx="7358062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нж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нер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85720" y="4714884"/>
            <a:ext cx="1214446" cy="1333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4429124" y="4714884"/>
            <a:ext cx="1071563" cy="1357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143768" y="3857628"/>
            <a:ext cx="488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Calibri" pitchFamily="34" charset="0"/>
                <a:sym typeface="Symbol" pitchFamily="18" charset="2"/>
              </a:rPr>
              <a:t></a:t>
            </a:r>
          </a:p>
        </p:txBody>
      </p:sp>
      <p:sp>
        <p:nvSpPr>
          <p:cNvPr id="18" name="Овал 17"/>
          <p:cNvSpPr/>
          <p:nvPr/>
        </p:nvSpPr>
        <p:spPr>
          <a:xfrm>
            <a:off x="638579" y="5429264"/>
            <a:ext cx="642937" cy="642937"/>
          </a:xfrm>
          <a:prstGeom prst="ellipse">
            <a:avLst/>
          </a:prstGeom>
          <a:solidFill>
            <a:srgbClr val="F82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828D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43438" y="5429264"/>
            <a:ext cx="642937" cy="642938"/>
          </a:xfrm>
          <a:prstGeom prst="ellipse">
            <a:avLst/>
          </a:prstGeom>
          <a:solidFill>
            <a:srgbClr val="F82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828D0"/>
              </a:solidFill>
            </a:endParaRPr>
          </a:p>
        </p:txBody>
      </p:sp>
      <p:pic>
        <p:nvPicPr>
          <p:cNvPr id="9218" name="Picture 2" descr="E:\Картинки\для словарных слов\d4e9022f71cb9b8f158c4cbc883c1f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95346"/>
            <a:ext cx="3286148" cy="415755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71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8" grpId="0"/>
      <p:bldP spid="15370" grpId="0"/>
      <p:bldP spid="15371" grpId="0"/>
      <p:bldP spid="15" grpId="0" animBg="1"/>
      <p:bldP spid="16" grpId="0" animBg="1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Природа\Вода\photosight.ru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785795"/>
            <a:ext cx="2857520" cy="2571768"/>
          </a:xfrm>
          <a:prstGeom prst="rect">
            <a:avLst/>
          </a:prstGeom>
          <a:noFill/>
        </p:spPr>
      </p:pic>
      <p:sp>
        <p:nvSpPr>
          <p:cNvPr id="3" name="Прямоугольник 8"/>
          <p:cNvSpPr>
            <a:spLocks noChangeArrowheads="1"/>
          </p:cNvSpPr>
          <p:nvPr/>
        </p:nvSpPr>
        <p:spPr bwMode="auto">
          <a:xfrm>
            <a:off x="3286116" y="0"/>
            <a:ext cx="595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pic>
        <p:nvPicPr>
          <p:cNvPr id="1027" name="Picture 3" descr="E:\Картинки\Коллекция картинок (Microsoft)\картинки\j04368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714344"/>
            <a:ext cx="2643206" cy="2643206"/>
          </a:xfrm>
          <a:prstGeom prst="rect">
            <a:avLst/>
          </a:prstGeom>
          <a:noFill/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000496" y="500042"/>
            <a:ext cx="2071702" cy="1090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1,2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pic>
        <p:nvPicPr>
          <p:cNvPr id="1028" name="Picture 4" descr="E:\Картинки\Коллекция картинок (Microsoft)\картинки\j043487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428736"/>
            <a:ext cx="2286004" cy="2286004"/>
          </a:xfrm>
          <a:prstGeom prst="rect">
            <a:avLst/>
          </a:prstGeom>
          <a:noFill/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6715140" y="285728"/>
            <a:ext cx="595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8001024" y="285728"/>
            <a:ext cx="5953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Arial Black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857224" y="4143380"/>
            <a:ext cx="7429552" cy="20145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  </a:t>
            </a:r>
            <a:r>
              <a:rPr lang="ru-RU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Times New Roman"/>
                <a:cs typeface="Times New Roman"/>
              </a:rPr>
              <a:t>ссия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214546" y="4714884"/>
            <a:ext cx="1071561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143636" y="3857628"/>
            <a:ext cx="488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 dirty="0">
                <a:latin typeface="Calibri" pitchFamily="34" charset="0"/>
                <a:sym typeface="Symbol" pitchFamily="18" charset="2"/>
              </a:rPr>
              <a:t>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14744" y="6286520"/>
            <a:ext cx="17859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4348" y="6286520"/>
            <a:ext cx="1214437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428860" y="5429264"/>
            <a:ext cx="642938" cy="642938"/>
          </a:xfrm>
          <a:prstGeom prst="ellipse">
            <a:avLst/>
          </a:prstGeom>
          <a:solidFill>
            <a:srgbClr val="F828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828D0"/>
              </a:solidFill>
            </a:endParaRPr>
          </a:p>
        </p:txBody>
      </p:sp>
      <p:pic>
        <p:nvPicPr>
          <p:cNvPr id="13314" name="Picture 2" descr="E:\Картинки\для словарных слов\099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14290"/>
            <a:ext cx="6400669" cy="371477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81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29" grpId="0"/>
      <p:bldP spid="10" grpId="0" animBg="1"/>
      <p:bldP spid="11" grpId="0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404664"/>
            <a:ext cx="8136905" cy="61206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1) Ещё в полях белеет снег,</a:t>
            </a:r>
            <a:br>
              <a:rPr lang="ru-RU" sz="2800" b="1" dirty="0"/>
            </a:br>
            <a:r>
              <a:rPr lang="ru-RU" sz="2800" b="1" dirty="0"/>
              <a:t>А воды уж весной шумят –</a:t>
            </a:r>
            <a:br>
              <a:rPr lang="ru-RU" sz="2800" b="1" dirty="0"/>
            </a:br>
            <a:r>
              <a:rPr lang="ru-RU" sz="2800" b="1" dirty="0"/>
              <a:t>Бегут и будят сонный брег, </a:t>
            </a:r>
            <a:br>
              <a:rPr lang="ru-RU" sz="2800" b="1" dirty="0"/>
            </a:br>
            <a:r>
              <a:rPr lang="ru-RU" sz="2800" b="1" dirty="0"/>
              <a:t>Бегут и блещут, и гласят…</a:t>
            </a:r>
            <a:r>
              <a:rPr lang="ru-RU" sz="2800" b="1" i="1" dirty="0"/>
              <a:t>(Ф. Тютчев.)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</a:t>
            </a:r>
            <a:r>
              <a:rPr lang="ru-RU" sz="2800" b="1" dirty="0"/>
              <a:t>) В тот год осенняя погода</a:t>
            </a:r>
            <a:br>
              <a:rPr lang="ru-RU" sz="2800" b="1" dirty="0"/>
            </a:br>
            <a:r>
              <a:rPr lang="ru-RU" sz="2800" b="1" dirty="0"/>
              <a:t>Стояла долго на дворе, </a:t>
            </a:r>
            <a:br>
              <a:rPr lang="ru-RU" sz="2800" b="1" dirty="0"/>
            </a:br>
            <a:r>
              <a:rPr lang="ru-RU" sz="2800" b="1" dirty="0"/>
              <a:t>Зимы ждала, ждала природа,</a:t>
            </a:r>
            <a:br>
              <a:rPr lang="ru-RU" sz="2800" b="1" dirty="0"/>
            </a:br>
            <a:r>
              <a:rPr lang="ru-RU" sz="2800" b="1" dirty="0"/>
              <a:t>Снег выпал только в январе…</a:t>
            </a:r>
            <a:r>
              <a:rPr lang="ru-RU" sz="2800" b="1" i="1" dirty="0"/>
              <a:t> (А. Пушкин.)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</a:t>
            </a:r>
            <a:r>
              <a:rPr lang="ru-RU" sz="2800" b="1" dirty="0"/>
              <a:t>) Задумаю – реки большие</a:t>
            </a:r>
            <a:br>
              <a:rPr lang="ru-RU" sz="2800" b="1" dirty="0"/>
            </a:br>
            <a:r>
              <a:rPr lang="ru-RU" sz="2800" b="1" dirty="0"/>
              <a:t>Надолго упрячу под гнёт,</a:t>
            </a:r>
            <a:br>
              <a:rPr lang="ru-RU" sz="2800" b="1" dirty="0"/>
            </a:br>
            <a:r>
              <a:rPr lang="ru-RU" sz="2800" b="1" dirty="0"/>
              <a:t>Построю мосты ледяные,</a:t>
            </a:r>
            <a:br>
              <a:rPr lang="ru-RU" sz="2800" b="1" dirty="0"/>
            </a:br>
            <a:r>
              <a:rPr lang="ru-RU" sz="2800" b="1" dirty="0"/>
              <a:t>Каких не построит народ…</a:t>
            </a:r>
            <a:r>
              <a:rPr lang="ru-RU" sz="2800" b="1" i="1" dirty="0"/>
              <a:t> (А. Некрасов.)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62073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92887" cy="6858000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/>
              <a:t>1</a:t>
            </a:r>
            <a:r>
              <a:rPr lang="ru-RU" sz="3200" b="1" i="1" dirty="0" smtClean="0"/>
              <a:t>)Растут</a:t>
            </a:r>
            <a:r>
              <a:rPr lang="ru-RU" sz="3200" b="1" i="1" dirty="0"/>
              <a:t>, застыла, будут летать, сидит, подует ,пошёл, будет светить, вспомню, дрожал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2)</a:t>
            </a:r>
            <a:r>
              <a:rPr lang="ru-RU" sz="3200" b="1" i="1" dirty="0" err="1" smtClean="0"/>
              <a:t>Поб_лели</a:t>
            </a:r>
            <a:r>
              <a:rPr lang="ru-RU" sz="3200" b="1" i="1" dirty="0" smtClean="0"/>
              <a:t>  </a:t>
            </a:r>
            <a:r>
              <a:rPr lang="ru-RU" sz="3200" b="1" i="1" dirty="0" err="1"/>
              <a:t>п_ля</a:t>
            </a:r>
            <a:r>
              <a:rPr lang="ru-RU" sz="3200" b="1" i="1" dirty="0"/>
              <a:t> и пригорки. </a:t>
            </a:r>
            <a:r>
              <a:rPr lang="ru-RU" sz="3200" b="1" i="1" dirty="0" err="1"/>
              <a:t>Тонк</a:t>
            </a:r>
            <a:r>
              <a:rPr lang="ru-RU" sz="3200" b="1" i="1" dirty="0"/>
              <a:t>__ льдом покрылась </a:t>
            </a:r>
            <a:r>
              <a:rPr lang="ru-RU" sz="3200" b="1" i="1" dirty="0" err="1"/>
              <a:t>р_ка</a:t>
            </a:r>
            <a:r>
              <a:rPr lang="ru-RU" sz="3200" b="1" i="1" dirty="0"/>
              <a:t> и уснула. Ходит </a:t>
            </a:r>
            <a:r>
              <a:rPr lang="ru-RU" sz="3200" b="1" i="1" dirty="0" err="1"/>
              <a:t>з_ма</a:t>
            </a:r>
            <a:r>
              <a:rPr lang="ru-RU" sz="3200" b="1" i="1" dirty="0"/>
              <a:t> по горам </a:t>
            </a:r>
            <a:r>
              <a:rPr lang="ru-RU" sz="3200" b="1" i="1" dirty="0" err="1"/>
              <a:t>п_глядывает</a:t>
            </a:r>
            <a:r>
              <a:rPr lang="ru-RU" sz="3200" b="1" i="1" dirty="0"/>
              <a:t> по </a:t>
            </a:r>
            <a:r>
              <a:rPr lang="ru-RU" sz="3200" b="1" i="1" dirty="0" err="1"/>
              <a:t>ст_р_нам</a:t>
            </a:r>
            <a:r>
              <a:rPr lang="ru-RU" sz="3200" b="1" i="1" dirty="0"/>
              <a:t> укутывает </a:t>
            </a:r>
            <a:r>
              <a:rPr lang="ru-RU" sz="3200" b="1" i="1" dirty="0" err="1"/>
              <a:t>д_ревья</a:t>
            </a:r>
            <a:r>
              <a:rPr lang="ru-RU" sz="3200" b="1" i="1" dirty="0"/>
              <a:t> и кусты в </a:t>
            </a:r>
            <a:r>
              <a:rPr lang="ru-RU" sz="3200" b="1" i="1" dirty="0" err="1"/>
              <a:t>тёпл</a:t>
            </a:r>
            <a:r>
              <a:rPr lang="ru-RU" sz="3200" b="1" i="1" dirty="0"/>
              <a:t>__ шубы</a:t>
            </a:r>
            <a:r>
              <a:rPr lang="ru-RU" sz="3200" b="1" i="1" dirty="0" smtClean="0"/>
              <a:t>.</a:t>
            </a:r>
            <a:br>
              <a:rPr lang="ru-RU" sz="3200" b="1" i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3)</a:t>
            </a:r>
            <a:r>
              <a:rPr lang="ru-RU" sz="3200" b="1" i="1" dirty="0" smtClean="0"/>
              <a:t>Весной </a:t>
            </a:r>
            <a:r>
              <a:rPr lang="ru-RU" sz="3200" b="1" i="1" dirty="0"/>
              <a:t>лучи солнца согрели землю. Подули тёплые ветры. Зазвенели весёлые ручейки побежали мимо кустов ольхи и ивы.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06157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241</TotalTime>
  <Words>96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Составная</vt:lpstr>
      <vt:lpstr>Урок русского языка</vt:lpstr>
      <vt:lpstr>Когда мы улыбаемся, мы реже ошибаемся. И чаще награждаемся подарками судьбы. Когда мы улыбаемся, Мы самоисцеляемся. И силой наполняемся, дарующей успех!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1) Ещё в полях белеет снег, А воды уж весной шумят – Бегут и будят сонный брег,  Бегут и блещут, и гласят…(Ф. Тютчев.)  2) В тот год осенняя погода Стояла долго на дворе,  Зимы ждала, ждала природа, Снег выпал только в январе… (А. Пушкин.)  3) Задумаю – реки большие Надолго упрячу под гнёт, Построю мосты ледяные, Каких не построит народ… (А. Некрасов.)</vt:lpstr>
      <vt:lpstr>1)Растут, застыла, будут летать, сидит, подует ,пошёл, будет светить, вспомню, дрожал.  2)Поб_лели  п_ля и пригорки. Тонк__ льдом покрылась р_ка и уснула. Ходит з_ма по горам п_глядывает по ст_р_нам укутывает д_ревья и кусты в тёпл__ шубы.  3)Весной лучи солнца согрели землю. Подули тёплые ветры. Зазвенели весёлые ручейки побежали мимо кустов ольхи и ивы.</vt:lpstr>
      <vt:lpstr>1. Своей работой на уроке я                                     доволен  / не доволен  2.За урок моё настроение                                        стало лучше  / стало хуже  3. Материал урока мне был                                      понятен / не понятен                                                                                      полезен / не полезен   </vt:lpstr>
      <vt:lpstr>Домашнее задание Стр.113, упр.507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UserXp</dc:creator>
  <cp:lastModifiedBy>123</cp:lastModifiedBy>
  <cp:revision>6</cp:revision>
  <dcterms:created xsi:type="dcterms:W3CDTF">2012-04-16T10:28:25Z</dcterms:created>
  <dcterms:modified xsi:type="dcterms:W3CDTF">2013-08-30T11:38:13Z</dcterms:modified>
</cp:coreProperties>
</file>