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89" r:id="rId4"/>
    <p:sldId id="290" r:id="rId5"/>
    <p:sldId id="262" r:id="rId6"/>
    <p:sldId id="286" r:id="rId7"/>
    <p:sldId id="287" r:id="rId8"/>
    <p:sldId id="288" r:id="rId9"/>
    <p:sldId id="281" r:id="rId10"/>
    <p:sldId id="269" r:id="rId11"/>
    <p:sldId id="266" r:id="rId12"/>
    <p:sldId id="263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79F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8402278-7C68-481E-8948-84D76C4CFC2D}" type="datetimeFigureOut">
              <a:rPr lang="ru-RU"/>
              <a:pPr/>
              <a:t>10.12.2015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CDB62EB-8B48-4F39-AED6-5D0BDDB270E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299337-3BF9-46AE-A13F-A9619F530560}" type="slidenum">
              <a:rPr lang="ru-RU" sz="1200">
                <a:latin typeface="Times New Roman" pitchFamily="18" charset="0"/>
              </a:rPr>
              <a:pPr algn="r"/>
              <a:t>10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2D48B-A1CB-456D-BDA6-AEA78051B354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A340-B3E6-4EEA-B086-E359AFEC5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8420-7250-4A6B-9844-99D88BA72BC4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E2EF-0124-4A9A-9A55-B94FB32FA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5FA2-BF5F-498E-953D-8FEBAB649DD3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C654-62F6-403F-AD01-2EE87DC3E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5D15-2281-4061-AB31-4813DBF0F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1_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97804-401E-4C63-981C-72259F2DCDB3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A4E5E-B8DB-437C-9776-D0D10EB19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D411-C2D1-46CD-97A3-0FB3CDD8EED7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549C-1EDF-4F07-A05F-3949CC4EC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7819-6AD6-408C-A237-46E505D83C7A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EF0D-6A72-4563-85FD-EFB04B169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CC5B7-27ED-484E-B9A9-4EB50B7D22E0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65CA-7FAB-4C98-8E98-8CC8BD736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B166-686E-4B00-B45A-80EFD394D8D8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F0FE-491D-4E38-8ED7-A512F10E9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46E3-3E66-4008-B35F-B7607A9C7928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C50B-BC44-4CAA-ACBF-01AE9266E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3114-479C-4778-9172-5EE784D016E8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4972-A1AA-4D8C-888A-E57B7910B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7E31-FB81-4615-A515-E441E0594260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A88B-BB23-4FE6-B6F1-799A7419E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A763-42EA-4F0C-8897-0FD875E25757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AFE4-43E5-4048-A7DD-FDE909292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75CE76-2CE8-4108-B0DD-3BD2605745A1}" type="datetimeFigureOut">
              <a:rPr lang="ru-RU"/>
              <a:pPr>
                <a:defRPr/>
              </a:pPr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17695-094C-4470-BC24-EE1910AB4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4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1">
              <a:srgbClr val="92D050"/>
            </a:gs>
            <a:gs pos="29000">
              <a:schemeClr val="bg1">
                <a:alpha val="86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84976" cy="4104456"/>
          </a:xfrm>
        </p:spPr>
        <p:txBody>
          <a:bodyPr rtlCol="0">
            <a:normAutofit fontScale="90000"/>
          </a:bodyPr>
          <a:lstStyle/>
          <a:p>
            <a: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  <a:t>Личностно-ориентированный </a:t>
            </a:r>
            <a:b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</a:br>
            <a: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  <a:t>подход,</a:t>
            </a:r>
            <a:b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</a:br>
            <a: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  <a:t>как  важное условие </a:t>
            </a:r>
            <a:b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</a:br>
            <a: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  <a:t>эффективности процесса</a:t>
            </a:r>
            <a:b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</a:br>
            <a: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  <a:t> обучения  </a:t>
            </a:r>
            <a:br>
              <a:rPr lang="ru-RU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2700000" algn="ctr" rotWithShape="0">
                    <a:srgbClr val="8DB3E2">
                      <a:alpha val="50000"/>
                    </a:srgbClr>
                  </a:outerShdw>
                </a:effectLst>
                <a:latin typeface="Impact"/>
              </a:rPr>
            </a:br>
            <a:endParaRPr lang="ru-RU" b="1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Рисунок 6" descr="c4b3699873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7" descr="df5daa35757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552450" y="819150"/>
            <a:ext cx="6432550" cy="4778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107763" dir="2700000" algn="ctr" rotWithShape="0">
                  <a:srgbClr val="8DB3E2">
                    <a:alpha val="5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466464" y="333374"/>
            <a:ext cx="56871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</a:rPr>
              <a:t>Личностно ориентированные</a:t>
            </a:r>
          </a:p>
          <a:p>
            <a:pPr algn="ctr"/>
            <a:r>
              <a:rPr lang="ru-RU" sz="3200" b="1" dirty="0">
                <a:latin typeface="Times New Roman" pitchFamily="18" charset="0"/>
              </a:rPr>
              <a:t> технологии</a:t>
            </a:r>
          </a:p>
        </p:txBody>
      </p:sp>
      <p:sp>
        <p:nvSpPr>
          <p:cNvPr id="30724" name="WordArt 8"/>
          <p:cNvSpPr>
            <a:spLocks noChangeArrowheads="1" noChangeShapeType="1" noTextEdit="1"/>
          </p:cNvSpPr>
          <p:nvPr/>
        </p:nvSpPr>
        <p:spPr bwMode="auto">
          <a:xfrm>
            <a:off x="900113" y="1412776"/>
            <a:ext cx="7272337" cy="201622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Технология обучение в сотрудничестве</a:t>
            </a:r>
          </a:p>
          <a:p>
            <a:pPr algn="ctr"/>
            <a:r>
              <a:rPr lang="ru-RU" sz="2400" dirty="0" smtClean="0"/>
              <a:t>Технологии уровневой дифференциации</a:t>
            </a:r>
            <a:endParaRPr lang="ru-RU" sz="2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2339752" y="3068960"/>
            <a:ext cx="5040560" cy="172819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Метод проектов</a:t>
            </a:r>
          </a:p>
          <a:p>
            <a:pPr algn="ctr"/>
            <a:r>
              <a:rPr lang="ru-RU" sz="2400" dirty="0" smtClean="0"/>
              <a:t>Технология индивидуального обучения</a:t>
            </a:r>
            <a:endParaRPr lang="ru-RU" sz="2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0727" name="WordArt 4"/>
          <p:cNvSpPr>
            <a:spLocks noChangeArrowheads="1" noChangeShapeType="1" noTextEdit="1"/>
          </p:cNvSpPr>
          <p:nvPr/>
        </p:nvSpPr>
        <p:spPr bwMode="auto">
          <a:xfrm>
            <a:off x="1403648" y="4653136"/>
            <a:ext cx="4968552" cy="5760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Игровые технологии</a:t>
            </a:r>
            <a:endParaRPr lang="ru-RU" sz="2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animBg="1"/>
      <p:bldP spid="30725" grpId="0" animBg="1"/>
      <p:bldP spid="307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752"/>
            <a:ext cx="8229600" cy="468052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   </a:t>
            </a:r>
            <a:r>
              <a:rPr lang="ru-RU" sz="3600" dirty="0" smtClean="0">
                <a:solidFill>
                  <a:srgbClr val="000000"/>
                </a:solidFill>
              </a:rPr>
              <a:t>Урок- это та учебная ситуация, та «сценическая» площадка, где не только излагаются знания, но и раскрываются, формируются и реализуются личностные особенности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229600" cy="5473700"/>
          </a:xfrm>
        </p:spPr>
        <p:txBody>
          <a:bodyPr numCol="1"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              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Традиционное обучение         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Личностно–ориентированный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подход</a:t>
            </a: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" name="Рисунок 2" descr="http://baza-referat.ru/dopb238918.zi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67518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Рисунок 4" descr="http://baza-referat.ru/dopb238919.zi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0895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052736"/>
          <a:ext cx="7776864" cy="4188463"/>
        </p:xfrm>
        <a:graphic>
          <a:graphicData uri="http://schemas.openxmlformats.org/drawingml/2006/table">
            <a:tbl>
              <a:tblPr/>
              <a:tblGrid>
                <a:gridCol w="3732420"/>
                <a:gridCol w="4044444"/>
              </a:tblGrid>
              <a:tr h="3561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Традиционный урок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35" marR="18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Личностно- ориентированный урок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435" marR="18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Материал  однотипный</a:t>
                      </a:r>
                      <a:r>
                        <a:rPr lang="ru-RU" sz="1200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Материал разного типа, вида и формы</a:t>
                      </a:r>
                      <a:r>
                        <a:rPr lang="ru-RU" sz="1200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Преобладают задачи упражнения, выполняемые по образцу (алгоритму)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Преобладают проблемные неоднозначные задания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Материал  практически  не отражает различные  источники  получения информации  и  не стимулирует к самообразованию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Имеется специальный вид материала:</a:t>
                      </a:r>
                      <a:b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справочно-информационный  и  самообразовательный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творческих заданий мала (это дополнительный материал  для «сильных» учеников)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Большое количество творческих заданий или заданий с творческим продолжением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Чаще фронтальная или самостоятельная работа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Используется материал, рассчитанный на различные виды взаимодействия учащихся по ходу урока (парная работа, групповая)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 делится учителем на «сильных», «средних», «слабых»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Разноуровневые задания различной степени сложности для реализации выбора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Планирует и направляет детскую деятельность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Помогает детям самостоятельно спланировать свою деятельность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Материал  однотипный</a:t>
                      </a:r>
                      <a:r>
                        <a:rPr lang="ru-RU" sz="1200" kern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Материал разного типа, вида и формы</a:t>
                      </a:r>
                      <a:r>
                        <a:rPr lang="ru-RU" sz="1200" kern="12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18435" marR="18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личностно-ориентированного подхода  на уроке и внеурочное время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невозможно представить современное образование без обращения к личности. Понятие личности – одно из центральных в отечественной психологии, а в связи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гуманизацией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учебно-воспитательного процесса становится активно используемой категорией и в педагогике.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С развитием общества и государства, повышением уровня культуры населения, школа становится первым звеном непрерывного образования, обеспечивающим успешность   дальнейшего обучения.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Цель работы:</a:t>
            </a:r>
          </a:p>
          <a:p>
            <a:pPr>
              <a:buNone/>
            </a:pPr>
            <a:r>
              <a:rPr lang="ru-RU" dirty="0" smtClean="0"/>
              <a:t> обсуждение эффективности личностно-ориентированного подхода и влияние его на качество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Для достижения цели ставятся следующие задачи: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Раскрыть сущность личностно-ориентированного  подхода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Охарактеризовать технологии личностно-ориентированного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обучения.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Выявить влияние личностно-ориентированного обучение на развитие и саморазвитие личности ученика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/>
      </p:sp>
      <p:sp>
        <p:nvSpPr>
          <p:cNvPr id="4" name="Прямоугольник 3"/>
          <p:cNvSpPr/>
          <p:nvPr/>
        </p:nvSpPr>
        <p:spPr>
          <a:xfrm>
            <a:off x="755576" y="1305342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личностно-ориентированного подхода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заключается в том, чтобы идти не от учебного предмета к ребенку, а от возможностей, которыми располагает ребенок. Для этого необходимы отказ от ориентировки на среднего ученика, поиск лучших качеств личности, познания интересов, качеств характера, особенностей мыслительного процесса, учет особенностей личности в учебно-воспитательном процессе, создание индивидуальных программ развития личности.</a:t>
            </a:r>
            <a:r>
              <a:rPr lang="ru-RU" dirty="0"/>
              <a:t>      </a:t>
            </a:r>
            <a:r>
              <a:rPr lang="ru-RU" i="1" dirty="0"/>
              <a:t>                            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908720"/>
            <a:ext cx="8229600" cy="4818757"/>
          </a:xfrm>
        </p:spPr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580187"/>
          </a:xfrm>
        </p:spPr>
        <p:txBody>
          <a:bodyPr/>
          <a:lstStyle/>
          <a:p>
            <a:pPr algn="l"/>
            <a:r>
              <a:rPr lang="ru-RU" sz="1600" b="1" dirty="0" smtClean="0"/>
              <a:t>Личностно-ориентированное непрерывное образование </a:t>
            </a:r>
            <a:r>
              <a:rPr lang="ru-RU" sz="1600" dirty="0" smtClean="0"/>
              <a:t>предполагает постоянное удовлетворение образовательных запросов человека, создание условий проектирования и реализации индивидуальной образовательной программы, позволяющей выбрать и овладеть разнообразным образовательным уровнем.</a:t>
            </a:r>
            <a:br>
              <a:rPr lang="ru-RU" sz="1600" dirty="0" smtClean="0"/>
            </a:br>
            <a:r>
              <a:rPr lang="ru-RU" sz="1600" b="1" dirty="0" smtClean="0"/>
              <a:t>Личностно-ориентированное образование</a:t>
            </a:r>
            <a:r>
              <a:rPr lang="ru-RU" sz="1600" dirty="0" smtClean="0"/>
              <a:t> в школе направлено на развитие и саморазвитие ученика, становление его как личности с учетом индивидуальных особенностей, интересов и способностей.</a:t>
            </a:r>
            <a:br>
              <a:rPr lang="ru-RU" sz="1600" dirty="0" smtClean="0"/>
            </a:br>
            <a:r>
              <a:rPr lang="ru-RU" sz="1600" b="1" dirty="0" smtClean="0"/>
              <a:t>Личностно-ориентированное обучение</a:t>
            </a:r>
            <a:r>
              <a:rPr lang="ru-RU" sz="1600" dirty="0" smtClean="0"/>
              <a:t> предоставляет возможность каждому школьнику реализовывать себя в познании, в учебной деятельности с опорой на его склонности и интересы, возможности и способности, ценностные ориентации и субъективный опыт.</a:t>
            </a:r>
            <a:br>
              <a:rPr lang="ru-RU" sz="1600" dirty="0" smtClean="0"/>
            </a:br>
            <a:r>
              <a:rPr lang="ru-RU" sz="1600" b="1" dirty="0" smtClean="0"/>
              <a:t>Личностно-ориентированное воспитание -</a:t>
            </a:r>
            <a:r>
              <a:rPr lang="ru-RU" sz="1600" dirty="0" smtClean="0"/>
              <a:t> это развитие и саморазвитие личностных качеств на основе общечеловеческих ценностей. Гуманистическое личностно-ориентированное воспитание - это педагогически управляемый процесс культурной идентификации, социальной адаптации и творческой самореализации личности, в ходе которого происходит вхождение ребенка в культуру, в жизнь социума, развитие всех его творческих способностей и возможностей.</a:t>
            </a:r>
            <a:br>
              <a:rPr lang="ru-RU" sz="1600" dirty="0" smtClean="0"/>
            </a:br>
            <a:r>
              <a:rPr lang="ru-RU" sz="1600" b="1" dirty="0" smtClean="0"/>
              <a:t>Личностный подход</a:t>
            </a:r>
            <a:r>
              <a:rPr lang="ru-RU" sz="1600" dirty="0" smtClean="0"/>
              <a:t> - это важнейший принцип психологической науки, предусматривающий учет своеобразия индивидуальности личности ребенка. Именно этот подход определяет положение ребенка в воспитательном процессе, означает признание его активным субъектом этого процесса, а следовательно, означает становление </a:t>
            </a:r>
            <a:r>
              <a:rPr lang="ru-RU" sz="1600" dirty="0" err="1" smtClean="0"/>
              <a:t>субъект-объектных</a:t>
            </a:r>
            <a:r>
              <a:rPr lang="ru-RU" sz="1600" dirty="0" smtClean="0"/>
              <a:t> отношений. Личностный подход - это индивидуальный подход к человеку как к личности с пониманием ее как системы, определяющей все другие психические явления.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53650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/>
              <a:t>   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239419"/>
          </a:xfrm>
        </p:spPr>
        <p:txBody>
          <a:bodyPr/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Обучение с личностно-ориентированным подходом: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предоставляет каждому ученику, опираясь на его способности, склонности, интересы, ценностные ориентации и субъективный опыт, возможность реализовать себя в познании, учебной деятельности, поведении;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обеспечивает развитие и саморазвитие личности ученика, исходя из выявленных его индивидуальных особенностей как субъекта познания и предметной деятельности;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учитывает не только уровень достигнутых знаний, умений, навыков, но и сформированность определенного интеллекта (его свойства, качества, характер проявлений);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подразумевает подбор средств, методов их организацию так, что ученик может проявить избирательность к предметному материалу, его виду и форме;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предполагает образованность как совокупность знаний, умений, индивидуальных способностей, являющихся важнейшим средством становления духовных и интеллектуальных качеств ученика, поскольку это выступает основной целью современного образования.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0" y="5373216"/>
            <a:ext cx="8229600" cy="757709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задача учителя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поставить ученика в позицию активного субъекта учебной деятельности, организовать её таким образом, чтобы он всё более активно и самостоятельно овладевал научными фактами и законами, формировал убеждения, совершенствовал умения и навыки.   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учителя в учебно-воспитательном процессе важно не только дать ребенку определенные знания, но и научить его самообразованию, умению пользоваться полученной информацией в повседневной жизни.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3325" y="541849"/>
            <a:ext cx="7932556" cy="4831367"/>
          </a:xfrm>
          <a:noFill/>
          <a:ln/>
        </p:spPr>
        <p:txBody>
          <a:bodyPr l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Личностные качества, необходимые учителю для эффективной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стремление к максимальной гибкости;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способность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(сопереживанию, сочувствию),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сензитивность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(восприимчивость) к потребностям учащихся;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 придать личностную окраску преподаванию;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владение стилем доверительного (неформального) общения с учащимися;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эмоциональная уравновешенность, уверенность в себе, жизнерадостность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  <a:br>
              <a:rPr lang="ru-RU" sz="3200" dirty="0" smtClean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398</Words>
  <Application>Microsoft Office PowerPoint</Application>
  <PresentationFormat>Экран (4:3)</PresentationFormat>
  <Paragraphs>45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Личностно-ориентированный  подход, как  важное условие  эффективности процесса  обучения   </vt:lpstr>
      <vt:lpstr>Слайд 2</vt:lpstr>
      <vt:lpstr>Слайд 3</vt:lpstr>
      <vt:lpstr>Слайд 4</vt:lpstr>
      <vt:lpstr>Слайд 5</vt:lpstr>
      <vt:lpstr>Личностно-ориентированное непрерывное образование предполагает постоянное удовлетворение образовательных запросов человека, создание условий проектирования и реализации индивидуальной образовательной программы, позволяющей выбрать и овладеть разнообразным образовательным уровнем. Личностно-ориентированное образование в школе направлено на развитие и саморазвитие ученика, становление его как личности с учетом индивидуальных особенностей, интересов и способностей. Личностно-ориентированное обучение предоставляет возможность каждому школьнику реализовывать себя в познании, в учебной деятельности с опорой на его склонности и интересы, возможности и способности, ценностные ориентации и субъективный опыт. Личностно-ориентированное воспитание - это развитие и саморазвитие личностных качеств на основе общечеловеческих ценностей. Гуманистическое личностно-ориентированное воспитание - это педагогически управляемый процесс культурной идентификации, социальной адаптации и творческой самореализации личности, в ходе которого происходит вхождение ребенка в культуру, в жизнь социума, развитие всех его творческих способностей и возможностей. Личностный подход - это важнейший принцип психологической науки, предусматривающий учет своеобразия индивидуальности личности ребенка. Именно этот подход определяет положение ребенка в воспитательном процессе, означает признание его активным субъектом этого процесса, а следовательно, означает становление субъект-объектных отношений. Личностный подход - это индивидуальный подход к человеку как к личности с пониманием ее как системы, определяющей все другие психические явления. </vt:lpstr>
      <vt:lpstr>Обучение с личностно-ориентированным подходом:  - предоставляет каждому ученику, опираясь на его способности, склонности, интересы, ценностные ориентации и субъективный опыт, возможность реализовать себя в познании, учебной деятельности, поведении; - обеспечивает развитие и саморазвитие личности ученика, исходя из выявленных его индивидуальных особенностей как субъекта познания и предметной деятельности; - учитывает не только уровень достигнутых знаний, умений, навыков, но и сформированность определенного интеллекта (его свойства, качества, характер проявлений); - подразумевает подбор средств, методов их организацию так, что ученик может проявить избирательность к предметному материалу, его виду и форме; - предполагает образованность как совокупность знаний, умений, индивидуальных способностей, являющихся важнейшим средством становления духовных и интеллектуальных качеств ученика, поскольку это выступает основной целью современного образования. </vt:lpstr>
      <vt:lpstr>Слайд 8</vt:lpstr>
      <vt:lpstr>Личностные качества, необходимые учителю для эффективной работы: - стремление к максимальной гибкости; - способность к эмпатии (сопереживанию, сочувствию),  сензитивность (восприимчивость) к потребностям учащихся; - умение придать личностную окраску преподаванию; владение стилем доверительного (неформального) общения с учащимися; - эмоциональная уравновешенность, уверенность в себе, жизнерадостность. </vt:lpstr>
      <vt:lpstr>Слайд 10</vt:lpstr>
      <vt:lpstr>Слайд 11</vt:lpstr>
      <vt:lpstr>Слайд 12</vt:lpstr>
      <vt:lpstr>Слайд 13</vt:lpstr>
      <vt:lpstr>Реализация личностно-ориентированного подхода  на уроке и внеурочное время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Оля</cp:lastModifiedBy>
  <cp:revision>61</cp:revision>
  <dcterms:created xsi:type="dcterms:W3CDTF">2011-07-02T15:48:43Z</dcterms:created>
  <dcterms:modified xsi:type="dcterms:W3CDTF">2015-12-10T00:22:00Z</dcterms:modified>
</cp:coreProperties>
</file>