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68" r:id="rId2"/>
    <p:sldId id="272" r:id="rId3"/>
    <p:sldId id="264" r:id="rId4"/>
    <p:sldId id="266" r:id="rId5"/>
    <p:sldId id="267" r:id="rId6"/>
    <p:sldId id="269" r:id="rId7"/>
    <p:sldId id="265" r:id="rId8"/>
    <p:sldId id="271" r:id="rId9"/>
    <p:sldId id="274" r:id="rId10"/>
    <p:sldId id="259" r:id="rId11"/>
    <p:sldId id="270" r:id="rId12"/>
    <p:sldId id="261" r:id="rId13"/>
    <p:sldId id="260" r:id="rId14"/>
    <p:sldId id="273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066C41-F1C5-400A-AE4A-DE7047346B9A}" type="datetimeFigureOut">
              <a:rPr lang="ru-RU" smtClean="0"/>
              <a:pPr/>
              <a:t>16.12.2015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4F5B3F-C7B7-47EA-9FF2-69FB19AA5DC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C0616A8-2581-4F7F-94B0-29865209A338}" type="datetimeFigureOut">
              <a:rPr lang="ru-RU" smtClean="0"/>
              <a:pPr/>
              <a:t>16.12.2015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44DCC7E-EA25-4ACE-A758-C388B25D6E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0616A8-2581-4F7F-94B0-29865209A338}" type="datetimeFigureOut">
              <a:rPr lang="ru-RU" smtClean="0"/>
              <a:pPr/>
              <a:t>16.12.2015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4DCC7E-EA25-4ACE-A758-C388B25D6E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0616A8-2581-4F7F-94B0-29865209A338}" type="datetimeFigureOut">
              <a:rPr lang="ru-RU" smtClean="0"/>
              <a:pPr/>
              <a:t>16.12.2015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4DCC7E-EA25-4ACE-A758-C388B25D6E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0616A8-2581-4F7F-94B0-29865209A338}" type="datetimeFigureOut">
              <a:rPr lang="ru-RU" smtClean="0"/>
              <a:pPr/>
              <a:t>16.12.2015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4DCC7E-EA25-4ACE-A758-C388B25D6E7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0616A8-2581-4F7F-94B0-29865209A338}" type="datetimeFigureOut">
              <a:rPr lang="ru-RU" smtClean="0"/>
              <a:pPr/>
              <a:t>16.12.2015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4DCC7E-EA25-4ACE-A758-C388B25D6E7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0616A8-2581-4F7F-94B0-29865209A338}" type="datetimeFigureOut">
              <a:rPr lang="ru-RU" smtClean="0"/>
              <a:pPr/>
              <a:t>16.12.2015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4DCC7E-EA25-4ACE-A758-C388B25D6E7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0616A8-2581-4F7F-94B0-29865209A338}" type="datetimeFigureOut">
              <a:rPr lang="ru-RU" smtClean="0"/>
              <a:pPr/>
              <a:t>16.12.2015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4DCC7E-EA25-4ACE-A758-C388B25D6E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0616A8-2581-4F7F-94B0-29865209A338}" type="datetimeFigureOut">
              <a:rPr lang="ru-RU" smtClean="0"/>
              <a:pPr/>
              <a:t>16.12.2015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4DCC7E-EA25-4ACE-A758-C388B25D6E7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0616A8-2581-4F7F-94B0-29865209A338}" type="datetimeFigureOut">
              <a:rPr lang="ru-RU" smtClean="0"/>
              <a:pPr/>
              <a:t>16.12.2015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4DCC7E-EA25-4ACE-A758-C388B25D6E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C0616A8-2581-4F7F-94B0-29865209A338}" type="datetimeFigureOut">
              <a:rPr lang="ru-RU" smtClean="0"/>
              <a:pPr/>
              <a:t>16.12.2015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4DCC7E-EA25-4ACE-A758-C388B25D6E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C0616A8-2581-4F7F-94B0-29865209A338}" type="datetimeFigureOut">
              <a:rPr lang="ru-RU" smtClean="0"/>
              <a:pPr/>
              <a:t>16.12.2015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44DCC7E-EA25-4ACE-A758-C388B25D6E7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C0616A8-2581-4F7F-94B0-29865209A338}" type="datetimeFigureOut">
              <a:rPr lang="ru-RU" smtClean="0"/>
              <a:pPr/>
              <a:t>16.12.2015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44DCC7E-EA25-4ACE-A758-C388B25D6E7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ЭФФЕКТИВНЫЙ </a:t>
            </a:r>
            <a:r>
              <a:rPr lang="ru-RU" dirty="0" smtClean="0"/>
              <a:t>КОНТРАКТ.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pPr algn="r"/>
            <a:r>
              <a:rPr lang="ru-RU" sz="1800" dirty="0" smtClean="0">
                <a:solidFill>
                  <a:schemeClr val="tx1"/>
                </a:solidFill>
              </a:rPr>
              <a:t>Заведующий ГБДОУ</a:t>
            </a:r>
          </a:p>
          <a:p>
            <a:pPr algn="r"/>
            <a:r>
              <a:rPr lang="ru-RU" sz="1800" dirty="0" smtClean="0">
                <a:solidFill>
                  <a:schemeClr val="tx1"/>
                </a:solidFill>
              </a:rPr>
              <a:t>ЦРР – детский сад №111</a:t>
            </a:r>
          </a:p>
          <a:p>
            <a:pPr algn="r"/>
            <a:r>
              <a:rPr lang="ru-RU" sz="1800" dirty="0" smtClean="0">
                <a:solidFill>
                  <a:schemeClr val="tx1"/>
                </a:solidFill>
              </a:rPr>
              <a:t>Фрунзенского района</a:t>
            </a:r>
          </a:p>
          <a:p>
            <a:pPr algn="r"/>
            <a:r>
              <a:rPr lang="ru-RU" sz="1800" dirty="0" smtClean="0">
                <a:solidFill>
                  <a:schemeClr val="tx1"/>
                </a:solidFill>
              </a:rPr>
              <a:t>Санкт-Петербурга</a:t>
            </a:r>
          </a:p>
          <a:p>
            <a:pPr algn="r"/>
            <a:r>
              <a:rPr lang="ru-RU" sz="1800" dirty="0" smtClean="0">
                <a:solidFill>
                  <a:schemeClr val="tx1"/>
                </a:solidFill>
              </a:rPr>
              <a:t>Артеменко Е.В.</a:t>
            </a:r>
            <a:endParaRPr lang="ru-RU" sz="1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fontScale="85000" lnSpcReduction="20000"/>
          </a:bodyPr>
          <a:lstStyle/>
          <a:p>
            <a:pPr algn="ctr">
              <a:buClr>
                <a:schemeClr val="accent2"/>
              </a:buClr>
              <a:buNone/>
            </a:pPr>
            <a:r>
              <a:rPr lang="ru-RU" b="1" dirty="0" smtClean="0"/>
              <a:t>При заключении эффективного </a:t>
            </a:r>
          </a:p>
          <a:p>
            <a:pPr algn="ctr">
              <a:buClr>
                <a:schemeClr val="accent2"/>
              </a:buClr>
              <a:buNone/>
            </a:pPr>
            <a:r>
              <a:rPr lang="ru-RU" b="1" dirty="0" smtClean="0"/>
              <a:t>контракта </a:t>
            </a:r>
            <a:r>
              <a:rPr lang="ru-RU" b="1" dirty="0" smtClean="0"/>
              <a:t>у</a:t>
            </a:r>
            <a:r>
              <a:rPr lang="ru-RU" b="1" dirty="0" smtClean="0"/>
              <a:t>читываются</a:t>
            </a:r>
            <a:r>
              <a:rPr lang="ru-RU" b="1" dirty="0" smtClean="0"/>
              <a:t>:  </a:t>
            </a:r>
            <a:endParaRPr lang="ru-RU" dirty="0" smtClean="0"/>
          </a:p>
          <a:p>
            <a:pPr marL="469900" indent="-469900">
              <a:lnSpc>
                <a:spcPct val="90000"/>
              </a:lnSpc>
              <a:buClr>
                <a:schemeClr val="bg2">
                  <a:lumMod val="50000"/>
                </a:schemeClr>
              </a:buClr>
              <a:buFont typeface="Wingdings" pitchFamily="2" charset="2"/>
              <a:buChar char="§"/>
            </a:pPr>
            <a:r>
              <a:rPr lang="ru-RU" dirty="0" smtClean="0"/>
              <a:t>система </a:t>
            </a:r>
            <a:r>
              <a:rPr lang="ru-RU" dirty="0" smtClean="0"/>
              <a:t>оплаты труда</a:t>
            </a:r>
            <a:r>
              <a:rPr lang="ru-RU" dirty="0" smtClean="0"/>
              <a:t>; </a:t>
            </a:r>
            <a:endParaRPr lang="ru-RU" dirty="0" smtClean="0"/>
          </a:p>
          <a:p>
            <a:pPr marL="469900" indent="-469900">
              <a:lnSpc>
                <a:spcPct val="90000"/>
              </a:lnSpc>
              <a:buClr>
                <a:schemeClr val="bg2">
                  <a:lumMod val="50000"/>
                </a:schemeClr>
              </a:buClr>
              <a:buFont typeface="Wingdings" pitchFamily="2" charset="2"/>
              <a:buChar char="§"/>
            </a:pPr>
            <a:r>
              <a:rPr lang="ru-RU" dirty="0" smtClean="0"/>
              <a:t>условия </a:t>
            </a:r>
            <a:r>
              <a:rPr lang="ru-RU" dirty="0" smtClean="0"/>
              <a:t>осуществления выплат компенсационного и стимулирующего </a:t>
            </a:r>
            <a:r>
              <a:rPr lang="ru-RU" dirty="0" smtClean="0"/>
              <a:t>характера;</a:t>
            </a:r>
            <a:endParaRPr lang="ru-RU" dirty="0" smtClean="0"/>
          </a:p>
          <a:p>
            <a:pPr marL="469900" indent="-469900">
              <a:lnSpc>
                <a:spcPct val="90000"/>
              </a:lnSpc>
              <a:buClr>
                <a:schemeClr val="bg2">
                  <a:lumMod val="50000"/>
                </a:schemeClr>
              </a:buClr>
              <a:buFont typeface="Wingdings" pitchFamily="2" charset="2"/>
              <a:buChar char="§"/>
            </a:pPr>
            <a:r>
              <a:rPr lang="ru-RU" dirty="0" smtClean="0"/>
              <a:t>система </a:t>
            </a:r>
            <a:r>
              <a:rPr lang="ru-RU" dirty="0" smtClean="0"/>
              <a:t>нормирования труда;</a:t>
            </a:r>
          </a:p>
          <a:p>
            <a:pPr marL="469900" indent="-469900">
              <a:buClr>
                <a:schemeClr val="bg2">
                  <a:lumMod val="50000"/>
                </a:schemeClr>
              </a:buClr>
              <a:buFont typeface="Wingdings" pitchFamily="2" charset="2"/>
              <a:buChar char="§"/>
            </a:pPr>
            <a:r>
              <a:rPr lang="ru-RU" dirty="0" smtClean="0"/>
              <a:t>условия </a:t>
            </a:r>
            <a:r>
              <a:rPr lang="ru-RU" dirty="0" smtClean="0"/>
              <a:t>труда работников по итогам </a:t>
            </a:r>
            <a:r>
              <a:rPr lang="ru-RU" dirty="0" smtClean="0"/>
              <a:t>проведения специальной оценки условий труда </a:t>
            </a:r>
            <a:r>
              <a:rPr lang="ru-RU" dirty="0" smtClean="0"/>
              <a:t>рабочих мест, а также иные особые условия труда работников;</a:t>
            </a:r>
          </a:p>
          <a:p>
            <a:pPr marL="469900" indent="-469900">
              <a:buClr>
                <a:schemeClr val="bg2">
                  <a:lumMod val="50000"/>
                </a:schemeClr>
              </a:buClr>
              <a:buFont typeface="Wingdings" pitchFamily="2" charset="2"/>
              <a:buChar char="§"/>
            </a:pPr>
            <a:r>
              <a:rPr lang="ru-RU" dirty="0" smtClean="0"/>
              <a:t>режим </a:t>
            </a:r>
            <a:r>
              <a:rPr lang="ru-RU" dirty="0" smtClean="0"/>
              <a:t>рабочего времени и времени отдыха;</a:t>
            </a:r>
          </a:p>
          <a:p>
            <a:pPr marL="469900" indent="-469900">
              <a:buClr>
                <a:schemeClr val="bg2">
                  <a:lumMod val="50000"/>
                </a:schemeClr>
              </a:buClr>
              <a:buFont typeface="Wingdings" pitchFamily="2" charset="2"/>
              <a:buChar char="§"/>
            </a:pPr>
            <a:r>
              <a:rPr lang="ru-RU" dirty="0" smtClean="0"/>
              <a:t>штатное </a:t>
            </a:r>
            <a:r>
              <a:rPr lang="ru-RU" dirty="0" smtClean="0"/>
              <a:t>расписание учреждения;</a:t>
            </a:r>
          </a:p>
          <a:p>
            <a:pPr marL="469900" indent="-469900">
              <a:buClr>
                <a:schemeClr val="bg2">
                  <a:lumMod val="50000"/>
                </a:schemeClr>
              </a:buClr>
              <a:buFont typeface="Wingdings" pitchFamily="2" charset="2"/>
              <a:buChar char="§"/>
            </a:pPr>
            <a:r>
              <a:rPr lang="ru-RU" dirty="0" smtClean="0"/>
              <a:t>условия</a:t>
            </a:r>
            <a:r>
              <a:rPr lang="ru-RU" dirty="0" smtClean="0"/>
              <a:t>, определяющие в необходимых случаях характер работы (подвижной, разъездной, в пути, иной).</a:t>
            </a:r>
          </a:p>
          <a:p>
            <a:pPr>
              <a:buClr>
                <a:schemeClr val="bg2">
                  <a:lumMod val="50000"/>
                </a:schemeClr>
              </a:buClr>
            </a:pPr>
            <a:endParaRPr lang="ru-RU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 smtClean="0">
                <a:solidFill>
                  <a:schemeClr val="tx1"/>
                </a:solidFill>
              </a:rPr>
              <a:t>Процедура оформления трудовых отношений при введении эффективного контракта: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01281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Выплаты компенсирующего и стимулирующего характера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500702"/>
            <a:ext cx="4040188" cy="928694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Ст.129, 146,147,148,149 </a:t>
            </a:r>
          </a:p>
          <a:p>
            <a:r>
              <a:rPr lang="ru-RU" dirty="0" smtClean="0"/>
              <a:t>ТК РФ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500702"/>
            <a:ext cx="4041775" cy="928694"/>
          </a:xfrm>
        </p:spPr>
        <p:txBody>
          <a:bodyPr>
            <a:noAutofit/>
          </a:bodyPr>
          <a:lstStyle/>
          <a:p>
            <a:r>
              <a:rPr lang="ru-RU" sz="1600" dirty="0" smtClean="0"/>
              <a:t>Ст.129 ТК РФ, распоряжения </a:t>
            </a:r>
            <a:br>
              <a:rPr lang="ru-RU" sz="1600" dirty="0" smtClean="0"/>
            </a:br>
            <a:r>
              <a:rPr lang="ru-RU" sz="1600" dirty="0" smtClean="0"/>
              <a:t>Комитета по образованию  СПБ</a:t>
            </a:r>
            <a:br>
              <a:rPr lang="ru-RU" sz="1600" dirty="0" smtClean="0"/>
            </a:br>
            <a:r>
              <a:rPr lang="ru-RU" sz="1600" dirty="0" smtClean="0"/>
              <a:t>N 1810-р от 09.08.2013, №2071-р от 09.09.2013 </a:t>
            </a:r>
            <a:endParaRPr lang="ru-RU" sz="1600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285860"/>
            <a:ext cx="4040188" cy="4143404"/>
          </a:xfrm>
        </p:spPr>
        <p:txBody>
          <a:bodyPr>
            <a:normAutofit fontScale="25000" lnSpcReduction="20000"/>
          </a:bodyPr>
          <a:lstStyle/>
          <a:p>
            <a:pPr algn="ctr">
              <a:buNone/>
            </a:pPr>
            <a:r>
              <a:rPr lang="ru-RU" sz="7200" u="sng" dirty="0" smtClean="0"/>
              <a:t>Компенсирующие:</a:t>
            </a:r>
          </a:p>
          <a:p>
            <a:pPr lvl="0" algn="just">
              <a:buFont typeface="Wingdings" pitchFamily="2" charset="2"/>
              <a:buChar char="§"/>
            </a:pPr>
            <a:r>
              <a:rPr lang="ru-RU" sz="4800" dirty="0" smtClean="0"/>
              <a:t>Единовременная выплата молодым специалистам получившим документ государственного образца о высшем или среднем профессиональном </a:t>
            </a:r>
            <a:r>
              <a:rPr lang="ru-RU" sz="4800" dirty="0" smtClean="0"/>
              <a:t>образовании. </a:t>
            </a:r>
            <a:endParaRPr lang="ru-RU" sz="4800" dirty="0" smtClean="0"/>
          </a:p>
          <a:p>
            <a:pPr lvl="0" algn="just">
              <a:buFont typeface="Wingdings" pitchFamily="2" charset="2"/>
              <a:buChar char="§"/>
            </a:pPr>
            <a:r>
              <a:rPr lang="ru-RU" sz="4800" dirty="0" smtClean="0"/>
              <a:t>Ежемесячная денежная компенсация молодым специалистам затрат на проезд на всех видах пассажирского транспорта общего пользования в Санкт-Петербурге (кроме такси</a:t>
            </a:r>
            <a:r>
              <a:rPr lang="ru-RU" sz="4800" dirty="0" smtClean="0"/>
              <a:t>). </a:t>
            </a:r>
            <a:endParaRPr lang="ru-RU" sz="4800" dirty="0" smtClean="0"/>
          </a:p>
          <a:p>
            <a:pPr lvl="0" algn="just">
              <a:buFont typeface="Wingdings" pitchFamily="2" charset="2"/>
              <a:buChar char="§"/>
            </a:pPr>
            <a:r>
              <a:rPr lang="ru-RU" sz="4800" dirty="0" smtClean="0"/>
              <a:t>Денежная компенсация затрат для организации отдыха и оздоровления педагогическим работникам  государственных образовательных учреждений и медицинским работникам, основным местом работы которых являются  государственные образовательные учреждения.</a:t>
            </a:r>
          </a:p>
          <a:p>
            <a:pPr algn="just">
              <a:buFont typeface="Wingdings" pitchFamily="2" charset="2"/>
              <a:buChar char="§"/>
            </a:pPr>
            <a:r>
              <a:rPr lang="ru-RU" sz="4800" dirty="0" smtClean="0"/>
              <a:t>За </a:t>
            </a:r>
            <a:r>
              <a:rPr lang="ru-RU" sz="4800" dirty="0" smtClean="0"/>
              <a:t>работу в особых климатических условиях и на территориях, подвергшихся радиоактивному загрязнению. </a:t>
            </a:r>
          </a:p>
          <a:p>
            <a:pPr algn="just">
              <a:buFont typeface="Wingdings" pitchFamily="2" charset="2"/>
              <a:buChar char="§"/>
            </a:pPr>
            <a:r>
              <a:rPr lang="ru-RU" sz="4800" dirty="0" smtClean="0"/>
              <a:t>Оплата труда работников, </a:t>
            </a:r>
            <a:r>
              <a:rPr lang="ru-RU" sz="4800" dirty="0" smtClean="0"/>
              <a:t>занятых </a:t>
            </a:r>
            <a:r>
              <a:rPr lang="ru-RU" sz="4800" dirty="0" smtClean="0"/>
              <a:t>на тяжелых </a:t>
            </a:r>
            <a:r>
              <a:rPr lang="ru-RU" sz="4800" dirty="0" smtClean="0"/>
              <a:t>работах,</a:t>
            </a:r>
            <a:r>
              <a:rPr lang="ru-RU" sz="4800" dirty="0" smtClean="0"/>
              <a:t> </a:t>
            </a:r>
            <a:r>
              <a:rPr lang="ru-RU" sz="4800" dirty="0" smtClean="0"/>
              <a:t>на работах с вредными и (или) опасными условиями труда, устанавливается в повышенном </a:t>
            </a:r>
            <a:r>
              <a:rPr lang="ru-RU" sz="4800" dirty="0" smtClean="0"/>
              <a:t>размере (по результатам СОУТ).</a:t>
            </a:r>
            <a:r>
              <a:rPr lang="ru-RU" sz="4800" dirty="0" smtClean="0"/>
              <a:t/>
            </a:r>
            <a:br>
              <a:rPr lang="ru-RU" sz="4800" dirty="0" smtClean="0"/>
            </a:br>
            <a:endParaRPr lang="ru-RU" sz="4800" dirty="0" smtClean="0"/>
          </a:p>
          <a:p>
            <a:pPr lvl="0">
              <a:buFont typeface="Wingdings" pitchFamily="2" charset="2"/>
              <a:buChar char="§"/>
            </a:pPr>
            <a:endParaRPr lang="ru-RU" dirty="0" smtClean="0"/>
          </a:p>
          <a:p>
            <a:pPr algn="ctr">
              <a:buNone/>
            </a:pPr>
            <a:endParaRPr lang="ru-RU" u="sng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357299"/>
            <a:ext cx="4041775" cy="4000528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sz="1900" u="sng" dirty="0" smtClean="0"/>
              <a:t>Стимулирующие</a:t>
            </a:r>
            <a:r>
              <a:rPr lang="ru-RU" u="sng" dirty="0" smtClean="0"/>
              <a:t>:</a:t>
            </a:r>
          </a:p>
          <a:p>
            <a:pPr algn="just">
              <a:buNone/>
            </a:pPr>
            <a:r>
              <a:rPr lang="ru-RU" sz="1400" dirty="0" smtClean="0"/>
              <a:t>  (доплаты и надбавки стимулирующего характера, премии и иные </a:t>
            </a:r>
            <a:r>
              <a:rPr lang="ru-RU" sz="1600" dirty="0" smtClean="0"/>
              <a:t>поощрительные выплаты)</a:t>
            </a:r>
          </a:p>
          <a:p>
            <a:pPr algn="just">
              <a:buFont typeface="Wingdings" pitchFamily="2" charset="2"/>
              <a:buChar char="§"/>
            </a:pPr>
            <a:r>
              <a:rPr lang="ru-RU" sz="1600" dirty="0" smtClean="0"/>
              <a:t>Выполнение государственного задания на оказание государственных услуг</a:t>
            </a:r>
          </a:p>
          <a:p>
            <a:pPr algn="just">
              <a:buFont typeface="Wingdings" pitchFamily="2" charset="2"/>
              <a:buChar char="§"/>
            </a:pPr>
            <a:r>
              <a:rPr lang="ru-RU" sz="1600" dirty="0" smtClean="0"/>
              <a:t>Исполнение плана ФХД</a:t>
            </a:r>
          </a:p>
          <a:p>
            <a:pPr algn="just">
              <a:buFont typeface="Wingdings" pitchFamily="2" charset="2"/>
              <a:buChar char="§"/>
            </a:pPr>
            <a:r>
              <a:rPr lang="ru-RU" sz="1600" dirty="0" smtClean="0"/>
              <a:t>Выполнение требований действующего законодательства при реализации программ ( </a:t>
            </a:r>
            <a:r>
              <a:rPr lang="ru-RU" sz="1600" dirty="0" smtClean="0"/>
              <a:t>лицензия, сайт)</a:t>
            </a:r>
            <a:endParaRPr lang="ru-RU" sz="1600" dirty="0" smtClean="0"/>
          </a:p>
          <a:p>
            <a:pPr algn="just">
              <a:buFont typeface="Wingdings" pitchFamily="2" charset="2"/>
              <a:buChar char="§"/>
            </a:pPr>
            <a:r>
              <a:rPr lang="ru-RU" sz="1600" dirty="0" smtClean="0"/>
              <a:t>Повышение профессиональной квалификации</a:t>
            </a:r>
          </a:p>
          <a:p>
            <a:pPr algn="just">
              <a:buFont typeface="Wingdings" pitchFamily="2" charset="2"/>
              <a:buChar char="§"/>
            </a:pPr>
            <a:r>
              <a:rPr lang="ru-RU" sz="1600" dirty="0" smtClean="0"/>
              <a:t>Наличие/отсутствие выявленных нарушений в ходе проверок</a:t>
            </a:r>
          </a:p>
          <a:p>
            <a:pPr algn="just">
              <a:buFont typeface="Wingdings" pitchFamily="2" charset="2"/>
              <a:buChar char="§"/>
            </a:pPr>
            <a:r>
              <a:rPr lang="ru-RU" sz="1600" dirty="0" smtClean="0"/>
              <a:t>Наличие/отсутствие подтвержденных </a:t>
            </a:r>
            <a:r>
              <a:rPr lang="ru-RU" sz="1600" dirty="0" smtClean="0"/>
              <a:t>нарушений прав </a:t>
            </a:r>
            <a:r>
              <a:rPr lang="ru-RU" sz="1600" dirty="0" smtClean="0"/>
              <a:t>граждан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Условия осуществления выплат компенсационного и стимулирующего характера рекомендуется </a:t>
            </a:r>
            <a:r>
              <a:rPr lang="ru-RU" i="1" u="sng" dirty="0" smtClean="0"/>
              <a:t>конкретизировать применительно к </a:t>
            </a:r>
            <a:r>
              <a:rPr lang="ru-RU" i="1" u="sng" dirty="0" smtClean="0"/>
              <a:t>каждому </a:t>
            </a:r>
            <a:r>
              <a:rPr lang="ru-RU" i="1" u="sng" dirty="0" smtClean="0"/>
              <a:t>работнику учреждения</a:t>
            </a:r>
            <a:r>
              <a:rPr lang="ru-RU" dirty="0" smtClean="0"/>
              <a:t>.</a:t>
            </a:r>
          </a:p>
          <a:p>
            <a:r>
              <a:rPr lang="ru-RU" dirty="0" smtClean="0"/>
              <a:t>Если какие-либо выплаты устанавливаются в абсолютном размере (в рублях), рекомендуется указывать этот размер. Размер выплат, устанавливаемых в процентах, баллах и других единицах измерения, приводится в этих единицах с указанием условий, при достижении которых они осуществляются.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684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400" dirty="0" smtClean="0"/>
              <a:t> </a:t>
            </a:r>
            <a:r>
              <a:rPr lang="ru-RU" sz="3100" dirty="0" smtClean="0"/>
              <a:t>Улучшение системы стимулирующих выплат должно проводиться на основе</a:t>
            </a:r>
            <a:r>
              <a:rPr lang="ru-RU" sz="4400" dirty="0" smtClean="0"/>
              <a:t>:</a:t>
            </a:r>
            <a:endParaRPr lang="ru-RU" dirty="0"/>
          </a:p>
        </p:txBody>
      </p:sp>
      <p:sp>
        <p:nvSpPr>
          <p:cNvPr id="5" name="Заголовок 1"/>
          <p:cNvSpPr>
            <a:spLocks noGrp="1"/>
          </p:cNvSpPr>
          <p:nvPr>
            <p:ph idx="1"/>
          </p:nvPr>
        </p:nvSpPr>
        <p:spPr/>
        <p:txBody>
          <a:bodyPr>
            <a:normAutofit fontScale="97500"/>
          </a:bodyPr>
          <a:lstStyle/>
          <a:p>
            <a:pPr>
              <a:buFont typeface="Wingdings" pitchFamily="2" charset="2"/>
              <a:buChar char="ü"/>
            </a:pPr>
            <a:r>
              <a:rPr lang="ru-RU" sz="2200" dirty="0" smtClean="0"/>
              <a:t>введения взаимосвязанной системы отраслевых показателей эффективности;</a:t>
            </a:r>
          </a:p>
          <a:p>
            <a:pPr>
              <a:buFont typeface="Wingdings" pitchFamily="2" charset="2"/>
              <a:buChar char="ü"/>
            </a:pPr>
            <a:r>
              <a:rPr lang="ru-RU" sz="2200" dirty="0" smtClean="0"/>
              <a:t>установления соответствующих таким показателям стимулирующих выплат, критериев и условий их назначения;</a:t>
            </a:r>
          </a:p>
          <a:p>
            <a:pPr>
              <a:buFont typeface="Wingdings" pitchFamily="2" charset="2"/>
              <a:buChar char="ü"/>
            </a:pPr>
            <a:r>
              <a:rPr lang="ru-RU" sz="2200" u="sng" dirty="0" smtClean="0"/>
              <a:t>отмены неэффективных стимулирующих выплат</a:t>
            </a:r>
            <a:r>
              <a:rPr lang="ru-RU" sz="2200" dirty="0" smtClean="0"/>
              <a:t>;</a:t>
            </a:r>
          </a:p>
          <a:p>
            <a:pPr>
              <a:buFont typeface="Wingdings" pitchFamily="2" charset="2"/>
              <a:buChar char="ü"/>
            </a:pPr>
            <a:r>
              <a:rPr lang="ru-RU" sz="2200" dirty="0" smtClean="0"/>
              <a:t>использования при оценке достижения конкретных показателей качества и количества оказываемых муниципальных услуг </a:t>
            </a:r>
            <a:r>
              <a:rPr lang="ru-RU" sz="2200" u="sng" dirty="0" smtClean="0"/>
              <a:t>независимой системы оценки качества работы учреждений</a:t>
            </a:r>
            <a:r>
              <a:rPr lang="ru-RU" sz="2200" dirty="0" smtClean="0"/>
              <a:t>, включающей определение критериев эффективности их работы, и введения публичных рейтингов их деятельности.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dirty="0" smtClean="0"/>
              <a:t>СПАСИБО ЗА ВНИМАНИЕ!</a:t>
            </a: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ru-RU" dirty="0" smtClean="0"/>
              <a:t>Указ Президента Российской Федерации от 7 мая 2012 г. N 597 "О мероприятиях по реализации государственной социальной политики»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Указ Президента Российской Федерации от 1 июня 2012 г. N 761 "О национальной стратегии действий в интересах детей на 2012-2017 годы«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lnSpc>
                <a:spcPct val="120000"/>
              </a:lnSpc>
              <a:buNone/>
            </a:pPr>
            <a:endParaRPr lang="ru-RU" dirty="0" smtClean="0"/>
          </a:p>
          <a:p>
            <a:pPr>
              <a:lnSpc>
                <a:spcPct val="120000"/>
              </a:lnSpc>
              <a:buNone/>
            </a:pPr>
            <a:r>
              <a:rPr lang="ru-RU" dirty="0" smtClean="0"/>
              <a:t>2. Ожидаемые результаты</a:t>
            </a:r>
          </a:p>
          <a:p>
            <a:pPr>
              <a:lnSpc>
                <a:spcPct val="120000"/>
              </a:lnSpc>
              <a:buNone/>
            </a:pPr>
            <a:endParaRPr lang="ru-RU" dirty="0" smtClean="0"/>
          </a:p>
          <a:p>
            <a:pPr>
              <a:lnSpc>
                <a:spcPct val="120000"/>
              </a:lnSpc>
              <a:buFont typeface="Wingdings" pitchFamily="2" charset="2"/>
              <a:buChar char="q"/>
            </a:pPr>
            <a:r>
              <a:rPr lang="ru-RU" dirty="0" smtClean="0"/>
              <a:t>Обеспечение качества услуг дошкольного образования предусматривает:</a:t>
            </a:r>
          </a:p>
          <a:p>
            <a:pPr>
              <a:lnSpc>
                <a:spcPct val="120000"/>
              </a:lnSpc>
              <a:buNone/>
            </a:pPr>
            <a:r>
              <a:rPr lang="ru-RU" dirty="0" smtClean="0"/>
              <a:t>обновление основных образовательных программ дошкольного образования с учетом требований федерального государственного стандарта дошкольного образования;</a:t>
            </a:r>
          </a:p>
          <a:p>
            <a:pPr>
              <a:lnSpc>
                <a:spcPct val="120000"/>
              </a:lnSpc>
              <a:buFont typeface="Wingdings" pitchFamily="2" charset="2"/>
              <a:buChar char="q"/>
            </a:pPr>
            <a:r>
              <a:rPr lang="ru-RU" dirty="0" smtClean="0"/>
              <a:t>обеспечение открытости результатов деятельности организаций дошкольного образования с учетом показателей эффективности их деятельности;</a:t>
            </a:r>
          </a:p>
          <a:p>
            <a:pPr>
              <a:lnSpc>
                <a:spcPct val="120000"/>
              </a:lnSpc>
              <a:buFont typeface="Wingdings" pitchFamily="2" charset="2"/>
              <a:buChar char="q"/>
            </a:pPr>
            <a:r>
              <a:rPr lang="ru-RU" dirty="0" smtClean="0"/>
              <a:t>обеспечение обновления кадрового состава и привлечение молодых педагогов для работы в дошкольном образовании с учетом эффективного контракта и внедрения профессионального стандарта "Педагог (педагогическая деятельность в сфере дошкольного, начального общего, основного общего, среднего общего образования) (воспитатель, учитель)".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tx1"/>
                </a:solidFill>
                <a:effectLst/>
              </a:rPr>
              <a:t>Распоряжение Правительства РФ от 30.04.2014 №722-р Об утверждении плана мероприятий ("дорожной карты") "Изменения в отраслях социальной сферы, направленные на повышение эффективности образования и науки"</a:t>
            </a:r>
            <a:endParaRPr lang="ru-RU" sz="2000" dirty="0"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1357298"/>
            <a:ext cx="4572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ru-RU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Распоряжение Правительства РФ от 31.03.2014 №487-р </a:t>
            </a:r>
            <a:br>
              <a:rPr lang="ru-RU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</a:br>
            <a:r>
              <a:rPr lang="ru-RU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"Об утверждении комплексного плана мероприятий </a:t>
            </a:r>
            <a:br>
              <a:rPr lang="ru-RU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</a:br>
            <a:r>
              <a:rPr lang="ru-RU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по разработке профессиональных стандартов, </a:t>
            </a:r>
            <a:br>
              <a:rPr lang="ru-RU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</a:br>
            <a:r>
              <a:rPr lang="ru-RU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их независимой профессионально-общественной экспертизе и применению </a:t>
            </a:r>
            <a:br>
              <a:rPr lang="ru-RU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</a:br>
            <a:r>
              <a:rPr lang="ru-RU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на 2014 - 2016 годы"</a:t>
            </a:r>
          </a:p>
          <a:p>
            <a:pPr algn="ctr">
              <a:lnSpc>
                <a:spcPct val="100000"/>
              </a:lnSpc>
              <a:buNone/>
            </a:pPr>
            <a:r>
              <a:rPr lang="ru-RU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    предусматривает разработку и внедрение около</a:t>
            </a:r>
            <a:br>
              <a:rPr lang="ru-RU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</a:br>
            <a:r>
              <a:rPr lang="ru-RU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800 профессиональных стандартов.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lnSpc>
                <a:spcPct val="110000"/>
              </a:lnSpc>
              <a:buNone/>
            </a:pPr>
            <a:r>
              <a:rPr lang="ru-RU" sz="3500" dirty="0" smtClean="0"/>
              <a:t>Квалификация работника - уровень знаний, умений, профессиональных навыков и опыта работы работника.</a:t>
            </a:r>
          </a:p>
          <a:p>
            <a:pPr>
              <a:lnSpc>
                <a:spcPct val="110000"/>
              </a:lnSpc>
              <a:buNone/>
            </a:pPr>
            <a:r>
              <a:rPr lang="ru-RU" sz="3500" dirty="0" smtClean="0"/>
              <a:t>Профессиональный стандарт - характеристика квалификации, необходимой работнику для осуществления определенного вида профессиональной деятельности. </a:t>
            </a:r>
          </a:p>
          <a:p>
            <a:pPr>
              <a:lnSpc>
                <a:spcPct val="110000"/>
              </a:lnSpc>
              <a:buNone/>
            </a:pPr>
            <a:endParaRPr lang="ru-RU" sz="2800" dirty="0" smtClean="0"/>
          </a:p>
          <a:p>
            <a:pPr algn="r">
              <a:lnSpc>
                <a:spcPct val="110000"/>
              </a:lnSpc>
              <a:buNone/>
            </a:pP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>Предлагаемая на 01.06.2016 года редакция статьи</a:t>
            </a:r>
            <a:endParaRPr lang="ru-RU" sz="2800" dirty="0" smtClean="0"/>
          </a:p>
          <a:p>
            <a:pPr algn="r">
              <a:lnSpc>
                <a:spcPct val="110000"/>
              </a:lnSpc>
              <a:buNone/>
            </a:pP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>с 1 июля 2016 года часть 2 статьи 195.1 будет дополнена</a:t>
            </a:r>
          </a:p>
          <a:p>
            <a:pPr algn="r">
              <a:lnSpc>
                <a:spcPct val="110000"/>
              </a:lnSpc>
              <a:buNone/>
            </a:pP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>с 1 июля 2016 года ТК РФ будет дополнен статьями 195.2 и 195.3</a:t>
            </a:r>
          </a:p>
          <a:p>
            <a:pPr algn="r">
              <a:lnSpc>
                <a:spcPct val="110000"/>
              </a:lnSpc>
              <a:buNone/>
            </a:pPr>
            <a:endParaRPr lang="ru-RU" sz="2800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ru-RU" sz="2800" dirty="0" smtClean="0"/>
              <a:t>Порядок разработки, утверждения и применения профессиональных стандартов, а также установления тождественности наименований должностей, профессий и специальностей, содержащихся в едином тарифно-квалификационном справочнике работ и профессий рабочих, едином квалификационном справочнике должностей руководителей, специалистов и служащих, наименованиям должностей, профессий и специальностей, содержащихся в профессиональных стандартах, устанавливается Правительством Российской Федерации с учетом мнения Российской трехсторонней комиссии по регулированию социально-трудовых отношений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Статья 195.1.ТК РФ. Понятия квалификации работника, профессионального стандарта 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Трудовой договор/Эффективный контракт</a:t>
            </a:r>
            <a:endParaRPr lang="ru-RU" sz="2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ru-RU" b="1" u="sng" dirty="0" smtClean="0"/>
              <a:t>Статья 56 ТК РФ</a:t>
            </a:r>
            <a:r>
              <a:rPr lang="ru-RU" b="1" dirty="0" smtClean="0"/>
              <a:t> – понятие трудового договора</a:t>
            </a:r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b="1" u="sng" dirty="0" smtClean="0"/>
              <a:t>Статья 57 ТК РФ</a:t>
            </a:r>
            <a:r>
              <a:rPr lang="ru-RU" b="1" dirty="0" smtClean="0"/>
              <a:t> – перечень необходимой для отражения в трудовом договоре информации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00000"/>
              </a:lnSpc>
              <a:buNone/>
            </a:pPr>
            <a:r>
              <a:rPr lang="ru-RU" dirty="0" smtClean="0">
                <a:solidFill>
                  <a:srgbClr val="FF0000"/>
                </a:solidFill>
              </a:rPr>
              <a:t>Эффективный контракт </a:t>
            </a:r>
            <a:r>
              <a:rPr lang="ru-RU" dirty="0" smtClean="0"/>
              <a:t>- трудовой договор с работником государственного (муниципального) учреждения, в котором конкретизированы его должностные обязанности, условия оплаты труда, показатели и критерии оценки эффективности деятельности для назначения стимулирующих выплат в зависимости от результатов труда и качества оказываемых государственных (муниципальных) услуг, а также меры социальной поддержки.</a:t>
            </a:r>
          </a:p>
          <a:p>
            <a:pPr>
              <a:lnSpc>
                <a:spcPct val="100000"/>
              </a:lnSpc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Письмо Комитета по образованию Правительства Санкт-Петербурга от 16.01.2014 N 03-20-8/14-0-0 "О направлении Методических рекомендаций по введению эффективных контрактов" </a:t>
            </a:r>
            <a:endParaRPr lang="ru-RU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Системы оплаты труда должны быть адаптированы к новым условиям деятельности учреждений, настроены на решение задач развития соответствующих отраслей, повышения качества оказываемых услуг и обеспечения соответствия уровня оплаты труда работников результатам их труда.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«Эффективный контракт» призван индивидуализировать заработную плату каждого работника в зависимости от результатов его труда.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274786"/>
          </a:xfrm>
        </p:spPr>
        <p:txBody>
          <a:bodyPr>
            <a:normAutofit fontScale="90000"/>
          </a:bodyPr>
          <a:lstStyle/>
          <a:p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Программа поэтапного совершенствования системы оплаты труда в государственных (муниципальных) учреждениях на 2012 – 2018 годы,  утверждена распоряжением Правительства Российской Федерации  </a:t>
            </a:r>
            <a:b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от  26.11.2012 г. № 2190 - </a:t>
            </a:r>
            <a:r>
              <a:rPr lang="ru-RU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р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285992"/>
            <a:ext cx="8229600" cy="3721299"/>
          </a:xfrm>
        </p:spPr>
        <p:txBody>
          <a:bodyPr>
            <a:normAutofit/>
          </a:bodyPr>
          <a:lstStyle/>
          <a:p>
            <a:r>
              <a:rPr lang="ru-RU" sz="1800" dirty="0" smtClean="0"/>
              <a:t>В отношении каждого работника должны быть уточнены и конкретизированы его трудовая функция, показатели и критерии оценки эффективности деятельности, установлен размер вознаграждения, а также размер поощрения за достижение коллективных результатов труда. Условия получения вознаграждения должны быть понятны работодателю и работнику и не допускать двойного </a:t>
            </a:r>
            <a:r>
              <a:rPr lang="ru-RU" sz="1800" dirty="0" smtClean="0"/>
              <a:t>толкования.</a:t>
            </a:r>
          </a:p>
          <a:p>
            <a:r>
              <a:rPr lang="ru-RU" sz="1800" dirty="0" smtClean="0"/>
              <a:t>При изменении </a:t>
            </a:r>
            <a:r>
              <a:rPr lang="ru-RU" sz="1800" dirty="0" smtClean="0"/>
              <a:t>определенных сторонами условий трудового договора </a:t>
            </a:r>
            <a:r>
              <a:rPr lang="ru-RU" sz="1800" dirty="0" smtClean="0"/>
              <a:t>(в том числе по </a:t>
            </a:r>
            <a:r>
              <a:rPr lang="ru-RU" sz="1800" dirty="0" smtClean="0"/>
              <a:t>мере разработки показателей и критериев оценки эффективности труда работников учреждения для определения размеров и условий осуществления стимулирующих </a:t>
            </a:r>
            <a:r>
              <a:rPr lang="ru-RU" sz="1800" dirty="0" smtClean="0"/>
              <a:t>выплат) рекомендуется </a:t>
            </a:r>
            <a:r>
              <a:rPr lang="ru-RU" sz="1800" dirty="0" smtClean="0"/>
              <a:t>заключать </a:t>
            </a:r>
            <a:r>
              <a:rPr lang="ru-RU" sz="1800" dirty="0" smtClean="0"/>
              <a:t>Дополнительное </a:t>
            </a:r>
            <a:r>
              <a:rPr lang="ru-RU" sz="1800" dirty="0" smtClean="0"/>
              <a:t>соглашение к трудовому </a:t>
            </a:r>
            <a:r>
              <a:rPr lang="ru-RU" sz="1800" dirty="0" smtClean="0"/>
              <a:t>договору.</a:t>
            </a:r>
            <a:endParaRPr lang="ru-RU" sz="1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991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1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ПРИКАЗ</a:t>
            </a:r>
            <a:r>
              <a:rPr lang="ru-RU" sz="1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1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 26 апреля 2013 г. N </a:t>
            </a:r>
            <a:r>
              <a:rPr lang="ru-RU" sz="1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167н</a:t>
            </a:r>
            <a:r>
              <a:rPr lang="ru-RU" sz="1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br>
              <a:rPr lang="ru-RU" sz="1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МИНИСТЕРСТВО ТРУДА И СОЦИАЛЬНОЙ ЗАЩИТЫ РОССИЙСКОЙ </a:t>
            </a:r>
            <a:r>
              <a:rPr lang="ru-RU" sz="1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ФЕДЕРАЦИИ</a:t>
            </a:r>
            <a:r>
              <a:rPr lang="ru-RU" sz="1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 УТВЕРЖДЕНИИ РЕКОМЕНДАЦИЙ</a:t>
            </a:r>
            <a:br>
              <a:rPr lang="ru-RU" sz="1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ОФОРМЛЕНИЮ ТРУДОВЫХ ОТНОШЕНИЙ С РАБОТНИКОМ</a:t>
            </a:r>
            <a:br>
              <a:rPr lang="ru-RU" sz="1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ГОСУДАРСТВЕННОГО (МУНИЦИПАЛЬНОГО) УЧРЕЖДЕНИЯ</a:t>
            </a:r>
            <a:br>
              <a:rPr lang="ru-RU" sz="1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 ВВЕДЕНИИ ЭФФЕКТИВНОГО КОНТРАКТА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164</TotalTime>
  <Words>868</Words>
  <Application>Microsoft Office PowerPoint</Application>
  <PresentationFormat>Экран (4:3)</PresentationFormat>
  <Paragraphs>73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Открытая</vt:lpstr>
      <vt:lpstr>ЭФФЕКТИВНЫЙ КОНТРАКТ. </vt:lpstr>
      <vt:lpstr>Слайд 2</vt:lpstr>
      <vt:lpstr>Распоряжение Правительства РФ от 30.04.2014 №722-р Об утверждении плана мероприятий ("дорожной карты") "Изменения в отраслях социальной сферы, направленные на повышение эффективности образования и науки"</vt:lpstr>
      <vt:lpstr>Слайд 4</vt:lpstr>
      <vt:lpstr>Статья 195.1.ТК РФ. Понятия квалификации работника, профессионального стандарта </vt:lpstr>
      <vt:lpstr>Трудовой договор/Эффективный контракт</vt:lpstr>
      <vt:lpstr>Письмо Комитета по образованию Правительства Санкт-Петербурга от 16.01.2014 N 03-20-8/14-0-0 "О направлении Методических рекомендаций по введению эффективных контрактов" </vt:lpstr>
      <vt:lpstr>  Программа поэтапного совершенствования системы оплаты труда в государственных (муниципальных) учреждениях на 2012 – 2018 годы,  утверждена распоряжением Правительства Российской Федерации   от  26.11.2012 г. № 2190 - р </vt:lpstr>
      <vt:lpstr>  ПРИКАЗ от 26 апреля 2013 г. N 167н  МИНИСТЕРСТВО ТРУДА И СОЦИАЛЬНОЙ ЗАЩИТЫ РОССИЙСКОЙ ФЕДЕРАЦИИОБ УТВЕРЖДЕНИИ РЕКОМЕНДАЦИЙ ПО ОФОРМЛЕНИЮ ТРУДОВЫХ ОТНОШЕНИЙ С РАБОТНИКОМ ГОСУДАРСТВЕННОГО (МУНИЦИПАЛЬНОГО) УЧРЕЖДЕНИЯ ПРИ ВВЕДЕНИИ ЭФФЕКТИВНОГО КОНТРАКТА   </vt:lpstr>
      <vt:lpstr> Процедура оформления трудовых отношений при введении эффективного контракта: </vt:lpstr>
      <vt:lpstr>Выплаты компенсирующего и стимулирующего характера</vt:lpstr>
      <vt:lpstr>Слайд 12</vt:lpstr>
      <vt:lpstr> Улучшение системы стимулирующих выплат должно проводиться на основе: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Понятие эффективного контракта: </dc:title>
  <dc:creator>User</dc:creator>
  <cp:lastModifiedBy>User</cp:lastModifiedBy>
  <cp:revision>35</cp:revision>
  <dcterms:created xsi:type="dcterms:W3CDTF">2015-12-16T06:12:14Z</dcterms:created>
  <dcterms:modified xsi:type="dcterms:W3CDTF">2015-12-16T12:14:18Z</dcterms:modified>
</cp:coreProperties>
</file>