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75" r:id="rId14"/>
    <p:sldId id="276" r:id="rId15"/>
    <p:sldId id="271" r:id="rId16"/>
    <p:sldId id="277" r:id="rId17"/>
    <p:sldId id="273" r:id="rId18"/>
    <p:sldId id="278"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00FF"/>
    <a:srgbClr val="9B81A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67" d="100"/>
          <a:sy n="67" d="100"/>
        </p:scale>
        <p:origin x="7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21656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282447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13289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85079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26873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D1BF71-2CA9-4941-ACC9-2ACDF9B6E59D}" type="datetimeFigureOut">
              <a:rPr lang="ru-RU" smtClean="0"/>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23097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D1BF71-2CA9-4941-ACC9-2ACDF9B6E59D}" type="datetimeFigureOut">
              <a:rPr lang="ru-RU" smtClean="0"/>
              <a:t>15.12.2015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5410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D1BF71-2CA9-4941-ACC9-2ACDF9B6E59D}" type="datetimeFigureOut">
              <a:rPr lang="ru-RU" smtClean="0"/>
              <a:t>15.12.2015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237435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D1BF71-2CA9-4941-ACC9-2ACDF9B6E59D}" type="datetimeFigureOut">
              <a:rPr lang="ru-RU" smtClean="0"/>
              <a:t>15.12.2015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13545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D1BF71-2CA9-4941-ACC9-2ACDF9B6E59D}" type="datetimeFigureOut">
              <a:rPr lang="ru-RU" smtClean="0"/>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29446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D1BF71-2CA9-4941-ACC9-2ACDF9B6E59D}" type="datetimeFigureOut">
              <a:rPr lang="ru-RU" smtClean="0"/>
              <a:t>15.12.2015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F262A9-909F-4DFB-B20B-19BFDDF084EF}" type="slidenum">
              <a:rPr lang="ru-RU" smtClean="0"/>
              <a:t>‹#›</a:t>
            </a:fld>
            <a:endParaRPr lang="ru-RU"/>
          </a:p>
        </p:txBody>
      </p:sp>
    </p:spTree>
    <p:extLst>
      <p:ext uri="{BB962C8B-B14F-4D97-AF65-F5344CB8AC3E}">
        <p14:creationId xmlns:p14="http://schemas.microsoft.com/office/powerpoint/2010/main" val="396932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1BF71-2CA9-4941-ACC9-2ACDF9B6E59D}" type="datetimeFigureOut">
              <a:rPr lang="ru-RU" smtClean="0"/>
              <a:t>15.12.2015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262A9-909F-4DFB-B20B-19BFDDF084EF}" type="slidenum">
              <a:rPr lang="ru-RU" smtClean="0"/>
              <a:t>‹#›</a:t>
            </a:fld>
            <a:endParaRPr lang="ru-RU"/>
          </a:p>
        </p:txBody>
      </p:sp>
    </p:spTree>
    <p:extLst>
      <p:ext uri="{BB962C8B-B14F-4D97-AF65-F5344CB8AC3E}">
        <p14:creationId xmlns:p14="http://schemas.microsoft.com/office/powerpoint/2010/main" val="183043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29038" y="242889"/>
            <a:ext cx="8201026" cy="2171699"/>
          </a:xfrm>
        </p:spPr>
        <p:txBody>
          <a:bodyPr>
            <a:normAutofit fontScale="90000"/>
          </a:bodyPr>
          <a:lstStyle/>
          <a:p>
            <a:r>
              <a:rPr lang="ru-RU" dirty="0" smtClean="0">
                <a:latin typeface="Franklin Gothic Demi Cond" panose="020B0706030402020204" pitchFamily="34" charset="0"/>
              </a:rPr>
              <a:t/>
            </a:r>
            <a:br>
              <a:rPr lang="ru-RU" dirty="0" smtClean="0">
                <a:latin typeface="Franklin Gothic Demi Cond" panose="020B0706030402020204" pitchFamily="34" charset="0"/>
              </a:rPr>
            </a:br>
            <a:r>
              <a:rPr lang="ru-RU" sz="4900" dirty="0" smtClean="0">
                <a:solidFill>
                  <a:schemeClr val="accent1"/>
                </a:solidFill>
                <a:latin typeface="Franklin Gothic Demi Cond" panose="020B0706030402020204" pitchFamily="34" charset="0"/>
              </a:rPr>
              <a:t>Экспериментирование </a:t>
            </a:r>
            <a:r>
              <a:rPr lang="ru-RU" sz="4900" dirty="0">
                <a:solidFill>
                  <a:schemeClr val="accent1"/>
                </a:solidFill>
                <a:latin typeface="Franklin Gothic Demi Cond" panose="020B0706030402020204" pitchFamily="34" charset="0"/>
              </a:rPr>
              <a:t>с разными </a:t>
            </a:r>
            <a:r>
              <a:rPr lang="ru-RU" sz="4900" dirty="0" smtClean="0">
                <a:solidFill>
                  <a:schemeClr val="accent1"/>
                </a:solidFill>
                <a:latin typeface="Franklin Gothic Demi Cond" panose="020B0706030402020204" pitchFamily="34" charset="0"/>
              </a:rPr>
              <a:t>материалами  в ДОУ</a:t>
            </a:r>
            <a:r>
              <a:rPr lang="ru-RU" sz="4900" dirty="0">
                <a:latin typeface="Franklin Gothic Demi Cond" panose="020B0706030402020204" pitchFamily="34" charset="0"/>
              </a:rPr>
              <a:t/>
            </a:r>
            <a:br>
              <a:rPr lang="ru-RU" sz="4900" dirty="0">
                <a:latin typeface="Franklin Gothic Demi Cond" panose="020B0706030402020204" pitchFamily="34" charset="0"/>
              </a:rPr>
            </a:br>
            <a:endParaRPr lang="ru-RU" sz="4900" dirty="0">
              <a:latin typeface="Franklin Gothic Demi Cond" panose="020B0706030402020204" pitchFamily="34" charset="0"/>
            </a:endParaRPr>
          </a:p>
        </p:txBody>
      </p:sp>
      <p:sp>
        <p:nvSpPr>
          <p:cNvPr id="3" name="Подзаголовок 2"/>
          <p:cNvSpPr>
            <a:spLocks noGrp="1"/>
          </p:cNvSpPr>
          <p:nvPr>
            <p:ph type="subTitle" idx="1"/>
          </p:nvPr>
        </p:nvSpPr>
        <p:spPr>
          <a:xfrm>
            <a:off x="5776711" y="3443288"/>
            <a:ext cx="6153351" cy="3262312"/>
          </a:xfrm>
        </p:spPr>
        <p:txBody>
          <a:bodyPr/>
          <a:lstStyle/>
          <a:p>
            <a:endParaRPr lang="ru-RU" dirty="0" smtClean="0"/>
          </a:p>
          <a:p>
            <a:endParaRPr lang="ru-RU" dirty="0"/>
          </a:p>
          <a:p>
            <a:endParaRPr lang="ru-RU" dirty="0" smtClean="0"/>
          </a:p>
          <a:p>
            <a:endParaRPr lang="ru-RU" dirty="0"/>
          </a:p>
          <a:p>
            <a:endParaRPr lang="ru-RU" dirty="0" smtClean="0"/>
          </a:p>
          <a:p>
            <a:endParaRPr lang="ru-RU" dirty="0"/>
          </a:p>
          <a:p>
            <a:r>
              <a:rPr lang="ru-RU" dirty="0" smtClean="0">
                <a:solidFill>
                  <a:schemeClr val="accent1"/>
                </a:solidFill>
              </a:rPr>
              <a:t>Щербакова А.Ю</a:t>
            </a:r>
            <a:endParaRPr lang="ru-RU" dirty="0">
              <a:solidFill>
                <a:schemeClr val="accent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4823" y="2046514"/>
            <a:ext cx="5051889" cy="4659086"/>
          </a:xfrm>
          <a:prstGeom prst="rect">
            <a:avLst/>
          </a:prstGeom>
        </p:spPr>
      </p:pic>
    </p:spTree>
    <p:extLst>
      <p:ext uri="{BB962C8B-B14F-4D97-AF65-F5344CB8AC3E}">
        <p14:creationId xmlns:p14="http://schemas.microsoft.com/office/powerpoint/2010/main" val="178637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05830"/>
          </a:xfrm>
        </p:spPr>
      </p:pic>
      <p:sp>
        <p:nvSpPr>
          <p:cNvPr id="5" name="Прямоугольник 4"/>
          <p:cNvSpPr/>
          <p:nvPr/>
        </p:nvSpPr>
        <p:spPr>
          <a:xfrm>
            <a:off x="1850571" y="52169"/>
            <a:ext cx="10341429" cy="2323713"/>
          </a:xfrm>
          <a:prstGeom prst="rect">
            <a:avLst/>
          </a:prstGeom>
        </p:spPr>
        <p:txBody>
          <a:bodyPr wrap="square">
            <a:spAutoFit/>
          </a:bodyPr>
          <a:lstStyle/>
          <a:p>
            <a:pPr>
              <a:lnSpc>
                <a:spcPts val="1800"/>
              </a:lnSpc>
              <a:spcBef>
                <a:spcPts val="1200"/>
              </a:spcBef>
              <a:spcAft>
                <a:spcPts val="1200"/>
              </a:spcAft>
            </a:pPr>
            <a:endParaRPr lang="ru-RU" b="1" dirty="0" smtClean="0">
              <a:solidFill>
                <a:srgbClr val="9900FF"/>
              </a:solidFill>
              <a:effectLst/>
              <a:latin typeface="Tahoma" panose="020B0604030504040204" pitchFamily="34" charset="0"/>
              <a:ea typeface="Times New Roman" panose="02020603050405020304" pitchFamily="18" charset="0"/>
              <a:cs typeface="Times New Roman" panose="02020603050405020304" pitchFamily="18" charset="0"/>
            </a:endParaRPr>
          </a:p>
          <a:p>
            <a:pPr>
              <a:lnSpc>
                <a:spcPts val="1800"/>
              </a:lnSpc>
              <a:spcBef>
                <a:spcPts val="1200"/>
              </a:spcBef>
              <a:spcAft>
                <a:spcPts val="1200"/>
              </a:spcAft>
            </a:pPr>
            <a:r>
              <a:rPr lang="ru-RU" b="1" dirty="0" smtClean="0">
                <a:solidFill>
                  <a:srgbClr val="9900FF"/>
                </a:solidFill>
                <a:effectLst/>
                <a:latin typeface="Tahoma" panose="020B0604030504040204" pitchFamily="34" charset="0"/>
                <a:ea typeface="Times New Roman" panose="02020603050405020304" pitchFamily="18" charset="0"/>
                <a:cs typeface="Times New Roman" panose="02020603050405020304" pitchFamily="18" charset="0"/>
              </a:rPr>
              <a:t>Опыт № 2</a:t>
            </a:r>
            <a:endParaRPr lang="ru-RU" sz="2800" dirty="0" smtClean="0">
              <a:solidFill>
                <a:srgbClr val="99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Bef>
                <a:spcPts val="1200"/>
              </a:spcBef>
              <a:spcAft>
                <a:spcPts val="1200"/>
              </a:spcAft>
            </a:pPr>
            <a:r>
              <a:rPr lang="ru-RU" sz="2800" i="1" dirty="0">
                <a:solidFill>
                  <a:srgbClr val="9900FF"/>
                </a:solidFill>
                <a:latin typeface="Tahoma" panose="020B0604030504040204" pitchFamily="34" charset="0"/>
                <a:ea typeface="Times New Roman" panose="02020603050405020304" pitchFamily="18" charset="0"/>
                <a:cs typeface="Times New Roman" panose="02020603050405020304" pitchFamily="18" charset="0"/>
              </a:rPr>
              <a:t>Возьмите стакан со свежей газированной водой или лимонадом и бросьте в нее виноградинку. Она чуть тяжелее воды и опустится на дно. Но на нее тут же начнут садиться пузырьки газа, похожие на маленькие воздушные шарики. Вскоре их станет так много, что виноградинка всплывет</a:t>
            </a:r>
            <a:r>
              <a:rPr lang="ru-RU" sz="2800" i="1" dirty="0" smtClean="0">
                <a:solidFill>
                  <a:srgbClr val="9900FF"/>
                </a:solidFill>
                <a:latin typeface="Tahoma" panose="020B0604030504040204" pitchFamily="34" charset="0"/>
                <a:ea typeface="Times New Roman" panose="02020603050405020304" pitchFamily="18" charset="0"/>
                <a:cs typeface="Times New Roman" panose="02020603050405020304" pitchFamily="18" charset="0"/>
              </a:rPr>
              <a:t>.</a:t>
            </a:r>
            <a:endParaRPr lang="ru-RU" sz="2800" i="1" dirty="0">
              <a:solidFill>
                <a:srgbClr val="9900FF"/>
              </a:solidFill>
              <a:latin typeface="Tahoma" panose="020B0604030504040204" pitchFamily="34"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0334" y="2526966"/>
            <a:ext cx="3087745" cy="4116993"/>
          </a:xfrm>
          <a:prstGeom prst="rect">
            <a:avLst/>
          </a:prstGeom>
        </p:spPr>
      </p:pic>
    </p:spTree>
    <p:extLst>
      <p:ext uri="{BB962C8B-B14F-4D97-AF65-F5344CB8AC3E}">
        <p14:creationId xmlns:p14="http://schemas.microsoft.com/office/powerpoint/2010/main" val="106541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2154201"/>
          </a:xfrm>
        </p:spPr>
        <p:txBody>
          <a:bodyPr>
            <a:normAutofit/>
          </a:bodyPr>
          <a:lstStyle/>
          <a:p>
            <a:r>
              <a:rPr lang="ru-RU" sz="2800" i="1" dirty="0" smtClean="0">
                <a:solidFill>
                  <a:srgbClr val="9900FF"/>
                </a:solidFill>
                <a:effectLst/>
                <a:latin typeface="Tahoma" panose="020B0604030504040204" pitchFamily="34" charset="0"/>
                <a:ea typeface="Tahoma" panose="020B0604030504040204" pitchFamily="34" charset="0"/>
                <a:cs typeface="Tahoma" panose="020B0604030504040204" pitchFamily="34" charset="0"/>
              </a:rPr>
              <a:t>Но тут подул ветер, и начал нагонять тучи, несколько веточек обломились и упали с дерева упали с </a:t>
            </a:r>
            <a:r>
              <a:rPr lang="ru-RU" sz="2800" i="1" dirty="0" err="1" smtClean="0">
                <a:solidFill>
                  <a:srgbClr val="9900FF"/>
                </a:solidFill>
                <a:effectLst/>
                <a:latin typeface="Tahoma" panose="020B0604030504040204" pitchFamily="34" charset="0"/>
                <a:ea typeface="Tahoma" panose="020B0604030504040204" pitchFamily="34" charset="0"/>
                <a:cs typeface="Tahoma" panose="020B0604030504040204" pitchFamily="34" charset="0"/>
              </a:rPr>
              <a:t>дерева.И</a:t>
            </a:r>
            <a:r>
              <a:rPr lang="ru-RU" sz="2800" i="1" dirty="0" smtClean="0">
                <a:solidFill>
                  <a:srgbClr val="9900FF"/>
                </a:solidFill>
                <a:effectLst/>
                <a:latin typeface="Tahoma" panose="020B0604030504040204" pitchFamily="34" charset="0"/>
                <a:ea typeface="Tahoma" panose="020B0604030504040204" pitchFamily="34" charset="0"/>
                <a:cs typeface="Tahoma" panose="020B0604030504040204" pitchFamily="34" charset="0"/>
              </a:rPr>
              <a:t> вскоре пошел </a:t>
            </a:r>
            <a:r>
              <a:rPr lang="ru-RU" sz="2800" i="1" dirty="0" err="1" smtClean="0">
                <a:solidFill>
                  <a:srgbClr val="9900FF"/>
                </a:solidFill>
                <a:effectLst/>
                <a:latin typeface="Tahoma" panose="020B0604030504040204" pitchFamily="34" charset="0"/>
                <a:ea typeface="Tahoma" panose="020B0604030504040204" pitchFamily="34" charset="0"/>
                <a:cs typeface="Tahoma" panose="020B0604030504040204" pitchFamily="34" charset="0"/>
              </a:rPr>
              <a:t>дождь,цыплкнок</a:t>
            </a:r>
            <a:r>
              <a:rPr lang="ru-RU" sz="2800" i="1" dirty="0" smtClean="0">
                <a:solidFill>
                  <a:srgbClr val="9900FF"/>
                </a:solidFill>
                <a:effectLst/>
                <a:latin typeface="Tahoma" panose="020B0604030504040204" pitchFamily="34" charset="0"/>
                <a:ea typeface="Tahoma" panose="020B0604030504040204" pitchFamily="34" charset="0"/>
                <a:cs typeface="Tahoma" panose="020B0604030504040204" pitchFamily="34" charset="0"/>
              </a:rPr>
              <a:t> испугался и спрятался в кустах</a:t>
            </a:r>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 Дождь потихоньку </a:t>
            </a:r>
            <a:r>
              <a:rPr lang="ru-RU" sz="2800" i="1" dirty="0" err="1" smtClean="0">
                <a:solidFill>
                  <a:srgbClr val="9900FF"/>
                </a:solidFill>
                <a:latin typeface="Tahoma" panose="020B0604030504040204" pitchFamily="34" charset="0"/>
                <a:ea typeface="Tahoma" panose="020B0604030504040204" pitchFamily="34" charset="0"/>
                <a:cs typeface="Tahoma" panose="020B0604030504040204" pitchFamily="34" charset="0"/>
              </a:rPr>
              <a:t>утих,и</a:t>
            </a:r>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 тут он увидел что надломленные палочки под дожем как будто шевелятся.</a:t>
            </a:r>
            <a:endParaRPr lang="ru-RU" sz="2800" i="1" dirty="0">
              <a:solidFill>
                <a:srgbClr val="9900FF"/>
              </a:solidFill>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2154201"/>
            <a:ext cx="5954777" cy="3797527"/>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885" y="3071632"/>
            <a:ext cx="4531040" cy="339979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4652" y="3700499"/>
            <a:ext cx="5617028" cy="315750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47314" y="4334985"/>
            <a:ext cx="3744686" cy="2523015"/>
          </a:xfrm>
          <a:prstGeom prst="rect">
            <a:avLst/>
          </a:prstGeom>
        </p:spPr>
      </p:pic>
    </p:spTree>
    <p:extLst>
      <p:ext uri="{BB962C8B-B14F-4D97-AF65-F5344CB8AC3E}">
        <p14:creationId xmlns:p14="http://schemas.microsoft.com/office/powerpoint/2010/main" val="40211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0399"/>
            <a:ext cx="12192000" cy="6837050"/>
          </a:xfrm>
        </p:spPr>
      </p:pic>
      <p:sp>
        <p:nvSpPr>
          <p:cNvPr id="2" name="Заголовок 1"/>
          <p:cNvSpPr>
            <a:spLocks noGrp="1"/>
          </p:cNvSpPr>
          <p:nvPr>
            <p:ph type="title"/>
          </p:nvPr>
        </p:nvSpPr>
        <p:spPr>
          <a:xfrm>
            <a:off x="2155370" y="365125"/>
            <a:ext cx="9198429" cy="2073275"/>
          </a:xfrm>
        </p:spPr>
        <p:txBody>
          <a:bodyPr>
            <a:normAutofit fontScale="90000"/>
          </a:bodyPr>
          <a:lstStyle/>
          <a:p>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Опыт №3</a:t>
            </a:r>
            <a:b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br>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Пять спичек, надломите и расположите в форме звезды, на точку надлома капнете немного воды. Звезда начнет раскрываться. </a:t>
            </a:r>
            <a:r>
              <a:rPr lang="ru-RU" sz="2800" i="1" dirty="0" smtClean="0">
                <a:solidFill>
                  <a:srgbClr val="FF00FF"/>
                </a:solidFill>
                <a:latin typeface="Tahoma" panose="020B0604030504040204" pitchFamily="34" charset="0"/>
                <a:ea typeface="Tahoma" panose="020B0604030504040204" pitchFamily="34" charset="0"/>
                <a:cs typeface="Tahoma" panose="020B0604030504040204" pitchFamily="34" charset="0"/>
              </a:rPr>
              <a:t>Опыт №4</a:t>
            </a:r>
            <a:r>
              <a:rPr lang="ru-RU" sz="2700" i="1" dirty="0" smtClean="0">
                <a:solidFill>
                  <a:srgbClr val="FF00FF"/>
                </a:solidFill>
                <a:latin typeface="Tahoma" panose="020B0604030504040204" pitchFamily="34" charset="0"/>
                <a:ea typeface="Tahoma" panose="020B0604030504040204" pitchFamily="34" charset="0"/>
                <a:cs typeface="Tahoma" panose="020B0604030504040204" pitchFamily="34" charset="0"/>
              </a:rPr>
              <a:t>; </a:t>
            </a:r>
            <a:r>
              <a:rPr lang="ru-RU" sz="2700" i="1" dirty="0">
                <a:solidFill>
                  <a:srgbClr val="FF00FF"/>
                </a:solidFill>
                <a:latin typeface="Tahoma" panose="020B0604030504040204" pitchFamily="34" charset="0"/>
                <a:ea typeface="Tahoma" panose="020B0604030504040204" pitchFamily="34" charset="0"/>
                <a:cs typeface="Tahoma" panose="020B0604030504040204" pitchFamily="34" charset="0"/>
              </a:rPr>
              <a:t>Налейте в литровую банку горячей воды . Банку закройте крышкой с дырочками, сверху положите несколько кубиков льда. Лед будет таять от теплого воздуха, в дырочки будет стекать талая вода, имитируя капли дождя.</a:t>
            </a: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7256" y="2813924"/>
            <a:ext cx="2687541" cy="3583388"/>
          </a:xfrm>
          <a:prstGeom prst="rect">
            <a:avLst/>
          </a:prstGeom>
        </p:spPr>
      </p:pic>
    </p:spTree>
    <p:extLst>
      <p:ext uri="{BB962C8B-B14F-4D97-AF65-F5344CB8AC3E}">
        <p14:creationId xmlns:p14="http://schemas.microsoft.com/office/powerpoint/2010/main" val="2163862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174171"/>
            <a:ext cx="10515600" cy="2677886"/>
          </a:xfrm>
        </p:spPr>
        <p:txBody>
          <a:bodyPr>
            <a:normAutofit fontScale="90000"/>
          </a:bodyPr>
          <a:lstStyle/>
          <a:p>
            <a:r>
              <a:rPr lang="ru-RU" sz="4000" dirty="0" smtClean="0">
                <a:solidFill>
                  <a:prstClr val="black"/>
                </a:solidFill>
              </a:rPr>
              <a:t>Цыпленок решил </a:t>
            </a:r>
            <a:r>
              <a:rPr lang="ru-RU" sz="4000" dirty="0">
                <a:solidFill>
                  <a:prstClr val="black"/>
                </a:solidFill>
              </a:rPr>
              <a:t>идти дальше. Тут он увидел, </a:t>
            </a:r>
            <a:r>
              <a:rPr lang="ru-RU" sz="4000" dirty="0" smtClean="0">
                <a:solidFill>
                  <a:prstClr val="black"/>
                </a:solidFill>
              </a:rPr>
              <a:t>важную птицу которая шла по </a:t>
            </a:r>
            <a:r>
              <a:rPr lang="ru-RU" sz="4000" dirty="0">
                <a:solidFill>
                  <a:prstClr val="black"/>
                </a:solidFill>
              </a:rPr>
              <a:t>мокрому песку, после него остаются следы, а потом он увидел еще другие следы, и был в недоумении, кто же это?</a:t>
            </a:r>
            <a:br>
              <a:rPr lang="ru-RU" sz="4000" dirty="0">
                <a:solidFill>
                  <a:prstClr val="black"/>
                </a:solidFill>
              </a:rPr>
            </a:br>
            <a:endParaRPr lang="ru-RU" dirty="0"/>
          </a:p>
        </p:txBody>
      </p:sp>
      <p:sp>
        <p:nvSpPr>
          <p:cNvPr id="4" name="Объект 3"/>
          <p:cNvSpPr>
            <a:spLocks noGrp="1"/>
          </p:cNvSpPr>
          <p:nvPr>
            <p:ph idx="1"/>
          </p:nvPr>
        </p:nvSpPr>
        <p:spPr/>
        <p:txBody>
          <a:bodyPr/>
          <a:lstStyle/>
          <a:p>
            <a:r>
              <a:rPr lang="ru-RU" dirty="0" smtClean="0"/>
              <a:t> </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39300" y="5048250"/>
            <a:ext cx="2552700" cy="1809750"/>
          </a:xfrm>
          <a:prstGeom prst="rect">
            <a:avLst/>
          </a:prstGeom>
        </p:spPr>
      </p:pic>
      <p:pic>
        <p:nvPicPr>
          <p:cNvPr id="8" name="Рисунок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788" y="2844399"/>
            <a:ext cx="4097512" cy="4097512"/>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14124" y="2612572"/>
            <a:ext cx="5327828" cy="3564392"/>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609" y="2283676"/>
            <a:ext cx="4316941" cy="3237706"/>
          </a:xfrm>
          <a:prstGeom prst="rect">
            <a:avLst/>
          </a:prstGeom>
        </p:spPr>
      </p:pic>
    </p:spTree>
    <p:extLst>
      <p:ext uri="{BB962C8B-B14F-4D97-AF65-F5344CB8AC3E}">
        <p14:creationId xmlns:p14="http://schemas.microsoft.com/office/powerpoint/2010/main" val="29052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20950"/>
            <a:ext cx="12192000" cy="6837050"/>
          </a:xfrm>
        </p:spPr>
      </p:pic>
      <p:sp>
        <p:nvSpPr>
          <p:cNvPr id="2" name="Заголовок 1"/>
          <p:cNvSpPr>
            <a:spLocks noGrp="1"/>
          </p:cNvSpPr>
          <p:nvPr>
            <p:ph type="title"/>
          </p:nvPr>
        </p:nvSpPr>
        <p:spPr>
          <a:xfrm>
            <a:off x="2155371" y="365124"/>
            <a:ext cx="9056916" cy="2617561"/>
          </a:xfrm>
        </p:spPr>
        <p:txBody>
          <a:bodyPr>
            <a:normAutofit fontScale="90000"/>
          </a:bodyPr>
          <a:lstStyle/>
          <a:p>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Опыт №5</a:t>
            </a:r>
            <a:r>
              <a:rPr lang="ru-RU" sz="2800" b="1" dirty="0" smtClean="0"/>
              <a:t> </a:t>
            </a:r>
            <a:r>
              <a:rPr lang="ru-RU" sz="2800" dirty="0"/>
              <a:t/>
            </a:r>
            <a:br>
              <a:rPr lang="ru-RU" sz="2800" dirty="0"/>
            </a:br>
            <a:r>
              <a:rPr lang="ru-RU" sz="2800" i="1" dirty="0"/>
              <a:t>Песок </a:t>
            </a:r>
            <a:r>
              <a:rPr lang="ru-RU" sz="2800" i="1" dirty="0" smtClean="0"/>
              <a:t>высыпается но ровную </a:t>
            </a:r>
            <a:r>
              <a:rPr lang="ru-RU" sz="2800" i="1" dirty="0" err="1" smtClean="0"/>
              <a:t>поверхность,смачивается</a:t>
            </a:r>
            <a:r>
              <a:rPr lang="ru-RU" sz="2800" i="1" dirty="0" smtClean="0"/>
              <a:t> </a:t>
            </a:r>
            <a:r>
              <a:rPr lang="ru-RU" sz="2800" i="1" dirty="0"/>
              <a:t>водой, чтобы видно было отпечатки, делаете  отпечаток на песке одним из предметов ( следы можно изготовить из пластилина или дерева). Сначала сделать  отпечаток следа утенка, а потом собачки или птицы.</a:t>
            </a:r>
            <a:r>
              <a:rPr lang="ru-RU" sz="2800" dirty="0"/>
              <a:t/>
            </a:r>
            <a:br>
              <a:rPr lang="ru-RU" sz="2800" dirty="0"/>
            </a:br>
            <a:r>
              <a:rPr lang="ru-RU" sz="2800" dirty="0" smtClean="0"/>
              <a:t> </a:t>
            </a:r>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
            </a:r>
            <a:b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br>
            <a:endParaRPr lang="ru-RU" sz="2800" i="1" dirty="0">
              <a:solidFill>
                <a:srgbClr val="9900FF"/>
              </a:solidFill>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486774" y="4414838"/>
            <a:ext cx="3428998" cy="1928811"/>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1399" y="4286631"/>
            <a:ext cx="3830939" cy="2154903"/>
          </a:xfrm>
          <a:prstGeom prst="rect">
            <a:avLst/>
          </a:prstGeom>
        </p:spPr>
      </p:pic>
      <p:pic>
        <p:nvPicPr>
          <p:cNvPr id="6" name="Рисунок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5930" y="2162940"/>
            <a:ext cx="3829050" cy="2153841"/>
          </a:xfrm>
          <a:prstGeom prst="rect">
            <a:avLst/>
          </a:prstGeom>
        </p:spPr>
      </p:pic>
    </p:spTree>
    <p:extLst>
      <p:ext uri="{BB962C8B-B14F-4D97-AF65-F5344CB8AC3E}">
        <p14:creationId xmlns:p14="http://schemas.microsoft.com/office/powerpoint/2010/main" val="106112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1458686" y="2721429"/>
            <a:ext cx="9056914" cy="1306285"/>
          </a:xfrm>
        </p:spPr>
        <p:txBody>
          <a:bodyPr>
            <a:noAutofit/>
          </a:bodyPr>
          <a:lstStyle/>
          <a:p>
            <a:pPr algn="ctr"/>
            <a: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t/>
            </a:r>
            <a:b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br>
            <a: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t>Шел, шел </a:t>
            </a:r>
            <a:r>
              <a:rPr lang="ru-RU" sz="24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цыпленок и </a:t>
            </a:r>
            <a: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t>увидел перед собой  огромный луг, который был усыпан разноцветными цветами, к цветам подлетали маленькие жучки </a:t>
            </a:r>
            <a:r>
              <a:rPr lang="ru-RU" sz="24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и </a:t>
            </a:r>
            <a:r>
              <a:rPr lang="ru-RU" sz="2400" i="1" dirty="0" err="1" smtClean="0">
                <a:solidFill>
                  <a:srgbClr val="9900FF"/>
                </a:solidFill>
                <a:latin typeface="Tahoma" panose="020B0604030504040204" pitchFamily="34" charset="0"/>
                <a:ea typeface="Tahoma" panose="020B0604030504040204" pitchFamily="34" charset="0"/>
                <a:cs typeface="Tahoma" panose="020B0604030504040204" pitchFamily="34" charset="0"/>
              </a:rPr>
              <a:t>и</a:t>
            </a:r>
            <a:r>
              <a:rPr lang="ru-RU" sz="24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 красивые бабочки.  </a:t>
            </a:r>
            <a: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t/>
            </a:r>
            <a:br>
              <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rPr>
            </a:br>
            <a:endParaRPr lang="ru-RU" sz="2400" i="1" dirty="0">
              <a:solidFill>
                <a:srgbClr val="9900FF"/>
              </a:solidFill>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23708" y="4027714"/>
            <a:ext cx="2552700" cy="1809750"/>
          </a:xfrm>
        </p:spPr>
      </p:pic>
      <p:pic>
        <p:nvPicPr>
          <p:cNvPr id="6" name="Рисунок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64917" y="3950834"/>
            <a:ext cx="2667000" cy="1809750"/>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8343" y="664029"/>
            <a:ext cx="3657600" cy="205740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2975" y="3873953"/>
            <a:ext cx="2409825" cy="1809750"/>
          </a:xfrm>
          <a:prstGeom prst="rect">
            <a:avLst/>
          </a:prstGeom>
        </p:spPr>
      </p:pic>
    </p:spTree>
    <p:extLst>
      <p:ext uri="{BB962C8B-B14F-4D97-AF65-F5344CB8AC3E}">
        <p14:creationId xmlns:p14="http://schemas.microsoft.com/office/powerpoint/2010/main" val="6561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0399"/>
            <a:ext cx="12192000" cy="6837050"/>
          </a:xfrm>
        </p:spPr>
      </p:pic>
      <p:sp>
        <p:nvSpPr>
          <p:cNvPr id="2" name="Заголовок 1"/>
          <p:cNvSpPr>
            <a:spLocks noGrp="1"/>
          </p:cNvSpPr>
          <p:nvPr>
            <p:ph type="title"/>
          </p:nvPr>
        </p:nvSpPr>
        <p:spPr>
          <a:xfrm>
            <a:off x="2002970" y="430439"/>
            <a:ext cx="9198429" cy="1325563"/>
          </a:xfrm>
        </p:spPr>
        <p:txBody>
          <a:bodyPr>
            <a:normAutofit fontScale="90000"/>
          </a:bodyPr>
          <a:lstStyle/>
          <a:p>
            <a:r>
              <a:rPr lang="ru-RU" sz="28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 </a:t>
            </a:r>
            <a:r>
              <a:rPr lang="ru-RU" sz="3100" b="1" dirty="0">
                <a:solidFill>
                  <a:srgbClr val="9900FF"/>
                </a:solidFill>
                <a:latin typeface="Tahoma" panose="020B0604030504040204" pitchFamily="34" charset="0"/>
                <a:ea typeface="Tahoma" panose="020B0604030504040204" pitchFamily="34" charset="0"/>
                <a:cs typeface="Tahoma" panose="020B0604030504040204" pitchFamily="34" charset="0"/>
              </a:rPr>
              <a:t>Опыт № </a:t>
            </a:r>
            <a:r>
              <a:rPr lang="ru-RU" sz="3100" b="1" dirty="0" smtClean="0">
                <a:solidFill>
                  <a:srgbClr val="9900FF"/>
                </a:solidFill>
                <a:latin typeface="Tahoma" panose="020B0604030504040204" pitchFamily="34" charset="0"/>
                <a:ea typeface="Tahoma" panose="020B0604030504040204" pitchFamily="34" charset="0"/>
                <a:cs typeface="Tahoma" panose="020B0604030504040204" pitchFamily="34" charset="0"/>
              </a:rPr>
              <a:t>6</a:t>
            </a:r>
            <a:r>
              <a:rPr lang="ru-RU" sz="3100" dirty="0">
                <a:solidFill>
                  <a:srgbClr val="9900FF"/>
                </a:solidFill>
                <a:latin typeface="Tahoma" panose="020B0604030504040204" pitchFamily="34" charset="0"/>
                <a:ea typeface="Tahoma" panose="020B0604030504040204" pitchFamily="34" charset="0"/>
                <a:cs typeface="Tahoma" panose="020B0604030504040204" pitchFamily="34" charset="0"/>
              </a:rPr>
              <a:t/>
            </a:r>
            <a:br>
              <a:rPr lang="ru-RU" sz="3100" dirty="0">
                <a:solidFill>
                  <a:srgbClr val="9900FF"/>
                </a:solidFill>
                <a:latin typeface="Tahoma" panose="020B0604030504040204" pitchFamily="34" charset="0"/>
                <a:ea typeface="Tahoma" panose="020B0604030504040204" pitchFamily="34" charset="0"/>
                <a:cs typeface="Tahoma" panose="020B0604030504040204" pitchFamily="34" charset="0"/>
              </a:rPr>
            </a:br>
            <a:r>
              <a:rPr lang="ru-RU" sz="3100" dirty="0" smtClean="0">
                <a:solidFill>
                  <a:srgbClr val="9900FF"/>
                </a:solidFill>
                <a:latin typeface="Tahoma" panose="020B0604030504040204" pitchFamily="34" charset="0"/>
                <a:ea typeface="Tahoma" panose="020B0604030504040204" pitchFamily="34" charset="0"/>
                <a:cs typeface="Tahoma" panose="020B0604030504040204" pitchFamily="34" charset="0"/>
              </a:rPr>
              <a:t>Между двумя магнитами: железным каркасом с магнитами и бабочкой  магнитиком, зажать бумажный цветок, он держится</a:t>
            </a:r>
            <a:endParaRPr lang="ru-RU" sz="3100" i="1" dirty="0">
              <a:solidFill>
                <a:srgbClr val="99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8348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314" y="735239"/>
            <a:ext cx="10515600" cy="1325563"/>
          </a:xfrm>
        </p:spPr>
        <p:txBody>
          <a:bodyPr>
            <a:normAutofit fontScale="90000"/>
          </a:bodyPr>
          <a:lstStyle/>
          <a:p>
            <a:r>
              <a:rPr lang="ru-RU" sz="3100" i="1" dirty="0" smtClean="0">
                <a:solidFill>
                  <a:srgbClr val="9900FF"/>
                </a:solidFill>
                <a:latin typeface="Tahoma" panose="020B0604030504040204" pitchFamily="34" charset="0"/>
                <a:ea typeface="Tahoma" panose="020B0604030504040204" pitchFamily="34" charset="0"/>
                <a:cs typeface="Tahoma" panose="020B0604030504040204" pitchFamily="34" charset="0"/>
              </a:rPr>
              <a:t>Цыпленку  так понравилось гулять и познавать этот огромный и интересный окружающий мир. Но уже начало смеркаться и ему пора возвращаться. Это был удивительный день, но  у него осталось много вопросов:</a:t>
            </a:r>
            <a:r>
              <a:rPr lang="ru-RU" i="1" dirty="0" smtClean="0">
                <a:solidFill>
                  <a:srgbClr val="9900FF"/>
                </a:solidFill>
              </a:rPr>
              <a:t/>
            </a:r>
            <a:br>
              <a:rPr lang="ru-RU" i="1" dirty="0" smtClean="0">
                <a:solidFill>
                  <a:srgbClr val="9900FF"/>
                </a:solidFill>
              </a:rPr>
            </a:br>
            <a:r>
              <a:rPr lang="ru-RU" i="1" dirty="0" smtClean="0">
                <a:solidFill>
                  <a:srgbClr val="9900FF"/>
                </a:solidFill>
              </a:rPr>
              <a:t/>
            </a:r>
            <a:br>
              <a:rPr lang="ru-RU" i="1" dirty="0" smtClean="0">
                <a:solidFill>
                  <a:srgbClr val="9900FF"/>
                </a:solidFill>
              </a:rPr>
            </a:br>
            <a:endParaRPr lang="ru-RU" i="1" dirty="0">
              <a:solidFill>
                <a:srgbClr val="9900FF"/>
              </a:solidFill>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41329" y="1847849"/>
            <a:ext cx="5854671" cy="4683737"/>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3017502"/>
            <a:ext cx="5854671" cy="3671245"/>
          </a:xfrm>
          <a:prstGeom prst="rect">
            <a:avLst/>
          </a:prstGeom>
        </p:spPr>
      </p:pic>
    </p:spTree>
    <p:extLst>
      <p:ext uri="{BB962C8B-B14F-4D97-AF65-F5344CB8AC3E}">
        <p14:creationId xmlns:p14="http://schemas.microsoft.com/office/powerpoint/2010/main" val="38763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9"/>
            <a:ext cx="12192001" cy="6882089"/>
          </a:xfrm>
          <a:prstGeom prst="rect">
            <a:avLst/>
          </a:prstGeom>
        </p:spPr>
      </p:pic>
      <p:sp>
        <p:nvSpPr>
          <p:cNvPr id="2" name="Заголовок 1"/>
          <p:cNvSpPr>
            <a:spLocks noGrp="1"/>
          </p:cNvSpPr>
          <p:nvPr>
            <p:ph type="title"/>
          </p:nvPr>
        </p:nvSpPr>
        <p:spPr>
          <a:xfrm>
            <a:off x="838200" y="365125"/>
            <a:ext cx="10515600" cy="3806826"/>
          </a:xfrm>
        </p:spPr>
        <p:txBody>
          <a:bodyPr>
            <a:normAutofit/>
          </a:bodyPr>
          <a:lstStyle/>
          <a:p>
            <a:pPr>
              <a:lnSpc>
                <a:spcPts val="1800"/>
              </a:lnSpc>
              <a:spcBef>
                <a:spcPts val="1200"/>
              </a:spcBef>
              <a:spcAft>
                <a:spcPts val="1200"/>
              </a:spcAft>
            </a:pPr>
            <a:r>
              <a:rPr lang="ru-RU" sz="2800" dirty="0">
                <a:solidFill>
                  <a:schemeClr val="accent2">
                    <a:lumMod val="75000"/>
                  </a:schemeClr>
                </a:solidFill>
              </a:rPr>
              <a:t>1. Почему же распускаются кувшинки</a:t>
            </a:r>
            <a:r>
              <a:rPr lang="ru-RU" sz="2800" dirty="0" smtClean="0">
                <a:solidFill>
                  <a:schemeClr val="accent2">
                    <a:lumMod val="75000"/>
                  </a:schemeClr>
                </a:solidFill>
              </a:rPr>
              <a:t>?</a:t>
            </a:r>
            <a:br>
              <a:rPr lang="ru-RU" sz="2800" dirty="0" smtClean="0">
                <a:solidFill>
                  <a:schemeClr val="accent2">
                    <a:lumMod val="75000"/>
                  </a:schemeClr>
                </a:solidFill>
              </a:rPr>
            </a:br>
            <a:r>
              <a:rPr lang="ru-RU" sz="2800" dirty="0" smtClean="0">
                <a:solidFill>
                  <a:schemeClr val="accent2">
                    <a:lumMod val="75000"/>
                  </a:schemeClr>
                </a:solidFill>
              </a:rPr>
              <a:t>2. </a:t>
            </a:r>
            <a:r>
              <a:rPr lang="ru-RU" sz="2800" dirty="0">
                <a:solidFill>
                  <a:schemeClr val="accent2">
                    <a:lumMod val="75000"/>
                  </a:schemeClr>
                </a:solidFill>
              </a:rPr>
              <a:t>Почему плавают рыбки</a:t>
            </a:r>
            <a:r>
              <a:rPr lang="ru-RU" sz="2800" dirty="0" smtClean="0">
                <a:solidFill>
                  <a:schemeClr val="accent2">
                    <a:lumMod val="75000"/>
                  </a:schemeClr>
                </a:solidFill>
              </a:rPr>
              <a:t>?</a:t>
            </a:r>
            <a:br>
              <a:rPr lang="ru-RU" sz="2800" dirty="0" smtClean="0">
                <a:solidFill>
                  <a:schemeClr val="accent2">
                    <a:lumMod val="75000"/>
                  </a:schemeClr>
                </a:solidFill>
              </a:rPr>
            </a:br>
            <a:r>
              <a:rPr lang="ru-RU" sz="2800" dirty="0" smtClean="0">
                <a:solidFill>
                  <a:schemeClr val="accent2">
                    <a:lumMod val="75000"/>
                  </a:schemeClr>
                </a:solidFill>
              </a:rPr>
              <a:t>3. Почему надломленная </a:t>
            </a:r>
            <a:r>
              <a:rPr lang="ru-RU" sz="2800" dirty="0" err="1" smtClean="0">
                <a:solidFill>
                  <a:schemeClr val="accent2">
                    <a:lumMod val="75000"/>
                  </a:schemeClr>
                </a:solidFill>
              </a:rPr>
              <a:t>древисина</a:t>
            </a:r>
            <a:r>
              <a:rPr lang="ru-RU" sz="2800" dirty="0" smtClean="0">
                <a:solidFill>
                  <a:schemeClr val="accent2">
                    <a:lumMod val="75000"/>
                  </a:schemeClr>
                </a:solidFill>
              </a:rPr>
              <a:t>, разгибается?</a:t>
            </a:r>
            <a:r>
              <a:rPr lang="ru-RU" sz="2800" dirty="0">
                <a:solidFill>
                  <a:schemeClr val="accent2">
                    <a:lumMod val="75000"/>
                  </a:schemeClr>
                </a:solidFill>
              </a:rPr>
              <a:t/>
            </a:r>
            <a:br>
              <a:rPr lang="ru-RU" sz="2800" dirty="0">
                <a:solidFill>
                  <a:schemeClr val="accent2">
                    <a:lumMod val="75000"/>
                  </a:schemeClr>
                </a:solidFill>
              </a:rPr>
            </a:br>
            <a:r>
              <a:rPr lang="ru-RU" sz="2800" dirty="0" smtClean="0">
                <a:solidFill>
                  <a:schemeClr val="accent2">
                    <a:lumMod val="75000"/>
                  </a:schemeClr>
                </a:solidFill>
              </a:rPr>
              <a:t>4. </a:t>
            </a:r>
            <a:r>
              <a:rPr lang="ru-RU" sz="2800" dirty="0">
                <a:solidFill>
                  <a:schemeClr val="accent2">
                    <a:lumMod val="75000"/>
                  </a:schemeClr>
                </a:solidFill>
              </a:rPr>
              <a:t>Почему идет дождь?</a:t>
            </a:r>
            <a:br>
              <a:rPr lang="ru-RU" sz="2800" dirty="0">
                <a:solidFill>
                  <a:schemeClr val="accent2">
                    <a:lumMod val="75000"/>
                  </a:schemeClr>
                </a:solidFill>
              </a:rPr>
            </a:br>
            <a:r>
              <a:rPr lang="ru-RU" sz="2800" dirty="0" smtClean="0">
                <a:solidFill>
                  <a:schemeClr val="accent2">
                    <a:lumMod val="75000"/>
                  </a:schemeClr>
                </a:solidFill>
              </a:rPr>
              <a:t>5. </a:t>
            </a:r>
            <a:r>
              <a:rPr lang="ru-RU" sz="2800" dirty="0">
                <a:solidFill>
                  <a:schemeClr val="accent2">
                    <a:lumMod val="75000"/>
                  </a:schemeClr>
                </a:solidFill>
              </a:rPr>
              <a:t>Почему остались следы на песке?</a:t>
            </a:r>
            <a:br>
              <a:rPr lang="ru-RU" sz="2800" dirty="0">
                <a:solidFill>
                  <a:schemeClr val="accent2">
                    <a:lumMod val="75000"/>
                  </a:schemeClr>
                </a:solidFill>
              </a:rPr>
            </a:br>
            <a:r>
              <a:rPr lang="ru-RU" sz="2800" dirty="0" smtClean="0">
                <a:solidFill>
                  <a:schemeClr val="accent2">
                    <a:lumMod val="75000"/>
                  </a:schemeClr>
                </a:solidFill>
              </a:rPr>
              <a:t>6. </a:t>
            </a:r>
            <a:r>
              <a:rPr lang="ru-RU" sz="2800" dirty="0">
                <a:solidFill>
                  <a:schemeClr val="accent2">
                    <a:lumMod val="75000"/>
                  </a:schemeClr>
                </a:solidFill>
              </a:rPr>
              <a:t>Почему пчелы летят на цветы?</a:t>
            </a:r>
            <a:br>
              <a:rPr lang="ru-RU" sz="2800" dirty="0">
                <a:solidFill>
                  <a:schemeClr val="accent2">
                    <a:lumMod val="75000"/>
                  </a:schemeClr>
                </a:solidFill>
              </a:rPr>
            </a:br>
            <a:r>
              <a:rPr lang="ru-RU" sz="2800" dirty="0" smtClean="0">
                <a:solidFill>
                  <a:schemeClr val="accent2">
                    <a:lumMod val="75000"/>
                  </a:schemeClr>
                </a:solidFill>
              </a:rPr>
              <a:t/>
            </a:r>
            <a:br>
              <a:rPr lang="ru-RU" sz="2800" dirty="0" smtClean="0">
                <a:solidFill>
                  <a:schemeClr val="accent2">
                    <a:lumMod val="75000"/>
                  </a:schemeClr>
                </a:solidFill>
              </a:rPr>
            </a:br>
            <a:r>
              <a:rPr lang="ru-RU" sz="2800" dirty="0">
                <a:solidFill>
                  <a:schemeClr val="accent2">
                    <a:lumMod val="75000"/>
                  </a:schemeClr>
                </a:solidFill>
              </a:rPr>
              <a:t/>
            </a:r>
            <a:br>
              <a:rPr lang="ru-RU" sz="2800" dirty="0">
                <a:solidFill>
                  <a:schemeClr val="accent2">
                    <a:lumMod val="75000"/>
                  </a:schemeClr>
                </a:solidFill>
              </a:rPr>
            </a:br>
            <a:r>
              <a:rPr lang="ru-RU" sz="2800" dirty="0" smtClean="0">
                <a:solidFill>
                  <a:schemeClr val="accent2">
                    <a:lumMod val="75000"/>
                  </a:schemeClr>
                </a:solidFill>
              </a:rPr>
              <a:t>Обсуждение</a:t>
            </a:r>
            <a:r>
              <a:rPr lang="ru-RU" sz="2800" dirty="0">
                <a:solidFill>
                  <a:schemeClr val="accent2">
                    <a:lumMod val="75000"/>
                  </a:schemeClr>
                </a:solidFill>
              </a:rPr>
              <a:t>  экспериментов с педагогами.</a:t>
            </a:r>
            <a:r>
              <a:rPr lang="ru-RU" sz="2400" dirty="0"/>
              <a:t/>
            </a:r>
            <a:br>
              <a:rPr lang="ru-RU" sz="2400" dirty="0"/>
            </a:br>
            <a:endParaRPr lang="ru-RU" sz="2400" dirty="0"/>
          </a:p>
        </p:txBody>
      </p:sp>
      <p:sp>
        <p:nvSpPr>
          <p:cNvPr id="3" name="Объект 2"/>
          <p:cNvSpPr>
            <a:spLocks noGrp="1"/>
          </p:cNvSpPr>
          <p:nvPr>
            <p:ph idx="1"/>
          </p:nvPr>
        </p:nvSpPr>
        <p:spPr>
          <a:xfrm>
            <a:off x="838200" y="5714999"/>
            <a:ext cx="1890713" cy="461963"/>
          </a:xfrm>
        </p:spPr>
        <p:txBody>
          <a:bodyPr>
            <a:normAutofit fontScale="85000" lnSpcReduction="20000"/>
          </a:bodyPr>
          <a:lstStyle/>
          <a:p>
            <a:pPr lvl="1"/>
            <a:r>
              <a:rPr lang="ru-RU" sz="4000" dirty="0" smtClean="0">
                <a:latin typeface="+mj-lt"/>
                <a:ea typeface="+mj-ea"/>
                <a:cs typeface="+mj-cs"/>
              </a:rPr>
              <a:t> </a:t>
            </a:r>
            <a:endParaRPr lang="ru-RU" sz="4000" dirty="0">
              <a:latin typeface="+mj-lt"/>
              <a:ea typeface="+mj-ea"/>
              <a:cs typeface="+mj-cs"/>
            </a:endParaRPr>
          </a:p>
        </p:txBody>
      </p:sp>
    </p:spTree>
    <p:extLst>
      <p:ext uri="{BB962C8B-B14F-4D97-AF65-F5344CB8AC3E}">
        <p14:creationId xmlns:p14="http://schemas.microsoft.com/office/powerpoint/2010/main" val="1146996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207720"/>
            <a:ext cx="12192000" cy="7065720"/>
          </a:xfrm>
        </p:spPr>
      </p:pic>
      <p:sp>
        <p:nvSpPr>
          <p:cNvPr id="2" name="Заголовок 1"/>
          <p:cNvSpPr>
            <a:spLocks noGrp="1"/>
          </p:cNvSpPr>
          <p:nvPr>
            <p:ph type="title"/>
          </p:nvPr>
        </p:nvSpPr>
        <p:spPr>
          <a:xfrm>
            <a:off x="838200" y="365125"/>
            <a:ext cx="10515600" cy="3621088"/>
          </a:xfrm>
        </p:spPr>
        <p:txBody>
          <a:bodyPr>
            <a:normAutofit/>
          </a:bodyPr>
          <a:lstStyle/>
          <a:p>
            <a:pPr algn="ctr"/>
            <a:r>
              <a:rPr lang="ru-RU" sz="54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
            <a:br>
              <a:rPr lang="ru-RU" sz="54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ru-RU" sz="54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Спасибо за внимание!</a:t>
            </a:r>
            <a:endParaRPr lang="ru-RU" sz="5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154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3729038"/>
          </a:xfrm>
        </p:spPr>
        <p:txBody>
          <a:bodyPr>
            <a:noAutofit/>
          </a:bodyPr>
          <a:lstStyle/>
          <a:p>
            <a:r>
              <a:rPr lang="ru-RU" sz="4000" i="1" dirty="0">
                <a:solidFill>
                  <a:srgbClr val="9B81AF"/>
                </a:solidFill>
                <a:latin typeface="Georgia" panose="02040502050405020303" pitchFamily="18" charset="0"/>
              </a:rPr>
              <a:t>Расскажи – и я забуду,</a:t>
            </a:r>
            <a:br>
              <a:rPr lang="ru-RU" sz="4000" i="1" dirty="0">
                <a:solidFill>
                  <a:srgbClr val="9B81AF"/>
                </a:solidFill>
                <a:latin typeface="Georgia" panose="02040502050405020303" pitchFamily="18" charset="0"/>
              </a:rPr>
            </a:br>
            <a:r>
              <a:rPr lang="ru-RU" sz="4000" i="1" dirty="0">
                <a:solidFill>
                  <a:srgbClr val="9B81AF"/>
                </a:solidFill>
                <a:latin typeface="Georgia" panose="02040502050405020303" pitchFamily="18" charset="0"/>
              </a:rPr>
              <a:t>покажи – и я запомню,</a:t>
            </a:r>
            <a:br>
              <a:rPr lang="ru-RU" sz="4000" i="1" dirty="0">
                <a:solidFill>
                  <a:srgbClr val="9B81AF"/>
                </a:solidFill>
                <a:latin typeface="Georgia" panose="02040502050405020303" pitchFamily="18" charset="0"/>
              </a:rPr>
            </a:br>
            <a:r>
              <a:rPr lang="ru-RU" sz="4000" i="1" dirty="0">
                <a:solidFill>
                  <a:srgbClr val="9B81AF"/>
                </a:solidFill>
                <a:latin typeface="Georgia" panose="02040502050405020303" pitchFamily="18" charset="0"/>
              </a:rPr>
              <a:t>дай попробовать – и я пойму.</a:t>
            </a:r>
            <a:br>
              <a:rPr lang="ru-RU" sz="4000" i="1" dirty="0">
                <a:solidFill>
                  <a:srgbClr val="9B81AF"/>
                </a:solidFill>
                <a:latin typeface="Georgia" panose="02040502050405020303" pitchFamily="18" charset="0"/>
              </a:rPr>
            </a:br>
            <a:r>
              <a:rPr lang="ru-RU" sz="4000" i="1" dirty="0">
                <a:solidFill>
                  <a:srgbClr val="9B81AF"/>
                </a:solidFill>
                <a:latin typeface="Georgia" panose="02040502050405020303" pitchFamily="18" charset="0"/>
              </a:rPr>
              <a:t>Китайская пословица</a:t>
            </a:r>
            <a:r>
              <a:rPr lang="ru-RU" sz="3200" dirty="0">
                <a:latin typeface="Georgia" panose="02040502050405020303" pitchFamily="18" charset="0"/>
              </a:rPr>
              <a:t/>
            </a:r>
            <a:br>
              <a:rPr lang="ru-RU" sz="3200" dirty="0">
                <a:latin typeface="Georgia" panose="02040502050405020303" pitchFamily="18" charset="0"/>
              </a:rPr>
            </a:br>
            <a:endParaRPr lang="ru-RU" sz="3200" dirty="0">
              <a:latin typeface="Georgia" panose="02040502050405020303" pitchFamily="18" charset="0"/>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43615" y="3624262"/>
            <a:ext cx="3697956" cy="3233738"/>
          </a:xfrm>
        </p:spPr>
      </p:pic>
    </p:spTree>
    <p:extLst>
      <p:ext uri="{BB962C8B-B14F-4D97-AF65-F5344CB8AC3E}">
        <p14:creationId xmlns:p14="http://schemas.microsoft.com/office/powerpoint/2010/main" val="326627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1330940" y="2514601"/>
            <a:ext cx="45719" cy="333376"/>
          </a:xfrm>
        </p:spPr>
        <p:txBody>
          <a:bodyPr>
            <a:normAutofit fontScale="90000"/>
          </a:bodyPr>
          <a:lstStyle/>
          <a:p>
            <a:endParaRPr lang="ru-RU" dirty="0"/>
          </a:p>
        </p:txBody>
      </p:sp>
      <p:sp>
        <p:nvSpPr>
          <p:cNvPr id="3" name="Объект 2"/>
          <p:cNvSpPr>
            <a:spLocks noGrp="1"/>
          </p:cNvSpPr>
          <p:nvPr>
            <p:ph idx="1"/>
          </p:nvPr>
        </p:nvSpPr>
        <p:spPr>
          <a:xfrm>
            <a:off x="638175" y="171452"/>
            <a:ext cx="10515600" cy="4043362"/>
          </a:xfrm>
        </p:spPr>
        <p:txBody>
          <a:bodyPr>
            <a:normAutofit lnSpcReduction="10000"/>
          </a:bodyPr>
          <a:lstStyle/>
          <a:p>
            <a:r>
              <a:rPr lang="ru-RU" dirty="0">
                <a:solidFill>
                  <a:srgbClr val="9900FF"/>
                </a:solidFill>
              </a:rPr>
              <a:t>Дети дошкольного возраста по природе своей – пытливые исследователи окружающего мира. В старшем дошкольном возрасте у них развиваются потребности познания этого мира, которые находят отражение в форме поисковой, исследовательской деятельности, направленные на «открытие нового», которая развивает продуктивные формы мышления. Экспериментирование принципиально отличается от любой другой деятельности тем, что образ цели, определяющий эту деятельность, сам ещё не сформирован и характеризуется неопределённостью, неустойчивостью. В ходе эксперимента он уточняется, проясняется.</a:t>
            </a:r>
          </a:p>
          <a:p>
            <a:endParaRPr lang="ru-RU" dirty="0"/>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1063" y="3631213"/>
            <a:ext cx="3559297" cy="3112485"/>
          </a:xfrm>
          <a:prstGeom prst="rect">
            <a:avLst/>
          </a:prstGeom>
        </p:spPr>
      </p:pic>
      <p:pic>
        <p:nvPicPr>
          <p:cNvPr id="6" name="Рисунок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5055" y="4224999"/>
            <a:ext cx="3005138" cy="2253854"/>
          </a:xfrm>
          <a:prstGeom prst="rect">
            <a:avLst/>
          </a:prstGeom>
        </p:spPr>
      </p:pic>
    </p:spTree>
    <p:extLst>
      <p:ext uri="{BB962C8B-B14F-4D97-AF65-F5344CB8AC3E}">
        <p14:creationId xmlns:p14="http://schemas.microsoft.com/office/powerpoint/2010/main" val="3198204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32675"/>
          </a:xfrm>
          <a:prstGeom prst="rect">
            <a:avLst/>
          </a:prstGeom>
          <a:effectLst>
            <a:glow>
              <a:schemeClr val="accent1"/>
            </a:glow>
            <a:reflection endPos="0" dist="50800" dir="5400000" sy="-100000" algn="bl" rotWithShape="0"/>
            <a:softEdge rad="0"/>
          </a:effectLst>
        </p:spPr>
      </p:pic>
      <p:sp>
        <p:nvSpPr>
          <p:cNvPr id="2" name="Заголовок 1"/>
          <p:cNvSpPr>
            <a:spLocks noGrp="1"/>
          </p:cNvSpPr>
          <p:nvPr>
            <p:ph type="title"/>
          </p:nvPr>
        </p:nvSpPr>
        <p:spPr>
          <a:xfrm>
            <a:off x="304801" y="268401"/>
            <a:ext cx="11887199" cy="3643313"/>
          </a:xfrm>
        </p:spPr>
        <p:txBody>
          <a:bodyPr>
            <a:normAutofit fontScale="90000"/>
          </a:bodyPr>
          <a:lstStyle/>
          <a:p>
            <a:pPr algn="ctr"/>
            <a:r>
              <a:rPr lang="ru-RU" dirty="0">
                <a:solidFill>
                  <a:schemeClr val="accent6">
                    <a:lumMod val="50000"/>
                  </a:schemeClr>
                </a:solidFill>
              </a:rPr>
              <a:t>Я хочу сегодня в форме сказки показать вам некоторые виды экспериментирования с разными материалами</a:t>
            </a:r>
            <a:r>
              <a:rPr lang="ru-RU" dirty="0" smtClean="0">
                <a:solidFill>
                  <a:schemeClr val="accent6">
                    <a:lumMod val="50000"/>
                  </a:schemeClr>
                </a:solidFill>
              </a:rPr>
              <a:t>.</a:t>
            </a:r>
            <a:br>
              <a:rPr lang="ru-RU" dirty="0" smtClean="0">
                <a:solidFill>
                  <a:schemeClr val="accent6">
                    <a:lumMod val="50000"/>
                  </a:schemeClr>
                </a:solidFill>
              </a:rPr>
            </a:br>
            <a:r>
              <a:rPr lang="ru-RU" dirty="0" smtClean="0">
                <a:solidFill>
                  <a:schemeClr val="accent6">
                    <a:lumMod val="50000"/>
                  </a:schemeClr>
                </a:solidFill>
              </a:rPr>
              <a:t> </a:t>
            </a:r>
            <a:r>
              <a:rPr lang="ru-RU" dirty="0">
                <a:solidFill>
                  <a:schemeClr val="accent6">
                    <a:lumMod val="50000"/>
                  </a:schemeClr>
                </a:solidFill>
              </a:rPr>
              <a:t>Сказка называется «</a:t>
            </a:r>
            <a:r>
              <a:rPr lang="ru-RU" dirty="0" smtClean="0">
                <a:solidFill>
                  <a:schemeClr val="accent6">
                    <a:lumMod val="50000"/>
                  </a:schemeClr>
                </a:solidFill>
              </a:rPr>
              <a:t>Путешествие цыпленка, </a:t>
            </a:r>
            <a:r>
              <a:rPr lang="ru-RU" dirty="0">
                <a:solidFill>
                  <a:schemeClr val="accent6">
                    <a:lumMod val="50000"/>
                  </a:schemeClr>
                </a:solidFill>
              </a:rPr>
              <a:t>или мир за забором птичьего двора». </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flipH="1">
            <a:off x="304801" y="1690688"/>
            <a:ext cx="533400" cy="4529138"/>
          </a:xfrm>
          <a:effectLst>
            <a:glow rad="127000">
              <a:schemeClr val="accent1">
                <a:alpha val="34000"/>
              </a:schemeClr>
            </a:glow>
          </a:effectLst>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a:ext>
            </a:extLst>
          </a:blip>
          <a:srcRect l="-790" t="-9483" r="790" b="9483"/>
          <a:stretch/>
        </p:blipFill>
        <p:spPr>
          <a:xfrm>
            <a:off x="4514170" y="2895599"/>
            <a:ext cx="2757488" cy="3104735"/>
          </a:xfrm>
          <a:prstGeom prst="rect">
            <a:avLst/>
          </a:prstGeom>
          <a:ln>
            <a:noFill/>
          </a:ln>
          <a:effectLst>
            <a:softEdge rad="635000"/>
          </a:effectLst>
        </p:spPr>
      </p:pic>
    </p:spTree>
    <p:extLst>
      <p:ext uri="{BB962C8B-B14F-4D97-AF65-F5344CB8AC3E}">
        <p14:creationId xmlns:p14="http://schemas.microsoft.com/office/powerpoint/2010/main" val="3086188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74171"/>
            <a:ext cx="5617028" cy="6683829"/>
          </a:xfrm>
        </p:spPr>
        <p:txBody>
          <a:bodyPr>
            <a:normAutofit fontScale="90000"/>
          </a:bodyPr>
          <a:lstStyle/>
          <a:p>
            <a:r>
              <a:rPr lang="ru-RU" dirty="0">
                <a:solidFill>
                  <a:schemeClr val="accent2">
                    <a:lumMod val="75000"/>
                  </a:schemeClr>
                </a:solidFill>
              </a:rPr>
              <a:t>На одном птичьем дворе совсем недавно у </a:t>
            </a:r>
            <a:r>
              <a:rPr lang="ru-RU" dirty="0" smtClean="0">
                <a:solidFill>
                  <a:schemeClr val="accent2">
                    <a:lumMod val="75000"/>
                  </a:schemeClr>
                </a:solidFill>
              </a:rPr>
              <a:t>мамы-курицы вылупились цыплятки. </a:t>
            </a:r>
            <a:r>
              <a:rPr lang="ru-RU" dirty="0">
                <a:solidFill>
                  <a:schemeClr val="accent2">
                    <a:lumMod val="75000"/>
                  </a:schemeClr>
                </a:solidFill>
              </a:rPr>
              <a:t>Все детки были послушные, всегда ходили за </a:t>
            </a:r>
            <a:r>
              <a:rPr lang="ru-RU" dirty="0" smtClean="0">
                <a:solidFill>
                  <a:schemeClr val="accent2">
                    <a:lumMod val="75000"/>
                  </a:schemeClr>
                </a:solidFill>
              </a:rPr>
              <a:t>мамой-курицей, </a:t>
            </a:r>
            <a:r>
              <a:rPr lang="ru-RU" dirty="0">
                <a:solidFill>
                  <a:schemeClr val="accent2">
                    <a:lumMod val="75000"/>
                  </a:schemeClr>
                </a:solidFill>
              </a:rPr>
              <a:t>только один был уж очень любопытный, везде совал свой нос</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a:ext>
            </a:extLst>
          </a:blip>
          <a:srcRect t="17924" r="4299"/>
          <a:stretch/>
        </p:blipFill>
        <p:spPr>
          <a:xfrm>
            <a:off x="5407512" y="2941878"/>
            <a:ext cx="6081944" cy="3916122"/>
          </a:xfrm>
          <a:prstGeom prst="rect">
            <a:avLst/>
          </a:prstGeom>
          <a:effectLst>
            <a:softEdge rad="266700"/>
          </a:effectLst>
        </p:spPr>
      </p:pic>
      <p:pic>
        <p:nvPicPr>
          <p:cNvPr id="4" name="Объект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492164" y="174171"/>
            <a:ext cx="4699836" cy="3197666"/>
          </a:xfrm>
        </p:spPr>
      </p:pic>
    </p:spTree>
    <p:extLst>
      <p:ext uri="{BB962C8B-B14F-4D97-AF65-F5344CB8AC3E}">
        <p14:creationId xmlns:p14="http://schemas.microsoft.com/office/powerpoint/2010/main" val="114928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10101943" cy="1959429"/>
          </a:xfrm>
        </p:spPr>
        <p:txBody>
          <a:bodyPr>
            <a:normAutofit/>
          </a:bodyPr>
          <a:lstStyle/>
          <a:p>
            <a:r>
              <a:rPr lang="ru-RU" sz="3200" b="1" i="1" dirty="0"/>
              <a:t>Однажды ему захотелось узнать, что же там за забором птичьего двора и он пошел открывать мир.</a:t>
            </a:r>
            <a:br>
              <a:rPr lang="ru-RU" sz="3200" b="1" i="1" dirty="0"/>
            </a:br>
            <a:r>
              <a:rPr lang="ru-RU" sz="3200" b="1" i="1" dirty="0"/>
              <a:t>Выйдя за забор, он увидел </a:t>
            </a:r>
            <a:r>
              <a:rPr lang="ru-RU" sz="3200" b="1" i="1" dirty="0" smtClean="0"/>
              <a:t>большой пруд</a:t>
            </a:r>
            <a:r>
              <a:rPr lang="ru-RU" sz="3200" b="1" i="1" dirty="0"/>
              <a:t>:</a:t>
            </a:r>
          </a:p>
        </p:txBody>
      </p:sp>
      <p:pic>
        <p:nvPicPr>
          <p:cNvPr id="8" name="Объект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400" y="1959429"/>
            <a:ext cx="9075577" cy="4928512"/>
          </a:xfrm>
        </p:spPr>
      </p:pic>
      <p:pic>
        <p:nvPicPr>
          <p:cNvPr id="9" name="Рисунок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7977" y="4902658"/>
            <a:ext cx="2552700" cy="1809750"/>
          </a:xfrm>
          <a:prstGeom prst="rect">
            <a:avLst/>
          </a:prstGeom>
        </p:spPr>
      </p:pic>
    </p:spTree>
    <p:extLst>
      <p:ext uri="{BB962C8B-B14F-4D97-AF65-F5344CB8AC3E}">
        <p14:creationId xmlns:p14="http://schemas.microsoft.com/office/powerpoint/2010/main" val="81002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825625"/>
          </a:xfrm>
        </p:spPr>
        <p:txBody>
          <a:bodyPr>
            <a:normAutofit fontScale="90000"/>
          </a:bodyPr>
          <a:lstStyle/>
          <a:p>
            <a:r>
              <a:rPr lang="ru-RU" sz="3600" b="1" i="1" dirty="0" smtClean="0">
                <a:solidFill>
                  <a:srgbClr val="9B81AF"/>
                </a:solidFill>
              </a:rPr>
              <a:t>В </a:t>
            </a:r>
            <a:r>
              <a:rPr lang="ru-RU" sz="3600" b="1" i="1" dirty="0">
                <a:solidFill>
                  <a:srgbClr val="9B81AF"/>
                </a:solidFill>
              </a:rPr>
              <a:t>нем плавало много загадочных цветов, это были кувшинки. Солнышко уже начало всходить и утенок  увидел, как распускаются эти прекрасные цветы.</a:t>
            </a:r>
            <a:r>
              <a:rPr lang="ru-RU" sz="2900" b="1" i="1" dirty="0">
                <a:solidFill>
                  <a:prstClr val="black"/>
                </a:solidFill>
              </a:rPr>
              <a:t/>
            </a:r>
            <a:br>
              <a:rPr lang="ru-RU" sz="2900" b="1" i="1" dirty="0">
                <a:solidFill>
                  <a:prstClr val="black"/>
                </a:solidFill>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533298"/>
            <a:ext cx="8534400" cy="5324702"/>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1736" y="4484914"/>
            <a:ext cx="3347300" cy="2373086"/>
          </a:xfrm>
          <a:prstGeom prst="rect">
            <a:avLst/>
          </a:prstGeom>
        </p:spPr>
      </p:pic>
    </p:spTree>
    <p:extLst>
      <p:ext uri="{BB962C8B-B14F-4D97-AF65-F5344CB8AC3E}">
        <p14:creationId xmlns:p14="http://schemas.microsoft.com/office/powerpoint/2010/main" val="234494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1999" cy="6873479"/>
          </a:xfrm>
        </p:spPr>
      </p:pic>
      <p:sp>
        <p:nvSpPr>
          <p:cNvPr id="2" name="Заголовок 1"/>
          <p:cNvSpPr>
            <a:spLocks noGrp="1"/>
          </p:cNvSpPr>
          <p:nvPr>
            <p:ph type="title"/>
          </p:nvPr>
        </p:nvSpPr>
        <p:spPr>
          <a:xfrm>
            <a:off x="2177143" y="974725"/>
            <a:ext cx="9176656" cy="1325563"/>
          </a:xfrm>
        </p:spPr>
        <p:txBody>
          <a:bodyPr>
            <a:normAutofit fontScale="90000"/>
          </a:bodyPr>
          <a:lstStyle/>
          <a:p>
            <a:r>
              <a:rPr lang="ru-RU" sz="3600" dirty="0">
                <a:solidFill>
                  <a:srgbClr val="9B81AF"/>
                </a:solidFill>
              </a:rPr>
              <a:t>Опыт № 1</a:t>
            </a:r>
            <a:br>
              <a:rPr lang="ru-RU" sz="3600" dirty="0">
                <a:solidFill>
                  <a:srgbClr val="9B81AF"/>
                </a:solidFill>
              </a:rPr>
            </a:br>
            <a:r>
              <a:rPr lang="ru-RU" sz="3600" i="1" dirty="0">
                <a:solidFill>
                  <a:srgbClr val="9B81AF"/>
                </a:solidFill>
              </a:rPr>
              <a:t>Вырежьте из цветной бумаги цветы с длинными лепестками. При помощи карандаша закрутите лепестки к центру. А теперь опустите кувшинки  на воду, налитую в таз. Буквально на ваших глазах лепестки цветов начнут </a:t>
            </a:r>
            <a:r>
              <a:rPr lang="ru-RU" sz="3600" i="1" dirty="0" smtClean="0">
                <a:solidFill>
                  <a:srgbClr val="9B81AF"/>
                </a:solidFill>
              </a:rPr>
              <a:t>распускаться</a:t>
            </a:r>
            <a:endParaRPr lang="ru-RU" dirty="0">
              <a:solidFill>
                <a:srgbClr val="9B81AF"/>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79608" y="2779514"/>
            <a:ext cx="2968228" cy="3957637"/>
          </a:xfrm>
          <a:prstGeom prst="rect">
            <a:avLst/>
          </a:prstGeom>
        </p:spPr>
      </p:pic>
    </p:spTree>
    <p:extLst>
      <p:ext uri="{BB962C8B-B14F-4D97-AF65-F5344CB8AC3E}">
        <p14:creationId xmlns:p14="http://schemas.microsoft.com/office/powerpoint/2010/main" val="172653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6268"/>
            <a:ext cx="12192000" cy="1325563"/>
          </a:xfrm>
        </p:spPr>
        <p:txBody>
          <a:bodyPr>
            <a:normAutofit fontScale="90000"/>
          </a:bodyPr>
          <a:lstStyle/>
          <a:p>
            <a:r>
              <a:rPr lang="ru-RU" sz="3200" i="1" dirty="0" smtClean="0">
                <a:solidFill>
                  <a:prstClr val="black"/>
                </a:solidFill>
              </a:rPr>
              <a:t>..</a:t>
            </a:r>
            <a:r>
              <a:rPr lang="ru-RU" sz="3200" dirty="0">
                <a:solidFill>
                  <a:prstClr val="black"/>
                </a:solidFill>
              </a:rPr>
              <a:t/>
            </a:r>
            <a:br>
              <a:rPr lang="ru-RU" sz="3200" dirty="0">
                <a:solidFill>
                  <a:prstClr val="black"/>
                </a:solidFill>
              </a:rPr>
            </a:br>
            <a:r>
              <a:rPr lang="ru-RU" sz="4000" b="1" i="1" dirty="0">
                <a:solidFill>
                  <a:schemeClr val="accent2">
                    <a:lumMod val="75000"/>
                  </a:schemeClr>
                </a:solidFill>
              </a:rPr>
              <a:t>Потом он увидел, что какие-то маленькие существа то появлялись на поверхности воды, то снова пропадали, это были рыбки, которые резвились на солнышке</a:t>
            </a:r>
            <a:endParaRPr lang="ru-RU" b="1" i="1" dirty="0">
              <a:solidFill>
                <a:schemeClr val="accent2">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2399" y="3320142"/>
            <a:ext cx="3836005" cy="3439886"/>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0982" y="3222171"/>
            <a:ext cx="5451018" cy="363582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88343" y="1915886"/>
            <a:ext cx="2552700" cy="1809750"/>
          </a:xfrm>
          <a:prstGeom prst="rect">
            <a:avLst/>
          </a:prstGeom>
        </p:spPr>
      </p:pic>
    </p:spTree>
    <p:extLst>
      <p:ext uri="{BB962C8B-B14F-4D97-AF65-F5344CB8AC3E}">
        <p14:creationId xmlns:p14="http://schemas.microsoft.com/office/powerpoint/2010/main" val="81959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285</Words>
  <Application>Microsoft Office PowerPoint</Application>
  <PresentationFormat>Широкоэкранный</PresentationFormat>
  <Paragraphs>38</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Calibri</vt:lpstr>
      <vt:lpstr>Calibri Light</vt:lpstr>
      <vt:lpstr>Franklin Gothic Demi Cond</vt:lpstr>
      <vt:lpstr>Georgia</vt:lpstr>
      <vt:lpstr>Tahoma</vt:lpstr>
      <vt:lpstr>Times New Roman</vt:lpstr>
      <vt:lpstr>Тема Office</vt:lpstr>
      <vt:lpstr> Экспериментирование с разными материалами  в ДОУ </vt:lpstr>
      <vt:lpstr>Расскажи – и я забуду, покажи – и я запомню, дай попробовать – и я пойму. Китайская пословица </vt:lpstr>
      <vt:lpstr>Презентация PowerPoint</vt:lpstr>
      <vt:lpstr>Я хочу сегодня в форме сказки показать вам некоторые виды экспериментирования с разными материалами.  Сказка называется «Путешествие цыпленка, или мир за забором птичьего двора».   </vt:lpstr>
      <vt:lpstr>На одном птичьем дворе совсем недавно у мамы-курицы вылупились цыплятки. Все детки были послушные, всегда ходили за мамой-курицей, только один был уж очень любопытный, везде совал свой нос</vt:lpstr>
      <vt:lpstr>Однажды ему захотелось узнать, что же там за забором птичьего двора и он пошел открывать мир. Выйдя за забор, он увидел большой пруд:</vt:lpstr>
      <vt:lpstr>В нем плавало много загадочных цветов, это были кувшинки. Солнышко уже начало всходить и утенок  увидел, как распускаются эти прекрасные цветы. </vt:lpstr>
      <vt:lpstr>Опыт № 1 Вырежьте из цветной бумаги цветы с длинными лепестками. При помощи карандаша закрутите лепестки к центру. А теперь опустите кувшинки  на воду, налитую в таз. Буквально на ваших глазах лепестки цветов начнут распускаться</vt:lpstr>
      <vt:lpstr>.. Потом он увидел, что какие-то маленькие существа то появлялись на поверхности воды, то снова пропадали, это были рыбки, которые резвились на солнышке</vt:lpstr>
      <vt:lpstr>Презентация PowerPoint</vt:lpstr>
      <vt:lpstr>Но тут подул ветер, и начал нагонять тучи, несколько веточек обломились и упали с дерева упали с дерева.И вскоре пошел дождь,цыплкнок испугался и спрятался в кустах. Дождь потихоньку утих,и тут он увидел что надломленные палочки под дожем как будто шевелятся.</vt:lpstr>
      <vt:lpstr>Опыт №3 Пять спичек, надломите и расположите в форме звезды, на точку надлома капнете немного воды. Звезда начнет раскрываться. Опыт №4; Налейте в литровую банку горячей воды . Банку закройте крышкой с дырочками, сверху положите несколько кубиков льда. Лед будет таять от теплого воздуха, в дырочки будет стекать талая вода, имитируя капли дождя.</vt:lpstr>
      <vt:lpstr>Цыпленок решил идти дальше. Тут он увидел, важную птицу которая шла по мокрому песку, после него остаются следы, а потом он увидел еще другие следы, и был в недоумении, кто же это? </vt:lpstr>
      <vt:lpstr>Опыт №5  Песок высыпается но ровную поверхность,смачивается водой, чтобы видно было отпечатки, делаете  отпечаток на песке одним из предметов ( следы можно изготовить из пластилина или дерева). Сначала сделать  отпечаток следа утенка, а потом собачки или птицы.   </vt:lpstr>
      <vt:lpstr> Шел, шел цыпленок и увидел перед собой  огромный луг, который был усыпан разноцветными цветами, к цветам подлетали маленькие жучки и и красивые бабочки.   </vt:lpstr>
      <vt:lpstr> Опыт № 6 Между двумя магнитами: железным каркасом с магнитами и бабочкой  магнитиком, зажать бумажный цветок, он держится</vt:lpstr>
      <vt:lpstr>Цыпленку  так понравилось гулять и познавать этот огромный и интересный окружающий мир. Но уже начало смеркаться и ему пора возвращаться. Это был удивительный день, но  у него осталось много вопросов:  </vt:lpstr>
      <vt:lpstr>1. Почему же распускаются кувшинки? 2. Почему плавают рыбки? 3. Почему надломленная древисина, разгибается? 4. Почему идет дождь? 5. Почему остались следы на песке? 6. Почему пчелы летят на цветы?   Обсуждение  экспериментов с педагогами. </vt:lpstr>
      <vt:lpstr> Спасибо за внимание!</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экспериментированию с разными материалами</dc:title>
  <dc:creator>Анастасия Щербакова</dc:creator>
  <cp:lastModifiedBy>Анастасия Щербакова</cp:lastModifiedBy>
  <cp:revision>22</cp:revision>
  <dcterms:created xsi:type="dcterms:W3CDTF">2015-12-09T20:36:09Z</dcterms:created>
  <dcterms:modified xsi:type="dcterms:W3CDTF">2015-12-15T18:15:36Z</dcterms:modified>
</cp:coreProperties>
</file>