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6" r:id="rId2"/>
  </p:sldMasterIdLst>
  <p:notesMasterIdLst>
    <p:notesMasterId r:id="rId16"/>
  </p:notesMasterIdLst>
  <p:sldIdLst>
    <p:sldId id="269" r:id="rId3"/>
    <p:sldId id="257" r:id="rId4"/>
    <p:sldId id="258" r:id="rId5"/>
    <p:sldId id="267" r:id="rId6"/>
    <p:sldId id="259" r:id="rId7"/>
    <p:sldId id="260" r:id="rId8"/>
    <p:sldId id="268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3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8AEFA3-066B-4C2C-BA15-A8249EA8585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FDBE2-C776-440F-8E0C-3EA0AD1C419F}" type="slidenum">
              <a:rPr lang="ru-RU"/>
              <a:pPr/>
              <a:t>2</a:t>
            </a:fld>
            <a:endParaRPr lang="ru-RU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D77A6-8462-422B-8F16-FA959DDFD4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40704-B996-4809-92C9-83CA1CC8C5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25AC8-6B9D-4D72-9695-5D75486A09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D7C0CE-1283-424A-B7DC-2BFCD60B01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889E78-F903-44A4-8D47-9035736304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3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F5DA63-E2DE-4BD0-B329-9453EA9E71D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621A8-5B8B-486E-8F7F-FF9D6731FC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70BF2-AD1D-4E50-BA5F-335425B114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39494-E81B-4B79-BFB5-2BEA4FA0D9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68AA7-5375-46C2-893D-88B217ADBD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E306F-8C2B-4C54-85B8-C297E641B9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C55A0-EF62-4CBF-BDB9-DA763BDB86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21802-FFA1-46E6-B2B8-9A13AC8741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097AC-C5A5-4DFB-A6A7-67F6C946AF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ACC9-3818-4805-8033-8A96F1A907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3C05A-26AC-4F7E-9D58-10A2B531A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00F3C-67E9-4B1C-9F8B-E9CBE6C3A9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D823A-0EA1-4286-8E5B-B7F7A0F20A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1E7A7-5A0C-425C-8357-7EB300F1AB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8BC5A-4F40-4EE9-8D23-01A189EA5A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32B4E-C383-4411-B5A4-95AAA693D7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2B4F3-4D25-45BB-A95D-2279F075BB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1526D-F8BF-44DC-A790-C61AA7A598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B3F01-53FA-4E68-95E2-E88FAEC10B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2CF43-E84E-46F4-9F84-D53C8530A74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79" r:id="rId12"/>
    <p:sldLayoutId id="214748368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65F72E4-949D-4DE9-B6CE-7FD104B74C6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836613"/>
            <a:ext cx="7772400" cy="1431925"/>
          </a:xfrm>
          <a:noFill/>
          <a:ln/>
        </p:spPr>
        <p:txBody>
          <a:bodyPr anchor="ctr" anchorCtr="0"/>
          <a:lstStyle/>
          <a:p>
            <a:r>
              <a:rPr lang="ru-RU"/>
              <a:t>Тема урока: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357563"/>
            <a:ext cx="8208963" cy="1752600"/>
          </a:xfrm>
          <a:noFill/>
          <a:ln/>
        </p:spPr>
        <p:txBody>
          <a:bodyPr/>
          <a:lstStyle/>
          <a:p>
            <a:r>
              <a:rPr lang="ru-RU" sz="4000"/>
              <a:t>Применение производной для</a:t>
            </a:r>
          </a:p>
          <a:p>
            <a:r>
              <a:rPr lang="ru-RU" sz="4000"/>
              <a:t>исследования функции на </a:t>
            </a:r>
          </a:p>
          <a:p>
            <a:r>
              <a:rPr lang="ru-RU" sz="4000"/>
              <a:t>монотонность и экстремумы.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/>
            <a:r>
              <a:rPr lang="ru-RU" sz="2800"/>
              <a:t>Найдите промежутки возрастания и убывания функции, точки экстремума и экстремумы</a:t>
            </a:r>
            <a:br>
              <a:rPr lang="ru-RU" sz="2800"/>
            </a:br>
            <a:endParaRPr lang="ru-RU" sz="2800"/>
          </a:p>
        </p:txBody>
      </p:sp>
      <p:sp>
        <p:nvSpPr>
          <p:cNvPr id="27678" name="Rectangle 30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9138"/>
            <a:ext cx="4762500" cy="4319587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/>
              <a:t>D(f)=R</a:t>
            </a:r>
          </a:p>
          <a:p>
            <a:pPr>
              <a:buFontTx/>
              <a:buNone/>
            </a:pPr>
            <a:r>
              <a:rPr lang="en-US" sz="2400"/>
              <a:t>f(x)=x</a:t>
            </a:r>
            <a:r>
              <a:rPr lang="en-US" sz="2400" baseline="30000"/>
              <a:t>2</a:t>
            </a:r>
            <a:r>
              <a:rPr lang="en-US" sz="2400"/>
              <a:t>-5x+6</a:t>
            </a:r>
          </a:p>
          <a:p>
            <a:pPr>
              <a:buFontTx/>
              <a:buNone/>
            </a:pPr>
            <a:r>
              <a:rPr lang="en-US" sz="2400"/>
              <a:t>f‘(x)=0    x</a:t>
            </a:r>
            <a:r>
              <a:rPr lang="en-US" sz="2400" baseline="30000"/>
              <a:t>2</a:t>
            </a:r>
            <a:r>
              <a:rPr lang="en-US" sz="2400"/>
              <a:t>-5x+6=0</a:t>
            </a:r>
          </a:p>
          <a:p>
            <a:pPr>
              <a:buFontTx/>
              <a:buNone/>
            </a:pPr>
            <a:r>
              <a:rPr lang="en-US" sz="2400"/>
              <a:t>               x</a:t>
            </a:r>
            <a:r>
              <a:rPr lang="en-US" sz="2400" baseline="-25000"/>
              <a:t>1</a:t>
            </a:r>
            <a:r>
              <a:rPr lang="en-US" sz="2400"/>
              <a:t>=2  x</a:t>
            </a:r>
            <a:r>
              <a:rPr lang="en-US" sz="2400" baseline="-25000"/>
              <a:t>2</a:t>
            </a:r>
            <a:r>
              <a:rPr lang="en-US" sz="2400"/>
              <a:t>=3</a:t>
            </a:r>
            <a:endParaRPr lang="ru-RU" sz="2400"/>
          </a:p>
          <a:p>
            <a:pPr>
              <a:buFontTx/>
              <a:buNone/>
            </a:pPr>
            <a:r>
              <a:rPr lang="en-US" sz="2400"/>
              <a:t>           </a:t>
            </a:r>
          </a:p>
          <a:p>
            <a:pPr>
              <a:buFontTx/>
              <a:buNone/>
            </a:pPr>
            <a:r>
              <a:rPr lang="en-US" sz="2400"/>
              <a:t>f(x) </a:t>
            </a:r>
            <a:r>
              <a:rPr lang="ru-RU" sz="2400"/>
              <a:t>возрастает на (-∞;2</a:t>
            </a:r>
            <a:r>
              <a:rPr lang="en-US" sz="2400"/>
              <a:t>]</a:t>
            </a:r>
            <a:r>
              <a:rPr lang="ru-RU" sz="2400"/>
              <a:t>, </a:t>
            </a:r>
            <a:r>
              <a:rPr lang="en-US" sz="2400"/>
              <a:t>[</a:t>
            </a:r>
            <a:r>
              <a:rPr lang="ru-RU" sz="2400"/>
              <a:t>3;+∞)</a:t>
            </a:r>
          </a:p>
          <a:p>
            <a:pPr>
              <a:buFontTx/>
              <a:buNone/>
            </a:pPr>
            <a:r>
              <a:rPr lang="en-US" sz="2400"/>
              <a:t>f(x) </a:t>
            </a:r>
            <a:r>
              <a:rPr lang="ru-RU" sz="2400"/>
              <a:t>убывает на </a:t>
            </a:r>
            <a:r>
              <a:rPr lang="en-US" sz="2400"/>
              <a:t>[</a:t>
            </a:r>
            <a:r>
              <a:rPr lang="ru-RU" sz="2400"/>
              <a:t>2;3</a:t>
            </a:r>
            <a:r>
              <a:rPr lang="en-US" sz="2400"/>
              <a:t>]</a:t>
            </a:r>
            <a:endParaRPr lang="ru-RU" sz="2400"/>
          </a:p>
          <a:p>
            <a:pPr>
              <a:buFontTx/>
              <a:buNone/>
            </a:pPr>
            <a:r>
              <a:rPr lang="ru-RU" sz="2400"/>
              <a:t>Х</a:t>
            </a:r>
            <a:r>
              <a:rPr lang="en-US" sz="2400"/>
              <a:t>max=2           Xmin=3</a:t>
            </a:r>
          </a:p>
          <a:p>
            <a:pPr>
              <a:buFontTx/>
              <a:buNone/>
            </a:pPr>
            <a:r>
              <a:rPr lang="en-US" sz="2400"/>
              <a:t>Ymax=32/3       Ymin=3,5</a:t>
            </a:r>
          </a:p>
        </p:txBody>
      </p:sp>
      <p:grpSp>
        <p:nvGrpSpPr>
          <p:cNvPr id="27681" name="Group 33"/>
          <p:cNvGrpSpPr>
            <a:grpSpLocks/>
          </p:cNvGrpSpPr>
          <p:nvPr/>
        </p:nvGrpSpPr>
        <p:grpSpPr bwMode="auto">
          <a:xfrm>
            <a:off x="5148263" y="2781300"/>
            <a:ext cx="3311525" cy="1262063"/>
            <a:chOff x="2971" y="1706"/>
            <a:chExt cx="2086" cy="795"/>
          </a:xfrm>
        </p:grpSpPr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4164" y="2365"/>
            <a:ext cx="72" cy="136"/>
          </p:xfrm>
          <a:graphic>
            <a:graphicData uri="http://schemas.openxmlformats.org/presentationml/2006/ole">
              <p:oleObj spid="_x0000_s27654" name="Формула" r:id="rId3" imgW="114120" imgH="215640" progId="Equation.3">
                <p:embed/>
              </p:oleObj>
            </a:graphicData>
          </a:graphic>
        </p:graphicFrame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2971" y="1933"/>
              <a:ext cx="2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5012" y="193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3742" y="188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4332" y="188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>
              <a:off x="3107" y="1752"/>
              <a:ext cx="63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 flipV="1">
              <a:off x="3742" y="1752"/>
              <a:ext cx="27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4015" y="1752"/>
              <a:ext cx="31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 flipV="1">
              <a:off x="4332" y="1706"/>
              <a:ext cx="68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>
              <a:off x="3153" y="1842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>
              <a:off x="3198" y="179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>
              <a:off x="3969" y="188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>
              <a:off x="3969" y="184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>
              <a:off x="4740" y="184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71" name="Line 23"/>
            <p:cNvSpPr>
              <a:spLocks noChangeShapeType="1"/>
            </p:cNvSpPr>
            <p:nvPr/>
          </p:nvSpPr>
          <p:spPr bwMode="auto">
            <a:xfrm>
              <a:off x="4831" y="179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 flipV="1">
              <a:off x="3198" y="1978"/>
              <a:ext cx="363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>
              <a:off x="3924" y="2024"/>
              <a:ext cx="27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 flipV="1">
              <a:off x="4514" y="1978"/>
              <a:ext cx="317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Text Box 31"/>
            <p:cNvSpPr txBox="1">
              <a:spLocks noChangeArrowheads="1"/>
            </p:cNvSpPr>
            <p:nvPr/>
          </p:nvSpPr>
          <p:spPr bwMode="auto">
            <a:xfrm>
              <a:off x="3560" y="2024"/>
              <a:ext cx="3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2</a:t>
              </a:r>
            </a:p>
            <a:p>
              <a:pPr algn="ctr"/>
              <a:r>
                <a:rPr lang="en-US"/>
                <a:t>max</a:t>
              </a:r>
              <a:endParaRPr lang="ru-RU"/>
            </a:p>
          </p:txBody>
        </p:sp>
        <p:sp>
          <p:nvSpPr>
            <p:cNvPr id="27680" name="Text Box 32"/>
            <p:cNvSpPr txBox="1">
              <a:spLocks noChangeArrowheads="1"/>
            </p:cNvSpPr>
            <p:nvPr/>
          </p:nvSpPr>
          <p:spPr bwMode="auto">
            <a:xfrm>
              <a:off x="4150" y="2024"/>
              <a:ext cx="3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</a:p>
            <a:p>
              <a:pPr algn="ctr"/>
              <a:r>
                <a:rPr lang="en-US"/>
                <a:t>min</a:t>
              </a:r>
              <a:endParaRPr lang="ru-RU"/>
            </a:p>
          </p:txBody>
        </p:sp>
      </p:grp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82" name="Object 34"/>
          <p:cNvGraphicFramePr>
            <a:graphicFrameLocks noChangeAspect="1"/>
          </p:cNvGraphicFramePr>
          <p:nvPr/>
        </p:nvGraphicFramePr>
        <p:xfrm>
          <a:off x="611188" y="908050"/>
          <a:ext cx="4321175" cy="1081088"/>
        </p:xfrm>
        <a:graphic>
          <a:graphicData uri="http://schemas.openxmlformats.org/presentationml/2006/ole">
            <p:oleObj spid="_x0000_s27682" name="Microsoft Equation 3.0" r:id="rId4" imgW="16129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Алгоритм исследования непрерывной функции </a:t>
            </a:r>
            <a:r>
              <a:rPr lang="en-US" sz="2800" b="1"/>
              <a:t>y=f(x) </a:t>
            </a:r>
            <a:r>
              <a:rPr lang="ru-RU" sz="2800" b="1"/>
              <a:t>на монотонность и экстремумы</a:t>
            </a:r>
            <a:r>
              <a:rPr lang="ru-RU" sz="1800" b="1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/>
              <a:t>Найти область определения функции </a:t>
            </a:r>
            <a:r>
              <a:rPr lang="en-US" sz="2800"/>
              <a:t>D(f)</a:t>
            </a:r>
            <a:r>
              <a:rPr lang="ru-RU" sz="2800"/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z="2800"/>
              <a:t>Найти производную функции </a:t>
            </a:r>
            <a:r>
              <a:rPr lang="en-US" sz="2800"/>
              <a:t>f</a:t>
            </a:r>
            <a:r>
              <a:rPr lang="en-US" sz="2800">
                <a:cs typeface="Arial" charset="0"/>
              </a:rPr>
              <a:t>‘(x)</a:t>
            </a:r>
            <a:r>
              <a:rPr lang="ru-RU" sz="2800">
                <a:cs typeface="Arial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cs typeface="Arial" charset="0"/>
              </a:rPr>
              <a:t>Найти стационарные и критические точки.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cs typeface="Arial" charset="0"/>
              </a:rPr>
              <a:t>Решить неравенства </a:t>
            </a:r>
            <a:r>
              <a:rPr lang="en-US" sz="2800"/>
              <a:t>f</a:t>
            </a:r>
            <a:r>
              <a:rPr lang="en-US" sz="2800">
                <a:cs typeface="Arial" charset="0"/>
              </a:rPr>
              <a:t>‘(x)&gt;</a:t>
            </a:r>
            <a:r>
              <a:rPr lang="ru-RU" sz="2800">
                <a:cs typeface="Arial" charset="0"/>
              </a:rPr>
              <a:t>0 и </a:t>
            </a:r>
            <a:r>
              <a:rPr lang="en-US" sz="2800">
                <a:cs typeface="Arial" charset="0"/>
              </a:rPr>
              <a:t>f‘(x)&lt;</a:t>
            </a:r>
            <a:r>
              <a:rPr lang="ru-RU" sz="2800">
                <a:cs typeface="Arial" charset="0"/>
              </a:rPr>
              <a:t>0 методом интервалов.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cs typeface="Arial" charset="0"/>
              </a:rPr>
              <a:t>Сделать вывод о монотонности функции и о её точках экстремума.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/>
              <a:t>Найдите промежутки возрастания и убывания и точки экстремума функции </a:t>
            </a:r>
            <a:r>
              <a:rPr lang="en-US" sz="2800"/>
              <a:t>f(x)=-5x</a:t>
            </a:r>
            <a:r>
              <a:rPr lang="en-US" sz="2800" baseline="30000"/>
              <a:t>5</a:t>
            </a:r>
            <a:r>
              <a:rPr lang="en-US" sz="2800"/>
              <a:t>+3x</a:t>
            </a:r>
            <a:r>
              <a:rPr lang="en-US" sz="2800" baseline="30000"/>
              <a:t>3</a:t>
            </a:r>
            <a:r>
              <a:rPr lang="ru-RU" sz="2800"/>
              <a:t>.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-88900" y="3789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cs typeface="Arial" charset="0"/>
            </a:endParaRPr>
          </a:p>
        </p:txBody>
      </p:sp>
      <p:sp>
        <p:nvSpPr>
          <p:cNvPr id="33839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1828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D(f)=R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f‘(x)=-25x</a:t>
            </a:r>
            <a:r>
              <a:rPr lang="en-US" sz="2800" baseline="30000"/>
              <a:t>4</a:t>
            </a:r>
            <a:r>
              <a:rPr lang="en-US" sz="2800"/>
              <a:t>+9x</a:t>
            </a:r>
            <a:r>
              <a:rPr lang="en-US" sz="2800" baseline="30000"/>
              <a:t>2</a:t>
            </a:r>
            <a:r>
              <a:rPr lang="en-US" sz="2800"/>
              <a:t>=x</a:t>
            </a:r>
            <a:r>
              <a:rPr lang="en-US" sz="2800" baseline="30000"/>
              <a:t>2</a:t>
            </a:r>
            <a:r>
              <a:rPr lang="en-US" sz="2800"/>
              <a:t>(-25x</a:t>
            </a:r>
            <a:r>
              <a:rPr lang="en-US" sz="2800" baseline="30000"/>
              <a:t>2</a:t>
            </a:r>
            <a:r>
              <a:rPr lang="en-US" sz="2800"/>
              <a:t>+9)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f‘(x)=0       x</a:t>
            </a:r>
            <a:r>
              <a:rPr lang="en-US" sz="2800" baseline="30000"/>
              <a:t>2</a:t>
            </a:r>
            <a:r>
              <a:rPr lang="en-US" sz="2800"/>
              <a:t>(-25x</a:t>
            </a:r>
            <a:r>
              <a:rPr lang="en-US" sz="2800" baseline="30000"/>
              <a:t>2</a:t>
            </a:r>
            <a:r>
              <a:rPr lang="en-US" sz="2800"/>
              <a:t>+9)=0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                     x=0      x=±3/5     </a:t>
            </a:r>
            <a:endParaRPr lang="ru-RU" sz="2800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468313" y="5013325"/>
            <a:ext cx="8229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f(x) </a:t>
            </a:r>
            <a:r>
              <a:rPr lang="ru-RU" sz="2800"/>
              <a:t>возрастает на </a:t>
            </a:r>
            <a:r>
              <a:rPr lang="en-US" sz="2800"/>
              <a:t>[</a:t>
            </a:r>
            <a:r>
              <a:rPr lang="ru-RU" sz="2800"/>
              <a:t>-3/5;3/5</a:t>
            </a:r>
            <a:r>
              <a:rPr lang="en-US" sz="2800"/>
              <a:t>]</a:t>
            </a:r>
            <a:endParaRPr lang="ru-RU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f(x) </a:t>
            </a:r>
            <a:r>
              <a:rPr lang="ru-RU" sz="2800"/>
              <a:t>убывает на </a:t>
            </a:r>
            <a:r>
              <a:rPr lang="en-US" sz="2800"/>
              <a:t>(</a:t>
            </a:r>
            <a:r>
              <a:rPr lang="ru-RU" sz="2800"/>
              <a:t>-∞;-3/5</a:t>
            </a:r>
            <a:r>
              <a:rPr lang="en-US" sz="2800"/>
              <a:t>]</a:t>
            </a:r>
            <a:r>
              <a:rPr lang="ru-RU" sz="2800"/>
              <a:t>, </a:t>
            </a:r>
            <a:r>
              <a:rPr lang="en-US" sz="2800"/>
              <a:t>[</a:t>
            </a:r>
            <a:r>
              <a:rPr lang="ru-RU" sz="2800"/>
              <a:t>3/5;+∞)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Xmax=3/5       Xmin=-3/5</a:t>
            </a:r>
            <a:endParaRPr lang="ru-RU" sz="2800"/>
          </a:p>
        </p:txBody>
      </p:sp>
      <p:grpSp>
        <p:nvGrpSpPr>
          <p:cNvPr id="33845" name="Group 53"/>
          <p:cNvGrpSpPr>
            <a:grpSpLocks/>
          </p:cNvGrpSpPr>
          <p:nvPr/>
        </p:nvGrpSpPr>
        <p:grpSpPr bwMode="auto">
          <a:xfrm>
            <a:off x="323850" y="3644900"/>
            <a:ext cx="5616575" cy="914400"/>
            <a:chOff x="476" y="2296"/>
            <a:chExt cx="2752" cy="380"/>
          </a:xfrm>
        </p:grpSpPr>
        <p:grpSp>
          <p:nvGrpSpPr>
            <p:cNvPr id="33838" name="Group 46"/>
            <p:cNvGrpSpPr>
              <a:grpSpLocks/>
            </p:cNvGrpSpPr>
            <p:nvPr/>
          </p:nvGrpSpPr>
          <p:grpSpPr bwMode="auto">
            <a:xfrm>
              <a:off x="476" y="2296"/>
              <a:ext cx="2752" cy="379"/>
              <a:chOff x="264" y="2144"/>
              <a:chExt cx="2752" cy="379"/>
            </a:xfrm>
          </p:grpSpPr>
          <p:sp>
            <p:nvSpPr>
              <p:cNvPr id="33796" name="Line 4"/>
              <p:cNvSpPr>
                <a:spLocks noChangeShapeType="1"/>
              </p:cNvSpPr>
              <p:nvPr/>
            </p:nvSpPr>
            <p:spPr bwMode="auto">
              <a:xfrm>
                <a:off x="521" y="2296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7" name="Line 5"/>
              <p:cNvSpPr>
                <a:spLocks noChangeShapeType="1"/>
              </p:cNvSpPr>
              <p:nvPr/>
            </p:nvSpPr>
            <p:spPr bwMode="auto">
              <a:xfrm>
                <a:off x="1020" y="2251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8" name="Line 6"/>
              <p:cNvSpPr>
                <a:spLocks noChangeShapeType="1"/>
              </p:cNvSpPr>
              <p:nvPr/>
            </p:nvSpPr>
            <p:spPr bwMode="auto">
              <a:xfrm>
                <a:off x="1655" y="2251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>
                <a:off x="2290" y="2251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0" name="Line 8"/>
              <p:cNvSpPr>
                <a:spLocks noChangeShapeType="1"/>
              </p:cNvSpPr>
              <p:nvPr/>
            </p:nvSpPr>
            <p:spPr bwMode="auto">
              <a:xfrm>
                <a:off x="703" y="220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1" name="Line 9"/>
              <p:cNvSpPr>
                <a:spLocks noChangeShapeType="1"/>
              </p:cNvSpPr>
              <p:nvPr/>
            </p:nvSpPr>
            <p:spPr bwMode="auto">
              <a:xfrm>
                <a:off x="1202" y="220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1247" y="2160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3" name="Line 11"/>
              <p:cNvSpPr>
                <a:spLocks noChangeShapeType="1"/>
              </p:cNvSpPr>
              <p:nvPr/>
            </p:nvSpPr>
            <p:spPr bwMode="auto">
              <a:xfrm>
                <a:off x="1292" y="216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4" name="Line 12"/>
              <p:cNvSpPr>
                <a:spLocks noChangeShapeType="1"/>
              </p:cNvSpPr>
              <p:nvPr/>
            </p:nvSpPr>
            <p:spPr bwMode="auto">
              <a:xfrm>
                <a:off x="1882" y="220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612" y="2387"/>
                <a:ext cx="272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 flipV="1">
                <a:off x="1202" y="2387"/>
                <a:ext cx="227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9" name="Line 17"/>
              <p:cNvSpPr>
                <a:spLocks noChangeShapeType="1"/>
              </p:cNvSpPr>
              <p:nvPr/>
            </p:nvSpPr>
            <p:spPr bwMode="auto">
              <a:xfrm flipV="1">
                <a:off x="1837" y="2387"/>
                <a:ext cx="272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>
                <a:off x="2472" y="2387"/>
                <a:ext cx="227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>
                <a:off x="1927" y="216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4" name="Rectangle 22"/>
              <p:cNvSpPr>
                <a:spLocks noChangeArrowheads="1"/>
              </p:cNvSpPr>
              <p:nvPr/>
            </p:nvSpPr>
            <p:spPr bwMode="auto">
              <a:xfrm>
                <a:off x="264" y="2144"/>
                <a:ext cx="9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endParaRPr lang="en-US" sz="2400">
                  <a:cs typeface="Arial" charset="0"/>
                </a:endParaRPr>
              </a:p>
            </p:txBody>
          </p:sp>
          <p:sp>
            <p:nvSpPr>
              <p:cNvPr id="33815" name="Line 23"/>
              <p:cNvSpPr>
                <a:spLocks noChangeShapeType="1"/>
              </p:cNvSpPr>
              <p:nvPr/>
            </p:nvSpPr>
            <p:spPr bwMode="auto">
              <a:xfrm>
                <a:off x="2562" y="2205"/>
                <a:ext cx="1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842" name="Text Box 50"/>
            <p:cNvSpPr txBox="1">
              <a:spLocks noChangeArrowheads="1"/>
            </p:cNvSpPr>
            <p:nvPr/>
          </p:nvSpPr>
          <p:spPr bwMode="auto">
            <a:xfrm>
              <a:off x="1066" y="2523"/>
              <a:ext cx="284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-3/5</a:t>
              </a:r>
              <a:endParaRPr lang="ru-RU"/>
            </a:p>
          </p:txBody>
        </p:sp>
        <p:sp>
          <p:nvSpPr>
            <p:cNvPr id="33843" name="Text Box 51"/>
            <p:cNvSpPr txBox="1">
              <a:spLocks noChangeArrowheads="1"/>
            </p:cNvSpPr>
            <p:nvPr/>
          </p:nvSpPr>
          <p:spPr bwMode="auto">
            <a:xfrm>
              <a:off x="1791" y="2523"/>
              <a:ext cx="153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  <a:endParaRPr lang="ru-RU"/>
            </a:p>
          </p:txBody>
        </p:sp>
        <p:sp>
          <p:nvSpPr>
            <p:cNvPr id="33844" name="Text Box 52"/>
            <p:cNvSpPr txBox="1">
              <a:spLocks noChangeArrowheads="1"/>
            </p:cNvSpPr>
            <p:nvPr/>
          </p:nvSpPr>
          <p:spPr bwMode="auto">
            <a:xfrm>
              <a:off x="2336" y="2523"/>
              <a:ext cx="2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3/5</a:t>
              </a:r>
              <a:endParaRPr lang="ru-RU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9" grpId="0" build="p"/>
      <p:bldP spid="3384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Домашнее задание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Записать алгоритм исследования непрерывной функции на монотонность и экстремумы</a:t>
            </a:r>
          </a:p>
          <a:p>
            <a:r>
              <a:rPr lang="ru-RU"/>
              <a:t>№ 884(в,г), №</a:t>
            </a:r>
            <a:r>
              <a:rPr lang="en-US"/>
              <a:t> </a:t>
            </a:r>
            <a:r>
              <a:rPr lang="ru-RU"/>
              <a:t>885(в,г), №</a:t>
            </a:r>
            <a:r>
              <a:rPr lang="en-US"/>
              <a:t> </a:t>
            </a:r>
            <a:r>
              <a:rPr lang="ru-RU"/>
              <a:t>886(б), </a:t>
            </a:r>
            <a:endParaRPr lang="en-US"/>
          </a:p>
          <a:p>
            <a:pPr>
              <a:buFontTx/>
              <a:buNone/>
            </a:pPr>
            <a:r>
              <a:rPr lang="ru-RU"/>
              <a:t>№</a:t>
            </a:r>
            <a:r>
              <a:rPr lang="en-US"/>
              <a:t> </a:t>
            </a:r>
            <a:r>
              <a:rPr lang="ru-RU"/>
              <a:t>887(б), №</a:t>
            </a:r>
            <a:r>
              <a:rPr lang="en-US"/>
              <a:t> </a:t>
            </a:r>
            <a:r>
              <a:rPr lang="ru-RU"/>
              <a:t>888(б) </a:t>
            </a:r>
          </a:p>
        </p:txBody>
      </p:sp>
      <p:pic>
        <p:nvPicPr>
          <p:cNvPr id="34823" name="Picture 7" descr="каранда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195763"/>
            <a:ext cx="2765425" cy="1989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Математический диктант.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504238" y="2743200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200">
              <a:cs typeface="Arial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95288" y="1412875"/>
            <a:ext cx="8215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/>
              <a:t>1) Функция </a:t>
            </a:r>
            <a:r>
              <a:rPr lang="en-US"/>
              <a:t>f(x)</a:t>
            </a:r>
            <a:r>
              <a:rPr lang="ru-RU"/>
              <a:t> возрастает на множестве </a:t>
            </a:r>
            <a:r>
              <a:rPr lang="en-US"/>
              <a:t>X</a:t>
            </a:r>
            <a:r>
              <a:rPr lang="ru-RU"/>
              <a:t>, если для любых</a:t>
            </a:r>
            <a:r>
              <a:rPr lang="en-US"/>
              <a:t> x</a:t>
            </a:r>
            <a:r>
              <a:rPr lang="en-US" baseline="-25000"/>
              <a:t>1</a:t>
            </a:r>
            <a:r>
              <a:rPr lang="ru-RU"/>
              <a:t>,</a:t>
            </a:r>
            <a:r>
              <a:rPr lang="en-US"/>
              <a:t> x</a:t>
            </a:r>
            <a:r>
              <a:rPr lang="en-US" baseline="-25000"/>
              <a:t>2</a:t>
            </a:r>
            <a:r>
              <a:rPr lang="ru-RU"/>
              <a:t>є </a:t>
            </a:r>
            <a:r>
              <a:rPr lang="en-US"/>
              <a:t>X</a:t>
            </a:r>
            <a:r>
              <a:rPr lang="ru-RU"/>
              <a:t>:</a:t>
            </a:r>
            <a:r>
              <a:rPr lang="en-US"/>
              <a:t> x</a:t>
            </a:r>
            <a:r>
              <a:rPr lang="en-US" baseline="-25000"/>
              <a:t>2</a:t>
            </a:r>
            <a:r>
              <a:rPr lang="en-US">
                <a:cs typeface="Arial" charset="0"/>
              </a:rPr>
              <a:t>&gt;x</a:t>
            </a:r>
            <a:r>
              <a:rPr lang="en-US" baseline="-25000">
                <a:cs typeface="Arial" charset="0"/>
              </a:rPr>
              <a:t>1</a:t>
            </a:r>
            <a:r>
              <a:rPr lang="en-US"/>
              <a:t>=&gt;...</a:t>
            </a:r>
            <a:r>
              <a:rPr lang="ru-RU"/>
              <a:t>..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95288" y="2060575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/>
              <a:t>2) Если большему значению аргумента соответствует большее значение функции, то функция называется…..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95288" y="2781300"/>
            <a:ext cx="7993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/>
              <a:t>3) Функция </a:t>
            </a:r>
            <a:r>
              <a:rPr lang="en-US"/>
              <a:t>f(x)</a:t>
            </a:r>
            <a:r>
              <a:rPr lang="ru-RU"/>
              <a:t> убывает на множестве </a:t>
            </a:r>
            <a:r>
              <a:rPr lang="en-US"/>
              <a:t>X</a:t>
            </a:r>
            <a:r>
              <a:rPr lang="ru-RU"/>
              <a:t>,если для любых </a:t>
            </a:r>
            <a:r>
              <a:rPr lang="en-US"/>
              <a:t>x</a:t>
            </a:r>
            <a:r>
              <a:rPr lang="en-US" baseline="-25000"/>
              <a:t>1</a:t>
            </a:r>
            <a:r>
              <a:rPr lang="ru-RU"/>
              <a:t>,</a:t>
            </a:r>
            <a:r>
              <a:rPr lang="en-US"/>
              <a:t>x</a:t>
            </a:r>
            <a:r>
              <a:rPr lang="en-US" baseline="-25000"/>
              <a:t>2</a:t>
            </a:r>
            <a:r>
              <a:rPr lang="ru-RU"/>
              <a:t>є </a:t>
            </a:r>
            <a:r>
              <a:rPr lang="en-US"/>
              <a:t>X</a:t>
            </a:r>
            <a:r>
              <a:rPr lang="ru-RU"/>
              <a:t>: ….. =</a:t>
            </a:r>
            <a:r>
              <a:rPr lang="en-US"/>
              <a:t>&gt; f (x</a:t>
            </a:r>
            <a:r>
              <a:rPr lang="en-US" baseline="-25000"/>
              <a:t>2</a:t>
            </a:r>
            <a:r>
              <a:rPr lang="en-US"/>
              <a:t>)&lt;f(x</a:t>
            </a:r>
            <a:r>
              <a:rPr lang="en-US" baseline="-25000"/>
              <a:t>1</a:t>
            </a:r>
            <a:r>
              <a:rPr lang="en-US"/>
              <a:t>)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58775" y="3429000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/>
              <a:t>4) </a:t>
            </a:r>
            <a:r>
              <a:rPr lang="ru-RU"/>
              <a:t>Если        …..            значению аргумента соответствует          …..        значение функции, то </a:t>
            </a:r>
            <a:r>
              <a:rPr lang="en-US"/>
              <a:t>f</a:t>
            </a:r>
            <a:r>
              <a:rPr lang="ru-RU"/>
              <a:t> называется убывающей.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95288" y="4076700"/>
            <a:ext cx="792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/>
              <a:t>5) Точка </a:t>
            </a:r>
            <a:r>
              <a:rPr lang="en-US"/>
              <a:t>x</a:t>
            </a:r>
            <a:r>
              <a:rPr lang="en-US" baseline="-25000"/>
              <a:t>0</a:t>
            </a:r>
            <a:r>
              <a:rPr lang="ru-RU"/>
              <a:t> называется точкой                  ….. функции </a:t>
            </a:r>
            <a:r>
              <a:rPr lang="en-US"/>
              <a:t>f</a:t>
            </a:r>
            <a:r>
              <a:rPr lang="ru-RU"/>
              <a:t>, если для всех </a:t>
            </a:r>
            <a:r>
              <a:rPr lang="en-US"/>
              <a:t>x </a:t>
            </a:r>
            <a:r>
              <a:rPr lang="ru-RU"/>
              <a:t>из           …..           </a:t>
            </a:r>
            <a:r>
              <a:rPr lang="en-US"/>
              <a:t>x</a:t>
            </a:r>
            <a:r>
              <a:rPr lang="en-US" baseline="-25000"/>
              <a:t>0 </a:t>
            </a:r>
            <a:r>
              <a:rPr lang="ru-RU"/>
              <a:t>выполняется неравенство </a:t>
            </a:r>
            <a:r>
              <a:rPr lang="en-US"/>
              <a:t>f(x)≥f(x</a:t>
            </a:r>
            <a:r>
              <a:rPr lang="en-US" baseline="-25000"/>
              <a:t>0</a:t>
            </a:r>
            <a:r>
              <a:rPr lang="en-US"/>
              <a:t>)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95288" y="4868863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6)</a:t>
            </a:r>
            <a:r>
              <a:rPr lang="ru-RU"/>
              <a:t> Точка </a:t>
            </a:r>
            <a:r>
              <a:rPr lang="en-US"/>
              <a:t>x</a:t>
            </a:r>
            <a:r>
              <a:rPr lang="en-US" baseline="-25000"/>
              <a:t>0 </a:t>
            </a:r>
            <a:r>
              <a:rPr lang="ru-RU"/>
              <a:t>называется точкой максимума функции, если для всех </a:t>
            </a:r>
            <a:r>
              <a:rPr lang="en-US"/>
              <a:t>x</a:t>
            </a:r>
            <a:r>
              <a:rPr lang="ru-RU"/>
              <a:t> из окрестности </a:t>
            </a:r>
            <a:r>
              <a:rPr lang="en-US"/>
              <a:t>x</a:t>
            </a:r>
            <a:r>
              <a:rPr lang="en-US" baseline="-25000"/>
              <a:t>0</a:t>
            </a:r>
            <a:r>
              <a:rPr lang="en-US"/>
              <a:t> </a:t>
            </a:r>
            <a:r>
              <a:rPr lang="ru-RU"/>
              <a:t>выполняется неравенство …..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331913" y="170021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f(x</a:t>
            </a:r>
            <a:r>
              <a:rPr lang="en-US" b="1" baseline="-25000">
                <a:solidFill>
                  <a:srgbClr val="FF3300"/>
                </a:solidFill>
              </a:rPr>
              <a:t>2</a:t>
            </a:r>
            <a:r>
              <a:rPr lang="en-US" b="1">
                <a:solidFill>
                  <a:srgbClr val="FF3300"/>
                </a:solidFill>
              </a:rPr>
              <a:t>)&gt;f(x</a:t>
            </a:r>
            <a:r>
              <a:rPr lang="en-US" b="1" baseline="-25000">
                <a:solidFill>
                  <a:srgbClr val="FF3300"/>
                </a:solidFill>
              </a:rPr>
              <a:t>1</a:t>
            </a:r>
            <a:r>
              <a:rPr lang="en-US" b="1">
                <a:solidFill>
                  <a:srgbClr val="FF3300"/>
                </a:solidFill>
              </a:rPr>
              <a:t>)</a:t>
            </a:r>
            <a:endParaRPr lang="ru-RU" b="1">
              <a:solidFill>
                <a:srgbClr val="FF3300"/>
              </a:solidFill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211638" y="234950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3300"/>
                </a:solidFill>
              </a:rPr>
              <a:t>возрастающей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667625" y="2781300"/>
            <a:ext cx="865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x</a:t>
            </a:r>
            <a:r>
              <a:rPr lang="en-US" b="1" baseline="-25000">
                <a:solidFill>
                  <a:srgbClr val="FF3300"/>
                </a:solidFill>
              </a:rPr>
              <a:t>2</a:t>
            </a:r>
            <a:r>
              <a:rPr lang="en-US" b="1">
                <a:solidFill>
                  <a:srgbClr val="FF3300"/>
                </a:solidFill>
              </a:rPr>
              <a:t>&gt;x</a:t>
            </a:r>
            <a:r>
              <a:rPr lang="en-US" b="1" baseline="-25000">
                <a:solidFill>
                  <a:srgbClr val="FF3300"/>
                </a:solidFill>
              </a:rPr>
              <a:t>1</a:t>
            </a:r>
            <a:endParaRPr lang="ru-RU" b="1" baseline="-25000">
              <a:solidFill>
                <a:srgbClr val="FF33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476375" y="3429000"/>
            <a:ext cx="1366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3300"/>
                </a:solidFill>
              </a:rPr>
              <a:t>большему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877050" y="3429000"/>
            <a:ext cx="1295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3300"/>
                </a:solidFill>
              </a:rPr>
              <a:t>меньшее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924300" y="4076700"/>
            <a:ext cx="13684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3300"/>
                </a:solidFill>
              </a:rPr>
              <a:t>минимума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900113" y="4365625"/>
            <a:ext cx="172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3300"/>
                </a:solidFill>
              </a:rPr>
              <a:t>окрестности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011863" y="5157788"/>
            <a:ext cx="13668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f(x)</a:t>
            </a:r>
            <a:r>
              <a:rPr lang="en-US" b="1">
                <a:solidFill>
                  <a:srgbClr val="FF3300"/>
                </a:solidFill>
                <a:cs typeface="Arial" charset="0"/>
              </a:rPr>
              <a:t>≤</a:t>
            </a:r>
            <a:r>
              <a:rPr lang="ru-RU" b="1">
                <a:solidFill>
                  <a:srgbClr val="FF3300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</a:rPr>
              <a:t>f(x0)</a:t>
            </a:r>
            <a:endParaRPr lang="ru-RU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01" grpId="0"/>
      <p:bldP spid="8202" grpId="0"/>
      <p:bldP spid="8203" grpId="0"/>
      <p:bldP spid="8205" grpId="0"/>
      <p:bldP spid="8206" grpId="0"/>
      <p:bldP spid="8207" grpId="0"/>
      <p:bldP spid="8208" grpId="0"/>
      <p:bldP spid="8209" grpId="0"/>
      <p:bldP spid="8210" grpId="0"/>
      <p:bldP spid="8211" grpId="0"/>
      <p:bldP spid="82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302625" cy="936625"/>
          </a:xfrm>
        </p:spPr>
        <p:txBody>
          <a:bodyPr/>
          <a:lstStyle/>
          <a:p>
            <a:pPr algn="l"/>
            <a:r>
              <a:rPr lang="ru-RU" sz="2600"/>
              <a:t>1)</a:t>
            </a:r>
            <a:r>
              <a:rPr lang="ru-RU" sz="2000"/>
              <a:t> </a:t>
            </a:r>
            <a:r>
              <a:rPr lang="ru-RU" sz="2600"/>
              <a:t>Назовите промежутки возрастания и убывания функции.</a:t>
            </a:r>
            <a:br>
              <a:rPr lang="ru-RU" sz="2600"/>
            </a:br>
            <a:r>
              <a:rPr lang="ru-RU" sz="2600"/>
              <a:t>2) Назовите точки экстремума функции.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703888" y="1865313"/>
            <a:ext cx="884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y=f(x)</a:t>
            </a:r>
            <a:endParaRPr lang="ru-RU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341438"/>
            <a:ext cx="7416800" cy="5245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8112125" cy="5808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pPr algn="l"/>
            <a:r>
              <a:rPr lang="ru-RU" sz="2800"/>
              <a:t>Найдите эскиз графика производной функции </a:t>
            </a:r>
            <a:r>
              <a:rPr lang="en-US" sz="2800"/>
              <a:t>y=f</a:t>
            </a:r>
            <a:r>
              <a:rPr lang="en-US" sz="2800">
                <a:cs typeface="Arial" charset="0"/>
              </a:rPr>
              <a:t>‘(x)</a:t>
            </a:r>
            <a:r>
              <a:rPr lang="ru-RU" sz="2800">
                <a:cs typeface="Arial" charset="0"/>
              </a:rPr>
              <a:t>, если известно, что функция </a:t>
            </a:r>
            <a:r>
              <a:rPr lang="en-US" sz="2800">
                <a:cs typeface="Arial" charset="0"/>
              </a:rPr>
              <a:t>y=f(x) </a:t>
            </a:r>
            <a:r>
              <a:rPr lang="ru-RU" sz="2800">
                <a:cs typeface="Arial" charset="0"/>
              </a:rPr>
              <a:t/>
            </a:r>
            <a:br>
              <a:rPr lang="ru-RU" sz="2800">
                <a:cs typeface="Arial" charset="0"/>
              </a:rPr>
            </a:br>
            <a:r>
              <a:rPr lang="ru-RU" sz="2800">
                <a:cs typeface="Arial" charset="0"/>
              </a:rPr>
              <a:t>а) убывает на всей числовой прямой;</a:t>
            </a:r>
            <a:br>
              <a:rPr lang="ru-RU" sz="2800">
                <a:cs typeface="Arial" charset="0"/>
              </a:rPr>
            </a:br>
            <a:r>
              <a:rPr lang="ru-RU" sz="2800">
                <a:cs typeface="Arial" charset="0"/>
              </a:rPr>
              <a:t>б) возрастает на всей числовой прямой.</a:t>
            </a:r>
            <a:br>
              <a:rPr lang="ru-RU" sz="2800">
                <a:cs typeface="Arial" charset="0"/>
              </a:rPr>
            </a:br>
            <a:r>
              <a:rPr lang="ru-RU" sz="2000"/>
              <a:t> </a:t>
            </a:r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781300"/>
            <a:ext cx="4414837" cy="2570163"/>
          </a:xfrm>
          <a:prstGeom prst="rect">
            <a:avLst/>
          </a:prstGeom>
          <a:noFill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781300"/>
            <a:ext cx="403225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641475"/>
          </a:xfrm>
        </p:spPr>
        <p:txBody>
          <a:bodyPr/>
          <a:lstStyle/>
          <a:p>
            <a:pPr algn="l"/>
            <a:r>
              <a:rPr lang="ru-RU" sz="2800"/>
              <a:t>Функция определена на </a:t>
            </a:r>
            <a:r>
              <a:rPr lang="en-US" sz="2800"/>
              <a:t>[-7;8]</a:t>
            </a:r>
            <a:r>
              <a:rPr lang="ru-RU" sz="2800"/>
              <a:t>.</a:t>
            </a:r>
            <a:r>
              <a:rPr lang="en-US" sz="2800"/>
              <a:t> </a:t>
            </a:r>
            <a:r>
              <a:rPr lang="ru-RU" sz="2800"/>
              <a:t>На рисунке изображен график её производной. Найдите наибольшую из длин промежутков возрастания функции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2205038"/>
            <a:ext cx="5472113" cy="4130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60350"/>
            <a:ext cx="8709025" cy="6157913"/>
          </a:xfrm>
          <a:noFill/>
          <a:ln/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692275" y="38608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572000" y="37163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372225" y="3644900"/>
            <a:ext cx="287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916238" y="3789363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508625" y="371633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  <p:bldP spid="38919" grpId="0"/>
      <p:bldP spid="38920" grpId="0"/>
      <p:bldP spid="389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/>
              <a:t>Признак </a:t>
            </a:r>
            <a:r>
              <a:rPr lang="en-US" sz="4000"/>
              <a:t>max</a:t>
            </a:r>
            <a:r>
              <a:rPr lang="ru-RU" sz="4000"/>
              <a:t> и</a:t>
            </a:r>
            <a:r>
              <a:rPr lang="en-US" sz="4000"/>
              <a:t> min</a:t>
            </a:r>
            <a:r>
              <a:rPr lang="ru-RU" sz="4000"/>
              <a:t> функции: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781300"/>
            <a:ext cx="5543550" cy="330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а) если в окрестности этой точки при </a:t>
            </a:r>
            <a:r>
              <a:rPr lang="en-US" sz="2400"/>
              <a:t>x</a:t>
            </a:r>
            <a:r>
              <a:rPr lang="en-US" sz="2400">
                <a:cs typeface="Arial" charset="0"/>
              </a:rPr>
              <a:t>&lt;</a:t>
            </a:r>
            <a:r>
              <a:rPr lang="en-US" sz="2400"/>
              <a:t>x</a:t>
            </a:r>
            <a:r>
              <a:rPr lang="en-US" sz="2400" baseline="-25000"/>
              <a:t>0 </a:t>
            </a:r>
            <a:r>
              <a:rPr lang="ru-RU" sz="2400"/>
              <a:t>выполняется неравенство </a:t>
            </a:r>
            <a:r>
              <a:rPr lang="en-US" sz="2400"/>
              <a:t>f</a:t>
            </a:r>
            <a:r>
              <a:rPr lang="en-US" sz="2400">
                <a:cs typeface="Arial" charset="0"/>
              </a:rPr>
              <a:t>'(x)&lt;0</a:t>
            </a:r>
            <a:r>
              <a:rPr lang="ru-RU" sz="2400">
                <a:cs typeface="Arial" charset="0"/>
              </a:rPr>
              <a:t>, а при</a:t>
            </a:r>
            <a:r>
              <a:rPr lang="en-US" sz="2400">
                <a:cs typeface="Arial" charset="0"/>
              </a:rPr>
              <a:t> x&gt;x</a:t>
            </a:r>
            <a:r>
              <a:rPr lang="en-US" sz="2400" baseline="-25000">
                <a:cs typeface="Arial" charset="0"/>
              </a:rPr>
              <a:t>0</a:t>
            </a:r>
            <a:r>
              <a:rPr lang="ru-RU" sz="2400" baseline="-250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- </a:t>
            </a:r>
            <a:r>
              <a:rPr lang="ru-RU" sz="2400">
                <a:cs typeface="Arial" charset="0"/>
              </a:rPr>
              <a:t>неравенство </a:t>
            </a:r>
            <a:r>
              <a:rPr lang="en-US" sz="2400">
                <a:cs typeface="Arial" charset="0"/>
              </a:rPr>
              <a:t>f‘(x)&gt;0</a:t>
            </a:r>
            <a:r>
              <a:rPr lang="ru-RU" sz="2400">
                <a:cs typeface="Arial" charset="0"/>
              </a:rPr>
              <a:t>, то </a:t>
            </a:r>
            <a:r>
              <a:rPr lang="en-US" sz="2400">
                <a:cs typeface="Arial" charset="0"/>
              </a:rPr>
              <a:t>x</a:t>
            </a:r>
            <a:r>
              <a:rPr lang="ru-RU" sz="2400" baseline="-25000">
                <a:cs typeface="Arial" charset="0"/>
              </a:rPr>
              <a:t>0</a:t>
            </a:r>
            <a:r>
              <a:rPr lang="ru-RU" sz="2400">
                <a:cs typeface="Arial" charset="0"/>
              </a:rPr>
              <a:t>- точка минимума функции </a:t>
            </a:r>
            <a:r>
              <a:rPr lang="en-US" sz="2400">
                <a:cs typeface="Arial" charset="0"/>
              </a:rPr>
              <a:t>f(x)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cs typeface="Arial" charset="0"/>
              </a:rPr>
              <a:t>б) если в окрестности этой точки при </a:t>
            </a:r>
            <a:r>
              <a:rPr lang="en-US" sz="2400">
                <a:cs typeface="Arial" charset="0"/>
              </a:rPr>
              <a:t>x&lt;x</a:t>
            </a:r>
            <a:r>
              <a:rPr lang="en-US" sz="2400" baseline="-25000">
                <a:cs typeface="Arial" charset="0"/>
              </a:rPr>
              <a:t>0</a:t>
            </a:r>
            <a:r>
              <a:rPr lang="en-US" sz="2400">
                <a:cs typeface="Arial" charset="0"/>
              </a:rPr>
              <a:t> </a:t>
            </a:r>
            <a:r>
              <a:rPr lang="ru-RU" sz="2400">
                <a:cs typeface="Arial" charset="0"/>
              </a:rPr>
              <a:t>выполняется неравенство </a:t>
            </a:r>
            <a:r>
              <a:rPr lang="en-US" sz="2400">
                <a:cs typeface="Arial" charset="0"/>
              </a:rPr>
              <a:t>f‘(x)&gt;0</a:t>
            </a:r>
            <a:r>
              <a:rPr lang="ru-RU" sz="2400">
                <a:cs typeface="Arial" charset="0"/>
              </a:rPr>
              <a:t>, а при </a:t>
            </a:r>
            <a:r>
              <a:rPr lang="en-US" sz="2400">
                <a:cs typeface="Arial" charset="0"/>
              </a:rPr>
              <a:t>x&gt;x</a:t>
            </a:r>
            <a:r>
              <a:rPr lang="en-US" sz="2400" baseline="-25000">
                <a:cs typeface="Arial" charset="0"/>
              </a:rPr>
              <a:t>0</a:t>
            </a:r>
            <a:r>
              <a:rPr lang="ru-RU" sz="2400" baseline="-250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-</a:t>
            </a:r>
            <a:r>
              <a:rPr lang="ru-RU" sz="2400">
                <a:cs typeface="Arial" charset="0"/>
              </a:rPr>
              <a:t> неравенство </a:t>
            </a:r>
            <a:r>
              <a:rPr lang="en-US" sz="2400">
                <a:cs typeface="Arial" charset="0"/>
              </a:rPr>
              <a:t>f‘(x)&lt;0</a:t>
            </a:r>
            <a:r>
              <a:rPr lang="ru-RU" sz="2400">
                <a:cs typeface="Arial" charset="0"/>
              </a:rPr>
              <a:t>, то </a:t>
            </a:r>
            <a:r>
              <a:rPr lang="en-US" sz="2400">
                <a:cs typeface="Arial" charset="0"/>
              </a:rPr>
              <a:t>x</a:t>
            </a:r>
            <a:r>
              <a:rPr lang="en-US" sz="2400" baseline="-25000">
                <a:cs typeface="Arial" charset="0"/>
              </a:rPr>
              <a:t>0</a:t>
            </a:r>
            <a:r>
              <a:rPr lang="en-US" sz="2400">
                <a:cs typeface="Arial" charset="0"/>
              </a:rPr>
              <a:t>-</a:t>
            </a:r>
            <a:r>
              <a:rPr lang="ru-RU" sz="2400">
                <a:cs typeface="Arial" charset="0"/>
              </a:rPr>
              <a:t>точка максимума функции </a:t>
            </a:r>
            <a:r>
              <a:rPr lang="en-US" sz="2400">
                <a:cs typeface="Arial" charset="0"/>
              </a:rPr>
              <a:t>f(x)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>
              <a:cs typeface="Arial" charset="0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000875" y="150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9750" y="1052513"/>
            <a:ext cx="8208963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CC00FF"/>
                </a:solidFill>
              </a:rPr>
              <a:t>ТЕОРЕМА ( достаточные условия экстремума ).</a:t>
            </a:r>
          </a:p>
          <a:p>
            <a:r>
              <a:rPr lang="ru-RU" sz="2400"/>
              <a:t>Пусть функция </a:t>
            </a:r>
            <a:r>
              <a:rPr lang="en-US" sz="2400"/>
              <a:t>y=f(x) </a:t>
            </a:r>
            <a:r>
              <a:rPr lang="ru-RU" sz="2400"/>
              <a:t>непрерывна на промежутке </a:t>
            </a:r>
            <a:r>
              <a:rPr lang="en-US" sz="2400"/>
              <a:t>X</a:t>
            </a:r>
            <a:r>
              <a:rPr lang="ru-RU" sz="2400"/>
              <a:t> и имеет внутри промежутка стационарную или критическую точку </a:t>
            </a:r>
            <a:r>
              <a:rPr lang="en-US" sz="2400"/>
              <a:t>x=x</a:t>
            </a:r>
            <a:r>
              <a:rPr lang="en-US" sz="2400" baseline="-25000"/>
              <a:t>0</a:t>
            </a:r>
            <a:r>
              <a:rPr lang="ru-RU" sz="2400"/>
              <a:t>. Тогда:</a:t>
            </a: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349500"/>
            <a:ext cx="2519362" cy="1871663"/>
          </a:xfrm>
          <a:prstGeom prst="rect">
            <a:avLst/>
          </a:prstGeom>
          <a:noFill/>
        </p:spPr>
      </p:pic>
      <p:pic>
        <p:nvPicPr>
          <p:cNvPr id="24597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292600"/>
            <a:ext cx="220027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39863"/>
          </a:xfrm>
        </p:spPr>
        <p:txBody>
          <a:bodyPr/>
          <a:lstStyle/>
          <a:p>
            <a:pPr algn="l"/>
            <a:r>
              <a:rPr lang="ru-RU" sz="2800"/>
              <a:t>По графику производной функции </a:t>
            </a:r>
            <a:r>
              <a:rPr lang="en-US" sz="2800"/>
              <a:t>y=f</a:t>
            </a:r>
            <a:r>
              <a:rPr lang="en-US" sz="2800">
                <a:cs typeface="Arial" charset="0"/>
              </a:rPr>
              <a:t>'</a:t>
            </a:r>
            <a:r>
              <a:rPr lang="en-US" sz="2800"/>
              <a:t>(x) </a:t>
            </a:r>
            <a:r>
              <a:rPr lang="ru-RU" sz="2800"/>
              <a:t>назовите точки минимума и максимума функции</a:t>
            </a:r>
            <a:r>
              <a:rPr lang="en-US" sz="2800"/>
              <a:t> y=f(x)</a:t>
            </a:r>
            <a:endParaRPr lang="ru-RU" sz="2800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700213"/>
            <a:ext cx="8424862" cy="4392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534</TotalTime>
  <Words>398</Words>
  <Application>Microsoft Office PowerPoint</Application>
  <PresentationFormat>Экран (4:3)</PresentationFormat>
  <Paragraphs>69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Tahoma</vt:lpstr>
      <vt:lpstr>Wingdings</vt:lpstr>
      <vt:lpstr>Оформление по умолчанию</vt:lpstr>
      <vt:lpstr>Океан</vt:lpstr>
      <vt:lpstr>Microsoft Equation 3.0</vt:lpstr>
      <vt:lpstr>Тема урока:</vt:lpstr>
      <vt:lpstr>Математический диктант.</vt:lpstr>
      <vt:lpstr>1) Назовите промежутки возрастания и убывания функции. 2) Назовите точки экстремума функции.</vt:lpstr>
      <vt:lpstr>Слайд 4</vt:lpstr>
      <vt:lpstr>Найдите эскиз графика производной функции y=f‘(x), если известно, что функция y=f(x)  а) убывает на всей числовой прямой; б) возрастает на всей числовой прямой.  </vt:lpstr>
      <vt:lpstr>Функция определена на [-7;8]. На рисунке изображен график её производной. Найдите наибольшую из длин промежутков возрастания функции</vt:lpstr>
      <vt:lpstr>Слайд 7</vt:lpstr>
      <vt:lpstr>Признак max и min функции:</vt:lpstr>
      <vt:lpstr>По графику производной функции y=f'(x) назовите точки минимума и максимума функции y=f(x)</vt:lpstr>
      <vt:lpstr>Найдите промежутки возрастания и убывания функции, точки экстремума и экстремумы </vt:lpstr>
      <vt:lpstr>Алгоритм исследования непрерывной функции y=f(x) на монотонность и экстремумы </vt:lpstr>
      <vt:lpstr>Найдите промежутки возрастания и убывания и точки экстремума функции f(x)=-5x5+3x3.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юля</dc:creator>
  <cp:lastModifiedBy>Наталья</cp:lastModifiedBy>
  <cp:revision>14</cp:revision>
  <dcterms:created xsi:type="dcterms:W3CDTF">2007-09-24T01:46:21Z</dcterms:created>
  <dcterms:modified xsi:type="dcterms:W3CDTF">2008-12-07T13:10:19Z</dcterms:modified>
</cp:coreProperties>
</file>