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79" r:id="rId3"/>
    <p:sldId id="269" r:id="rId4"/>
    <p:sldId id="283" r:id="rId5"/>
    <p:sldId id="286" r:id="rId6"/>
    <p:sldId id="285" r:id="rId7"/>
    <p:sldId id="290" r:id="rId8"/>
    <p:sldId id="287" r:id="rId9"/>
    <p:sldId id="289" r:id="rId10"/>
    <p:sldId id="284" r:id="rId1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4000" kern="1200">
        <a:solidFill>
          <a:srgbClr val="0099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0" kern="1200">
        <a:solidFill>
          <a:srgbClr val="0099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0" kern="1200">
        <a:solidFill>
          <a:srgbClr val="0099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0" kern="1200">
        <a:solidFill>
          <a:srgbClr val="0099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0" kern="1200">
        <a:solidFill>
          <a:srgbClr val="0099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rgbClr val="0099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rgbClr val="0099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rgbClr val="0099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rgbClr val="0099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000000"/>
    <a:srgbClr val="EAEAEA"/>
    <a:srgbClr val="CCFFCC"/>
    <a:srgbClr val="A50021"/>
    <a:srgbClr val="FFFF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94660"/>
  </p:normalViewPr>
  <p:slideViewPr>
    <p:cSldViewPr>
      <p:cViewPr varScale="1">
        <p:scale>
          <a:sx n="70" d="100"/>
          <a:sy n="70" d="100"/>
        </p:scale>
        <p:origin x="-2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8C51E-F83C-4A18-9280-A2F7DD1B2C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D5497-9AE5-4BFB-9164-C5DC25AC8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05074-438C-4BFD-AB39-9368714892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89AAA-10BE-488A-A368-9FC8D471B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37042-26C3-4AE9-9CEF-BB2EC6E34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0B881-4055-4C96-800E-5F5D21DA9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06241-7212-4C8D-B33D-5926533FD0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8610B-DDB4-40D8-8E39-B0FF2F61D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83495-8234-4D93-85B1-08D5D5E5F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8E6F4-E3CF-411D-9E4F-A2802DD25C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20374-61CF-4682-8272-7BA0742370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plit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21C3AE4-0C27-45D0-9761-DFFB92FC5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livelib.ru/book/1245/editions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unewworld.com/zametki-na-polyax/stranicy-istorii-lyubov-" TargetMode="External"/><Relationship Id="rId4" Type="http://schemas.openxmlformats.org/officeDocument/2006/relationships/hyperlink" Target="http://im5-tub-ru.yandex.net/i?id=67449706-24-72&amp;n=1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WordArt 2"/>
          <p:cNvSpPr>
            <a:spLocks noChangeArrowheads="1" noChangeShapeType="1" noTextEdit="1"/>
          </p:cNvSpPr>
          <p:nvPr/>
        </p:nvSpPr>
        <p:spPr bwMode="auto">
          <a:xfrm>
            <a:off x="539750" y="1052513"/>
            <a:ext cx="8208963" cy="460851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3600" b="1" kern="10">
                <a:ln w="25400">
                  <a:solidFill>
                    <a:srgbClr val="800000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50021"/>
                    </a:gs>
                    <a:gs pos="50000">
                      <a:srgbClr val="FF0000"/>
                    </a:gs>
                    <a:gs pos="100000">
                      <a:srgbClr val="A50021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Сказка - ложь, </a:t>
            </a:r>
          </a:p>
          <a:p>
            <a:r>
              <a:rPr lang="ru-RU" sz="3600" b="1" kern="10">
                <a:ln w="25400">
                  <a:solidFill>
                    <a:srgbClr val="800000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50021"/>
                    </a:gs>
                    <a:gs pos="50000">
                      <a:srgbClr val="FF0000"/>
                    </a:gs>
                    <a:gs pos="100000">
                      <a:srgbClr val="A50021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да в ней намёк,</a:t>
            </a:r>
          </a:p>
          <a:p>
            <a:r>
              <a:rPr lang="ru-RU" sz="3600" b="1" kern="10">
                <a:ln w="25400">
                  <a:solidFill>
                    <a:srgbClr val="800000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50021"/>
                    </a:gs>
                    <a:gs pos="50000">
                      <a:srgbClr val="FF0000"/>
                    </a:gs>
                    <a:gs pos="100000">
                      <a:srgbClr val="A50021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добрым молодцам - урок</a:t>
            </a: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8" y="2143125"/>
            <a:ext cx="828675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hlinkClick r:id="rId2"/>
              </a:rPr>
              <a:t>www.livelib.ru/book/1245/editions</a:t>
            </a:r>
            <a:r>
              <a:rPr lang="en-US" sz="2400" dirty="0"/>
              <a:t> - </a:t>
            </a:r>
            <a:r>
              <a:rPr lang="ru-RU" sz="2400" dirty="0"/>
              <a:t>обложки книг (слайд 3)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/>
          <a:srcRect l="16640" t="27576" r="15094"/>
          <a:stretch>
            <a:fillRect/>
          </a:stretch>
        </p:blipFill>
        <p:spPr bwMode="auto">
          <a:xfrm>
            <a:off x="2857500" y="642938"/>
            <a:ext cx="2663825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2786063"/>
            <a:ext cx="8429625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hlinkClick r:id="rId4"/>
              </a:rPr>
              <a:t> </a:t>
            </a:r>
            <a:r>
              <a:rPr lang="en-US" sz="2000" dirty="0">
                <a:hlinkClick r:id="rId4"/>
              </a:rPr>
              <a:t>http://im5-tub-ru.yandex.net/i?id=67449706-24-72&amp;n=17</a:t>
            </a:r>
            <a:r>
              <a:rPr lang="ru-RU" sz="2000" dirty="0"/>
              <a:t> – </a:t>
            </a:r>
            <a:r>
              <a:rPr lang="ru-RU" sz="2400" dirty="0"/>
              <a:t>сундук </a:t>
            </a:r>
          </a:p>
          <a:p>
            <a:pPr algn="l">
              <a:defRPr/>
            </a:pPr>
            <a:r>
              <a:rPr lang="ru-RU" sz="2400" dirty="0"/>
              <a:t>     (слайд 5)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214313" y="1285875"/>
            <a:ext cx="8572501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hlinkClick r:id="rId5"/>
              </a:rPr>
              <a:t>http://unewworld.com/zametki-na-polyax/stranicy-istorii-lyubov-</a:t>
            </a:r>
            <a:endParaRPr lang="ru-RU" sz="2000" dirty="0"/>
          </a:p>
          <a:p>
            <a:pPr algn="l">
              <a:defRPr/>
            </a:pPr>
            <a:r>
              <a:rPr lang="ru-RU" sz="2000" dirty="0"/>
              <a:t>          </a:t>
            </a:r>
            <a:r>
              <a:rPr lang="en-US" sz="2400" dirty="0"/>
              <a:t>strast-i-izmena.html</a:t>
            </a:r>
            <a:r>
              <a:rPr lang="ru-RU" sz="2000" dirty="0"/>
              <a:t> –фотография </a:t>
            </a:r>
            <a:r>
              <a:rPr lang="ru-RU" sz="2000" dirty="0" err="1"/>
              <a:t>Ю.Олеши</a:t>
            </a:r>
            <a:r>
              <a:rPr lang="ru-RU" sz="2000" dirty="0"/>
              <a:t> (слайд 2)</a:t>
            </a: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8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4799012" cy="602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5508625" y="2708275"/>
            <a:ext cx="3384550" cy="3629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5800" b="1" i="1">
                <a:solidFill>
                  <a:srgbClr val="008000"/>
                </a:solidFill>
                <a:effectLst/>
                <a:latin typeface="Times New Roman" pitchFamily="18" charset="0"/>
              </a:rPr>
              <a:t>Юрий</a:t>
            </a:r>
          </a:p>
          <a:p>
            <a:pPr>
              <a:defRPr/>
            </a:pPr>
            <a:r>
              <a:rPr lang="ru-RU" sz="5800" b="1" i="1">
                <a:solidFill>
                  <a:srgbClr val="008000"/>
                </a:solidFill>
                <a:effectLst/>
                <a:latin typeface="Times New Roman" pitchFamily="18" charset="0"/>
              </a:rPr>
              <a:t>Карлович</a:t>
            </a:r>
          </a:p>
          <a:p>
            <a:pPr>
              <a:defRPr/>
            </a:pPr>
            <a:r>
              <a:rPr lang="ru-RU" sz="5800" b="1" i="1">
                <a:solidFill>
                  <a:srgbClr val="008000"/>
                </a:solidFill>
                <a:effectLst/>
                <a:latin typeface="Times New Roman" pitchFamily="18" charset="0"/>
              </a:rPr>
              <a:t>Олеша</a:t>
            </a:r>
            <a:endParaRPr lang="ru-RU" sz="3200" b="1" i="1">
              <a:solidFill>
                <a:srgbClr val="008000"/>
              </a:solidFill>
              <a:effectLst/>
              <a:latin typeface="Times New Roman" pitchFamily="18" charset="0"/>
            </a:endParaRPr>
          </a:p>
          <a:p>
            <a:pPr>
              <a:defRPr/>
            </a:pPr>
            <a:r>
              <a:rPr lang="ru-RU" sz="3200" b="1" i="1">
                <a:solidFill>
                  <a:srgbClr val="008000"/>
                </a:solidFill>
                <a:effectLst/>
                <a:latin typeface="Times New Roman" pitchFamily="18" charset="0"/>
              </a:rPr>
              <a:t>(1899-1960)</a:t>
            </a:r>
            <a:r>
              <a:rPr lang="ru-RU" sz="5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313" y="285750"/>
            <a:ext cx="74295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7200" b="1" dirty="0">
                <a:solidFill>
                  <a:srgbClr val="FF0000"/>
                </a:solidFill>
              </a:rPr>
              <a:t>«Три Толстяка»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785813"/>
            <a:ext cx="1857375" cy="22145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88" y="285750"/>
            <a:ext cx="1928812" cy="2143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3" y="214313"/>
            <a:ext cx="1714500" cy="2143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50" y="785813"/>
            <a:ext cx="1785938" cy="2286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3" y="3857625"/>
            <a:ext cx="1857375" cy="22145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14563" y="4500563"/>
            <a:ext cx="1928812" cy="22145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57813" y="4572000"/>
            <a:ext cx="1714500" cy="2143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43750" y="3714750"/>
            <a:ext cx="1785938" cy="2357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643313" y="2428875"/>
            <a:ext cx="2143125" cy="2286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1428750"/>
            <a:ext cx="6858000" cy="48577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3" name="TextBox 2"/>
          <p:cNvSpPr txBox="1"/>
          <p:nvPr/>
        </p:nvSpPr>
        <p:spPr>
          <a:xfrm>
            <a:off x="1357313" y="500063"/>
            <a:ext cx="70008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ru-RU" b="1" dirty="0">
                <a:solidFill>
                  <a:srgbClr val="008000"/>
                </a:solidFill>
              </a:rPr>
              <a:t>ВОЛШЕБНЫЙ СУНДУЧОК</a:t>
            </a: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500063"/>
            <a:ext cx="8143875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ru-RU" b="1" dirty="0"/>
              <a:t>1. Определить главных и второстепенных героев. Докажите, почему так думаете.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063" y="3143250"/>
            <a:ext cx="8072437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ru-RU" b="1" dirty="0">
                <a:solidFill>
                  <a:srgbClr val="008000"/>
                </a:solidFill>
              </a:rPr>
              <a:t>2. Определить положительных и отрицательных героев. Докажите, почему так думаете.</a:t>
            </a: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3" y="357188"/>
            <a:ext cx="8786812" cy="58785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ru-RU" b="1" dirty="0" err="1"/>
              <a:t>Мета́фора</a:t>
            </a:r>
            <a:r>
              <a:rPr lang="ru-RU" sz="1800" dirty="0"/>
              <a:t> </a:t>
            </a:r>
            <a:r>
              <a:rPr lang="ru-RU" sz="2800" dirty="0"/>
              <a:t>(от </a:t>
            </a:r>
            <a:r>
              <a:rPr lang="ru-RU" sz="2800" dirty="0" err="1"/>
              <a:t>др.-греч</a:t>
            </a:r>
            <a:r>
              <a:rPr lang="ru-RU" sz="2800" dirty="0"/>
              <a:t>. </a:t>
            </a:r>
            <a:r>
              <a:rPr lang="ru-RU" sz="2800" dirty="0" err="1"/>
              <a:t>μεταφορά </a:t>
            </a:r>
            <a:r>
              <a:rPr lang="ru-RU" sz="2800" dirty="0"/>
              <a:t>— «перенос», </a:t>
            </a:r>
            <a:endParaRPr lang="en-US" sz="2800" dirty="0"/>
          </a:p>
          <a:p>
            <a:pPr algn="l">
              <a:defRPr/>
            </a:pPr>
            <a:r>
              <a:rPr lang="ru-RU" sz="2800" dirty="0"/>
              <a:t>«переносное значение») — троп, слово или выражение, употребляемое в переносном значении, в основе которого лежит неназванное сравнение предмета с каким-либо другим на основании их общего признака.</a:t>
            </a:r>
          </a:p>
          <a:p>
            <a:pPr algn="l">
              <a:defRPr/>
            </a:pPr>
            <a:endParaRPr lang="en-US" sz="2800" dirty="0"/>
          </a:p>
          <a:p>
            <a:pPr algn="l">
              <a:defRPr/>
            </a:pPr>
            <a:r>
              <a:rPr lang="ru-RU" sz="2800" dirty="0"/>
              <a:t>Косвенное сообщение в виде истории или образного выражения, использующего сравнение.</a:t>
            </a:r>
          </a:p>
          <a:p>
            <a:pPr algn="l">
              <a:defRPr/>
            </a:pPr>
            <a:r>
              <a:rPr lang="ru-RU" sz="2800" dirty="0"/>
              <a:t>Оборот речи, состоящий в употреблении слов и выражений в переносном смысле на основе какой-то аналогии, сходства, сравнения.</a:t>
            </a: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571500"/>
            <a:ext cx="814387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008000"/>
                </a:solidFill>
              </a:rPr>
              <a:t>ДОМАШНЕЕ ЗАДАНИЕ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5813" y="1785938"/>
            <a:ext cx="7858125" cy="317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ru-RU" dirty="0">
                <a:solidFill>
                  <a:srgbClr val="008000"/>
                </a:solidFill>
              </a:rPr>
              <a:t>Написать сочинение в книжку-малышку на тему «Понравившийся герой произведения «Три Толстяка» </a:t>
            </a:r>
            <a:r>
              <a:rPr lang="ru-RU" dirty="0" err="1">
                <a:solidFill>
                  <a:srgbClr val="008000"/>
                </a:solidFill>
              </a:rPr>
              <a:t>Ю.Олеши</a:t>
            </a:r>
            <a:r>
              <a:rPr lang="ru-RU" dirty="0">
                <a:solidFill>
                  <a:srgbClr val="008000"/>
                </a:solidFill>
              </a:rPr>
              <a:t>»</a:t>
            </a: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WordArt 4"/>
          <p:cNvSpPr>
            <a:spLocks noChangeArrowheads="1" noChangeShapeType="1" noTextEdit="1"/>
          </p:cNvSpPr>
          <p:nvPr/>
        </p:nvSpPr>
        <p:spPr bwMode="auto">
          <a:xfrm>
            <a:off x="539750" y="1052513"/>
            <a:ext cx="8208963" cy="460851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3600" b="1" kern="10">
                <a:ln w="25400">
                  <a:solidFill>
                    <a:srgbClr val="800000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50021"/>
                    </a:gs>
                    <a:gs pos="50000">
                      <a:srgbClr val="FF0000"/>
                    </a:gs>
                    <a:gs pos="100000">
                      <a:srgbClr val="A50021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СПАСИБО </a:t>
            </a:r>
          </a:p>
          <a:p>
            <a:r>
              <a:rPr lang="ru-RU" sz="3600" b="1" kern="10">
                <a:ln w="25400">
                  <a:solidFill>
                    <a:srgbClr val="800000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50021"/>
                    </a:gs>
                    <a:gs pos="50000">
                      <a:srgbClr val="FF0000"/>
                    </a:gs>
                    <a:gs pos="100000">
                      <a:srgbClr val="A50021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 УРОК!</a:t>
            </a: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8000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rgbClr val="0099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rgbClr val="0099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Designs\Солнечные дни.pot</Template>
  <TotalTime>992</TotalTime>
  <Words>184</Words>
  <Application>Microsoft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Calibri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irkutsk rc fio 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Летопись года</dc:title>
  <dc:creator>admin</dc:creator>
  <cp:lastModifiedBy>Интернет</cp:lastModifiedBy>
  <cp:revision>82</cp:revision>
  <dcterms:created xsi:type="dcterms:W3CDTF">2004-09-27T07:45:11Z</dcterms:created>
  <dcterms:modified xsi:type="dcterms:W3CDTF">2012-04-14T18:03:25Z</dcterms:modified>
</cp:coreProperties>
</file>