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6" r:id="rId3"/>
    <p:sldId id="268" r:id="rId4"/>
    <p:sldId id="267" r:id="rId5"/>
    <p:sldId id="270" r:id="rId6"/>
    <p:sldId id="271" r:id="rId7"/>
    <p:sldId id="257" r:id="rId8"/>
    <p:sldId id="258" r:id="rId9"/>
    <p:sldId id="259" r:id="rId10"/>
    <p:sldId id="262" r:id="rId11"/>
    <p:sldId id="264" r:id="rId12"/>
    <p:sldId id="263" r:id="rId13"/>
    <p:sldId id="260" r:id="rId14"/>
    <p:sldId id="272" r:id="rId15"/>
    <p:sldId id="273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C41291"/>
    <a:srgbClr val="F484D4"/>
    <a:srgbClr val="5D743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ECF3-32CC-47EB-8ED4-8D742B7079DF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61BB-23D3-4700-8C48-7F17439037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ECF3-32CC-47EB-8ED4-8D742B7079DF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61BB-23D3-4700-8C48-7F17439037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ECF3-32CC-47EB-8ED4-8D742B7079DF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61BB-23D3-4700-8C48-7F17439037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ECF3-32CC-47EB-8ED4-8D742B7079DF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61BB-23D3-4700-8C48-7F17439037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ECF3-32CC-47EB-8ED4-8D742B7079DF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61BB-23D3-4700-8C48-7F17439037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ECF3-32CC-47EB-8ED4-8D742B7079DF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61BB-23D3-4700-8C48-7F17439037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ECF3-32CC-47EB-8ED4-8D742B7079DF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61BB-23D3-4700-8C48-7F17439037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ECF3-32CC-47EB-8ED4-8D742B7079DF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61BB-23D3-4700-8C48-7F17439037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ECF3-32CC-47EB-8ED4-8D742B7079DF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61BB-23D3-4700-8C48-7F17439037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ECF3-32CC-47EB-8ED4-8D742B7079DF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61BB-23D3-4700-8C48-7F17439037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ECF3-32CC-47EB-8ED4-8D742B7079DF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61BB-23D3-4700-8C48-7F17439037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3ECF3-32CC-47EB-8ED4-8D742B7079DF}" type="datetimeFigureOut">
              <a:rPr lang="ru-RU" smtClean="0"/>
              <a:pPr/>
              <a:t>04.05.2014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E61BB-23D3-4700-8C48-7F17439037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images.yandex.ru/yandsearch?p=4&amp;text=%D0%BC%D0%B0%D0%BB%D1%8C%D1%87%D0%B8%D0%BA&amp;fp=4&amp;pos=135&amp;uinfo=ww-2772-wh-1592-fw-2547-fh-598-pd-0.6000000238418579&amp;rpt=simage&amp;img_url=http://img-fotki.yandex.ru/get/5809/28257045.57a/0_6d236_92971b94_S.jp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://images.yandex.ru/yandsearch?text=%D0%BC%D0%B0%D0%BB%D1%8C%D1%87%D0%B8%D0%BA%D0%B8%20%D0%B8%20%D0%B4%D0%B5%D0%B2%D0%BE%D1%87%D0%BA%D0%B8&amp;fp=0&amp;pos=14&amp;uinfo=ww-2772-wh-1592-fw-2547-fh-598-pd-0.6000000238418579&amp;rpt=simage&amp;img_url=http://cs308827.userapi.com/v308827688/e79/4CbWheFj34o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images.yandex.ru/yandsearch?p=1&amp;text=%D0%BD%D0%B0%D0%B4%D0%BF%D0%B8%D1%81%D1%8C%20%D0%B1%D0%BB%D0%B0%D0%B3%D0%BE%D0%B4%D0%B0%D1%80%D0%B8%D0%BC%20%D0%B7%D0%B0%20%D0%B2%D0%BD%D0%B8%D0%BC%D0%B0%D0%BD%D0%B8%D0%B5&amp;fp=1&amp;pos=30&amp;uinfo=ww-2772-wh-1592-fw-2547-fh-598-pd-0.6000000238418579&amp;rpt=simage&amp;img_url=http://900igr.net/datas/geometrija/Prizma/0012-012-Spasibo-za-vnimani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4.png"/><Relationship Id="rId4" Type="http://schemas.openxmlformats.org/officeDocument/2006/relationships/hyperlink" Target="http://images.yandex.ru/yandsearch?p=21&amp;text=%D0%BC%D0%B0%D0%BB%D1%8C%D1%87%D0%B8%D0%BA&amp;fp=21&amp;pos=634&amp;uinfo=ww-2772-wh-1592-fw-2547-fh-598-pd-0.6000000238418579&amp;rpt=simage&amp;img_url=http://img-fotki.yandex.ru/get/4419/25585874.173/0_a2e87_f3fd9bae_X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images.yandex.ru/yandsearch?p=21&amp;text=%D0%BC%D0%B0%D0%BB%D1%8C%D1%87%D0%B8%D0%BA&amp;fp=21&amp;pos=634&amp;uinfo=ww-2772-wh-1592-fw-2547-fh-598-pd-0.6000000238418579&amp;rpt=simage&amp;img_url=http://img-fotki.yandex.ru/get/4419/25585874.173/0_a2e87_f3fd9bae_X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1&amp;text=%D0%B0%D0%BD%D0%B8%D0%BC%D0%B0%D1%88%D0%BA%D0%B8%20%D0%BA%D0%BE%D0%BC%D0%BF%D1%8C%D1%8E%D1%82%D0%B5%D1%80&amp;fp=1&amp;pos=32&amp;uinfo=ww-2772-wh-1592-fw-2547-fh-598-pd-0.6000000238418579&amp;rpt=simage&amp;img_url=http://img2.board.com.ua/a/2000358270/wm/2-remont-kompyuterov-lyuboj-slozhnosti.JPG" TargetMode="External"/><Relationship Id="rId13" Type="http://schemas.openxmlformats.org/officeDocument/2006/relationships/image" Target="../media/image10.png"/><Relationship Id="rId18" Type="http://schemas.openxmlformats.org/officeDocument/2006/relationships/hyperlink" Target="http://images.yandex.ru/yandsearch?text=%D0%B0%D0%BD%D0%B8%D0%BC%D0%B0%D1%88%D0%BA%D0%B8%20%D0%BA%D1%83%D1%80%D1%82%D0%BA%D0%B8&amp;fp=0&amp;pos=4&amp;uinfo=ww-2772-wh-1592-fw-2547-fh-598-pd-0.6000000238418579&amp;rpt=simage&amp;img_url=http://www.gifs.net/Animation11/Clothing/Mens_Clothes/Jacket_3.gif" TargetMode="External"/><Relationship Id="rId26" Type="http://schemas.openxmlformats.org/officeDocument/2006/relationships/hyperlink" Target="http://images.yandex.ru/yandsearch?p=1&amp;text=%D0%B0%D0%BD%D0%B8%D0%BC%D0%B0%D1%88%D0%BA%D0%B8%20%D0%BC%D0%B0%D0%B9%D0%BA%D0%B0&amp;fp=1&amp;pos=34&amp;uinfo=ww-2772-wh-1592-fw-2547-fh-598-pd-0.6000000238418579&amp;rpt=simage&amp;img_url=http://s8.rimg.info/4db735c0379550ec0d05487eb3d2c551.gif" TargetMode="External"/><Relationship Id="rId3" Type="http://schemas.openxmlformats.org/officeDocument/2006/relationships/image" Target="../media/image5.gif"/><Relationship Id="rId21" Type="http://schemas.openxmlformats.org/officeDocument/2006/relationships/image" Target="../media/image14.gif"/><Relationship Id="rId7" Type="http://schemas.openxmlformats.org/officeDocument/2006/relationships/image" Target="../media/image7.gif"/><Relationship Id="rId12" Type="http://schemas.openxmlformats.org/officeDocument/2006/relationships/hyperlink" Target="http://images.yandex.ru/yandsearch?p=4&amp;text=%D0%B0%D0%BD%D0%B8%D0%BC%D0%B0%D1%88%D0%BA%D0%B8%20%D0%BC%D0%BE%D1%82%D0%BE%D1%86%D0%B8%D0%BA%D0%BB%D1%8B&amp;fp=4&amp;pos=137&amp;uinfo=ww-2772-wh-1592-fw-2547-fh-598-pd-0.6000000238418579&amp;rpt=simage&amp;img_url=http://img.ii4.ru/images/2010/12/14/69569_Bez_imeni_14.png" TargetMode="External"/><Relationship Id="rId17" Type="http://schemas.openxmlformats.org/officeDocument/2006/relationships/image" Target="../media/image12.png"/><Relationship Id="rId25" Type="http://schemas.openxmlformats.org/officeDocument/2006/relationships/image" Target="../media/image16.gif"/><Relationship Id="rId33" Type="http://schemas.openxmlformats.org/officeDocument/2006/relationships/image" Target="../media/image20.jpeg"/><Relationship Id="rId2" Type="http://schemas.openxmlformats.org/officeDocument/2006/relationships/hyperlink" Target="http://images.yandex.ru/yandsearch?p=1&amp;text=%D0%B0%D0%BD%D0%B8%D0%BC%D0%B0%D1%88%D0%BA%D0%B8%20%D0%BC%D0%B0%D0%BB%D1%8C%D1%87%D0%B8%D0%BA&amp;fp=1&amp;pos=47&amp;uinfo=ww-2772-wh-1592-fw-2547-fh-598-pd-0.6000000238418579&amp;rpt=simage&amp;img_url=http://img-fotki.yandex.ru/get/4312/fot462.e6/0_3bfce_96ae5315_XL" TargetMode="External"/><Relationship Id="rId16" Type="http://schemas.openxmlformats.org/officeDocument/2006/relationships/hyperlink" Target="http://images.yandex.ru/yandsearch?p=4&amp;text=%D0%B0%D0%BD%D0%B8%D0%BC%D0%B0%D1%88%D0%BA%D0%B8%20%D1%81%D0%B0%D0%BC%D0%BE%D0%BB%D0%B5%D1%82%D1%8B&amp;fp=4&amp;pos=143&amp;uinfo=ww-2772-wh-1592-fw-2547-fh-598-pd-0.6000000238418579&amp;rpt=simage&amp;img_url=http://www.grovit.cz/ZABAVNY_majka57/GIF/doprava/letadla/2/l40.png" TargetMode="External"/><Relationship Id="rId20" Type="http://schemas.openxmlformats.org/officeDocument/2006/relationships/hyperlink" Target="http://images.yandex.ru/yandsearch?p=4&amp;text=%D0%B0%D0%BD%D0%B8%D0%BC%D0%B0%D1%88%D0%BA%D0%B8%20%D0%BC%D0%B0%D0%B9%D0%BA%D0%B8%20%D0%B4%D0%BB%D1%8F%20%D0%BC%D0%B0%D0%BB%D1%8C%D1%87%D0%B8%D0%BA%D0%BE%D0%B2&amp;fp=4&amp;pos=135&amp;uinfo=ww-2772-wh-1592-fw-2547-fh-598-pd-0.6000000238418579&amp;rpt=simage&amp;img_url=http://s10.rimg.info/e5b0081854ac31f211cbdf2689b761ac.gif" TargetMode="External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0%B0%D0%BD%D0%B8%D0%BC%D0%B0%D1%88%D0%BA%D0%B8%20%D0%BC%D0%B0%D1%88%D0%B8%D0%BD%D0%BA%D0%B8&amp;fp=0&amp;pos=3&amp;uinfo=ww-2772-wh-1592-fw-2547-fh-598-pd-0.6000000238418579&amp;rpt=simage&amp;img_url=http://s18.rimg.info/43a8e9b91890514c827826ae7b327b47.gif" TargetMode="External"/><Relationship Id="rId11" Type="http://schemas.openxmlformats.org/officeDocument/2006/relationships/image" Target="../media/image9.gif"/><Relationship Id="rId24" Type="http://schemas.openxmlformats.org/officeDocument/2006/relationships/hyperlink" Target="http://images.yandex.ru/yandsearch?p=1&amp;text=%D0%B0%D0%BD%D0%B8%D0%BC%D0%B0%D1%88%D0%BA%D0%B8%20%D0%BA%D0%BE%D1%84%D1%82%D1%8B&amp;fp=1&amp;pos=31&amp;uinfo=ww-2772-wh-1592-fw-2547-fh-598-pd-0.6000000238418579&amp;rpt=simage&amp;img_url=http://mirgif.com/predmety/predmeti_080.gif" TargetMode="External"/><Relationship Id="rId32" Type="http://schemas.openxmlformats.org/officeDocument/2006/relationships/hyperlink" Target="http://images.yandex.ru/yandsearch?p=1&amp;text=%D1%81%D0%BE%D1%82%D0%BE%D0%B2%D1%8B%D0%B9%20%D0%BF%D0%BB%D0%B0%D0%BD%D1%88%D0%B5%D1%82%D1%8B&amp;fp=1&amp;pos=30&amp;uinfo=ww-2772-wh-1592-fw-2547-fh-598-pd-0.6000000238418579&amp;rpt=simage&amp;img_url=http://bm.img.com.ua/berlin/storage/600x500/8760b86e9db0030072a460fcfb42bc73.jpg" TargetMode="External"/><Relationship Id="rId5" Type="http://schemas.openxmlformats.org/officeDocument/2006/relationships/image" Target="../media/image6.gif"/><Relationship Id="rId15" Type="http://schemas.openxmlformats.org/officeDocument/2006/relationships/image" Target="../media/image11.gif"/><Relationship Id="rId23" Type="http://schemas.openxmlformats.org/officeDocument/2006/relationships/image" Target="../media/image15.gif"/><Relationship Id="rId28" Type="http://schemas.openxmlformats.org/officeDocument/2006/relationships/hyperlink" Target="http://images.yandex.ru/yandsearch?p=11&amp;text=%D0%BA%D0%B5%D0%BF%D0%BA%D0%B8&amp;fp=11&amp;pos=352&amp;uinfo=ww-2772-wh-1592-fw-2547-fh-598-pd-0.6000000238418579&amp;rpt=simage&amp;img_url=http://ia113.mycdn.me/getImage?photoId=394269847662&amp;photoType=2" TargetMode="External"/><Relationship Id="rId10" Type="http://schemas.openxmlformats.org/officeDocument/2006/relationships/hyperlink" Target="http://images.yandex.ru/yandsearch?p=2&amp;text=%D0%B0%D0%BD%D0%B8%D0%BC%D0%B0%D1%88%D0%BA%D0%B8%20%D1%80%D0%B0%D0%BA%D0%B5%D1%82%D1%8B&amp;fp=2&amp;pos=79&amp;uinfo=ww-2772-wh-1592-fw-2547-fh-598-pd-0.6000000238418579&amp;rpt=simage&amp;img_url=http://s10.rimg.info/81508bb4465d1278f64ed54a277092f5.gif" TargetMode="External"/><Relationship Id="rId19" Type="http://schemas.openxmlformats.org/officeDocument/2006/relationships/image" Target="../media/image13.gif"/><Relationship Id="rId31" Type="http://schemas.openxmlformats.org/officeDocument/2006/relationships/image" Target="../media/image19.gif"/><Relationship Id="rId4" Type="http://schemas.openxmlformats.org/officeDocument/2006/relationships/hyperlink" Target="http://images.yandex.ru/yandsearch?p=2&amp;text=%D0%B0%D0%BD%D0%B8%D0%BC%D0%B0%D1%88%D0%BA%D0%B8%20%D0%B2%D0%B5%D0%BB%D0%BE%D1%81%D0%B8%D0%BF%D0%B5%D0%B4&amp;fp=2&amp;pos=77&amp;uinfo=ww-2772-wh-1592-fw-2547-fh-598-pd-0.6000000238418579&amp;rpt=simage&amp;img_url=http://s10.rimg.info/2bbec937e33d59e74dc3d65e75346881.gif" TargetMode="External"/><Relationship Id="rId9" Type="http://schemas.openxmlformats.org/officeDocument/2006/relationships/image" Target="../media/image8.png"/><Relationship Id="rId14" Type="http://schemas.openxmlformats.org/officeDocument/2006/relationships/hyperlink" Target="http://images.yandex.ru/yandsearch?text=%D0%B0%D0%BD%D0%B8%D0%BC%D0%B0%D1%88%D0%BA%D0%B8%20%D0%BB%D0%BE%D0%B4%D0%BA%D0%B8&amp;fp=0&amp;pos=7&amp;uinfo=ww-2772-wh-1592-fw-2547-fh-598-pd-0.6000000238418579&amp;rpt=simage&amp;img_url=http://mirgif.com/transport/transport-30.gif" TargetMode="External"/><Relationship Id="rId22" Type="http://schemas.openxmlformats.org/officeDocument/2006/relationships/hyperlink" Target="http://images.yandex.ru/yandsearch?text=%D0%B0%D0%BD%D0%B8%D0%BC%D0%B0%D1%88%D0%BA%D0%B8%20%D0%B4%D0%B6%D0%B8%D0%BD%D1%81%D1%8B&amp;fp=0&amp;pos=4&amp;uinfo=ww-2772-wh-1592-fw-2547-fh-598-pd-0.6000000238418579&amp;rpt=simage&amp;img_url=http://animo2.ucoz.ru/_ph/83/2/333963826.gif" TargetMode="External"/><Relationship Id="rId27" Type="http://schemas.openxmlformats.org/officeDocument/2006/relationships/image" Target="../media/image17.gif"/><Relationship Id="rId30" Type="http://schemas.openxmlformats.org/officeDocument/2006/relationships/hyperlink" Target="http://images.yandex.ru/yandsearch?text=%D0%B0%D0%BD%D0%B8%D0%BC%D0%B0%D1%88%D0%BA%D0%B8%20%D0%BC%D0%B0%D0%BB%D1%8C%D1%87%D0%B8%D0%BA%D0%B8&amp;fp=0&amp;pos=21&amp;uinfo=ww-2772-wh-1592-fw-2547-fh-598-pd-0.6000000238418579&amp;rpt=simage&amp;img_url=http://fantasyflash.ru/grafic/boys/image/boys19.gif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1&amp;text=%D0%B0%D0%BD%D0%B8%D0%BC%D0%B0%D1%88%D0%BA%D0%B8%20%D0%B1%D0%B0%D0%BD%D1%82%D0%B8%D0%BA&amp;fp=1&amp;pos=45&amp;uinfo=ww-2772-wh-1592-fw-2547-fh-598-pd-0.6000000238418579&amp;rpt=simage&amp;img_url=http://i049.radikal.ru/1003/a2/3e58461b27aa.gif" TargetMode="External"/><Relationship Id="rId13" Type="http://schemas.openxmlformats.org/officeDocument/2006/relationships/image" Target="../media/image26.gif"/><Relationship Id="rId18" Type="http://schemas.openxmlformats.org/officeDocument/2006/relationships/hyperlink" Target="http://images.yandex.ru/yandsearch?text=%D0%B0%D0%BD%D0%B8%D0%BC%D0%B0%D1%88%D0%BA%D0%B8%20%D0%B7%D0%B5%D1%80%D0%BA%D0%B0%D0%BB%D1%8C%D1%86%D0%B5&amp;fp=0&amp;pos=21&amp;uinfo=ww-2772-wh-1592-fw-2547-fh-598-pd-0.6000000238418579&amp;rpt=simage&amp;img_url=http://fantasyflash.ru/anime/sweet/image/sw105.gif" TargetMode="External"/><Relationship Id="rId26" Type="http://schemas.openxmlformats.org/officeDocument/2006/relationships/image" Target="../media/image33.gif"/><Relationship Id="rId3" Type="http://schemas.openxmlformats.org/officeDocument/2006/relationships/image" Target="../media/image21.gif"/><Relationship Id="rId21" Type="http://schemas.openxmlformats.org/officeDocument/2006/relationships/image" Target="../media/image30.gif"/><Relationship Id="rId34" Type="http://schemas.openxmlformats.org/officeDocument/2006/relationships/image" Target="../media/image35.png"/><Relationship Id="rId7" Type="http://schemas.openxmlformats.org/officeDocument/2006/relationships/image" Target="../media/image23.gif"/><Relationship Id="rId12" Type="http://schemas.openxmlformats.org/officeDocument/2006/relationships/hyperlink" Target="http://images.yandex.ru/yandsearch?text=%D0%B0%D0%BD%D0%B8%D0%BC%D0%B0%D1%88%D0%BA%D0%B8%20%D0%BF%D0%BB%D0%B0%D1%82%D1%8C%D0%B5&amp;fp=0&amp;pos=3&amp;uinfo=ww-2772-wh-1592-fw-2547-fh-598-pd-0.6000000238418579&amp;rpt=simage&amp;img_url=http://s8.rimg.info/89c443c34ad324e9cbcfa370387ec465.gif" TargetMode="External"/><Relationship Id="rId17" Type="http://schemas.openxmlformats.org/officeDocument/2006/relationships/image" Target="../media/image28.gif"/><Relationship Id="rId25" Type="http://schemas.openxmlformats.org/officeDocument/2006/relationships/hyperlink" Target="http://images.yandex.ru/yandsearch?p=6&amp;text=%D0%B0%D0%BD%D0%B8%D0%BC%D0%B0%D1%88%D0%BA%D0%B8%20%D0%BF%D0%BE%D0%BD%D0%B8&amp;fp=6&amp;pos=182&amp;uinfo=ww-2772-wh-1592-fw-2547-fh-598-pd-0.6000000238418579&amp;rpt=simage&amp;img_url=http://miroska781.free.fr/Cheval/poney05.gif" TargetMode="External"/><Relationship Id="rId33" Type="http://schemas.openxmlformats.org/officeDocument/2006/relationships/hyperlink" Target="http://images.yandex.ru/yandsearch?p=3&amp;text=%D0%BA%D1%83%D0%BA%D0%BB%D1%8B&amp;fp=3&amp;pos=112&amp;uinfo=ww-2772-wh-1592-fw-2547-fh-598-pd-0.6000000238418579&amp;rpt=simage&amp;img_url=http://img-fotki.yandex.ru/get/5823/138997206.1/0_80c57_5d59c31_XL" TargetMode="External"/><Relationship Id="rId2" Type="http://schemas.openxmlformats.org/officeDocument/2006/relationships/hyperlink" Target="http://images.yandex.ru/yandsearch?p=22&amp;text=%D0%B0%D0%BD%D0%B8%D0%BC%D0%B0%D1%88%D0%BA%D0%B8%20%D0%B4%D0%B5%D0%B2%D0%BE%D1%87%D0%BA%D0%B8&amp;fp=22&amp;pos=673&amp;uinfo=ww-2772-wh-1592-fw-2547-fh-598-pd-0.6000000238418579&amp;rpt=simage&amp;img_url=http://www.servimg.com/u/f35/15/35/41/23/dolls213.gif" TargetMode="External"/><Relationship Id="rId16" Type="http://schemas.openxmlformats.org/officeDocument/2006/relationships/hyperlink" Target="http://images.yandex.ru/yandsearch?p=3&amp;text=%D0%B0%D0%BD%D0%B8%D0%BC%D0%B0%D1%88%D0%BA%D0%B8%20%D0%B7%D0%B0%D0%BA%D0%BE%D0%BB%D0%BA%D0%B8&amp;fp=3&amp;pos=111&amp;uinfo=ww-2772-wh-1592-fw-2547-fh-598-pd-0.6000000238418579&amp;rpt=simage&amp;img_url=http://s2.rimg.info/90bed9475e0911c16d0ad4471af8533c.gif" TargetMode="External"/><Relationship Id="rId20" Type="http://schemas.openxmlformats.org/officeDocument/2006/relationships/hyperlink" Target="http://images.yandex.ru/yandsearch?text=%D0%B0%D0%BD%D0%B8%D0%BC%D0%B0%D1%88%D0%BA%D0%B8%20%D0%BA%D0%BE%D1%84%D1%82%D0%BE%D1%87%D0%BA%D0%B0&amp;fp=0&amp;pos=26&amp;uinfo=ww-2772-wh-1592-fw-2547-fh-598-pd-0.6000000238418579&amp;rpt=simage&amp;img_url=http://s8.rimg.info/562951910e8e933a0cb181cd111a4ece.gif" TargetMode="External"/><Relationship Id="rId29" Type="http://schemas.openxmlformats.org/officeDocument/2006/relationships/hyperlink" Target="http://images.yandex.ru/yandsearch?p=1&amp;text=%D0%B0%D0%BD%D0%B8%D0%BC%D0%B0%D1%88%D0%BA%D0%B8%20%D0%BA%D0%BE%D0%BC%D0%BF%D1%8C%D1%8E%D1%82%D0%B5%D1%80&amp;fp=1&amp;pos=32&amp;uinfo=ww-2772-wh-1592-fw-2547-fh-598-pd-0.6000000238418579&amp;rpt=simage&amp;img_url=http://img2.board.com.ua/a/2000358270/wm/2-remont-kompyuterov-lyuboj-slozhnosti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1&amp;text=%D0%B0%D0%BD%D0%B8%D0%BC%D0%B0%D1%88%D0%BA%D0%B8%20%D1%83%D0%BA%D1%80%D0%B0%D1%88%D0%B5%D0%BD%D0%B8%D1%8F%20%D0%B4%D0%BB%D1%8F%20%D0%B4%D0%B5%D0%B2%D0%BE%D1%87%D0%B5%D0%BA&amp;fp=1&amp;pos=57&amp;uinfo=ww-2772-wh-1592-fw-2547-fh-598-pd-0.6000000238418579&amp;rpt=simage&amp;img_url=http://smayli.ru/data/smiles/dragocennosti-22.gif" TargetMode="External"/><Relationship Id="rId11" Type="http://schemas.openxmlformats.org/officeDocument/2006/relationships/image" Target="../media/image25.gif"/><Relationship Id="rId24" Type="http://schemas.openxmlformats.org/officeDocument/2006/relationships/image" Target="../media/image32.gif"/><Relationship Id="rId32" Type="http://schemas.openxmlformats.org/officeDocument/2006/relationships/image" Target="../media/image20.jpeg"/><Relationship Id="rId5" Type="http://schemas.openxmlformats.org/officeDocument/2006/relationships/image" Target="../media/image22.gif"/><Relationship Id="rId15" Type="http://schemas.openxmlformats.org/officeDocument/2006/relationships/image" Target="../media/image27.gif"/><Relationship Id="rId23" Type="http://schemas.openxmlformats.org/officeDocument/2006/relationships/hyperlink" Target="http://images.yandex.ru/yandsearch?p=8&amp;text=%D0%B0%D0%BD%D0%B8%D0%BC%D0%B0%D1%88%D0%BA%D0%B8%20%D0%B4%D0%BD%D0%B5%D0%B2%D0%BD%D0%B8%D0%BA%D0%B8%20%D0%B4%D0%B5%D0%B2%D0%BE%D1%87%D0%B5%D0%BA&amp;fp=8&amp;pos=241&amp;uinfo=ww-2772-wh-1592-fw-2547-fh-598-pd-0.6000000238418579&amp;rpt=simage&amp;img_url=http://s8.rimg.info/7b1ed8fb53d70ed1055339963e9e06a9.gif" TargetMode="External"/><Relationship Id="rId28" Type="http://schemas.openxmlformats.org/officeDocument/2006/relationships/image" Target="../media/image34.gif"/><Relationship Id="rId10" Type="http://schemas.openxmlformats.org/officeDocument/2006/relationships/hyperlink" Target="http://images.yandex.ru/yandsearch?text=%D0%B0%D0%BD%D0%B8%D0%BC%D0%B0%D1%88%D0%BA%D0%B8%20%D1%8E%D0%B1%D0%BA%D0%B0&amp;fp=0&amp;pos=1&amp;uinfo=ww-2772-wh-1592-fw-2547-fh-598-pd-0.6000000238418579&amp;rpt=simage&amp;img_url=http://s8.rimg.info/bb5f09fc71a29941f552ea00453e6648.gif" TargetMode="External"/><Relationship Id="rId19" Type="http://schemas.openxmlformats.org/officeDocument/2006/relationships/image" Target="../media/image29.gif"/><Relationship Id="rId31" Type="http://schemas.openxmlformats.org/officeDocument/2006/relationships/hyperlink" Target="http://images.yandex.ru/yandsearch?p=1&amp;text=%D1%81%D0%BE%D1%82%D0%BE%D0%B2%D1%8B%D0%B9%20%D0%BF%D0%BB%D0%B0%D0%BD%D1%88%D0%B5%D1%82%D1%8B&amp;fp=1&amp;pos=30&amp;uinfo=ww-2772-wh-1592-fw-2547-fh-598-pd-0.6000000238418579&amp;rpt=simage&amp;img_url=http://bm.img.com.ua/berlin/storage/600x500/8760b86e9db0030072a460fcfb42bc73.jpg" TargetMode="External"/><Relationship Id="rId4" Type="http://schemas.openxmlformats.org/officeDocument/2006/relationships/hyperlink" Target="http://miranimashek.com/photo/23-0-14636" TargetMode="External"/><Relationship Id="rId9" Type="http://schemas.openxmlformats.org/officeDocument/2006/relationships/image" Target="../media/image24.gif"/><Relationship Id="rId14" Type="http://schemas.openxmlformats.org/officeDocument/2006/relationships/hyperlink" Target="http://images.yandex.ru/yandsearch?text=%D0%B0%D0%BD%D0%B8%D0%BC%D0%B0%D1%88%D0%BA%D0%B8%20%D1%82%D1%83%D1%84%D0%BB%D0%B8&amp;fp=0&amp;pos=18&amp;uinfo=ww-2772-wh-1592-fw-2547-fh-598-pd-0.6000000238418579&amp;rpt=simage&amp;img_url=http://s17.rimg.info/1bf5ad842c43427333f723db954a1c8e.gif" TargetMode="External"/><Relationship Id="rId22" Type="http://schemas.openxmlformats.org/officeDocument/2006/relationships/image" Target="../media/image31.gif"/><Relationship Id="rId27" Type="http://schemas.openxmlformats.org/officeDocument/2006/relationships/hyperlink" Target="http://images.yandex.ru/yandsearch?p=4&amp;text=%D0%B0%D0%BD%D0%B8%D0%BC%D0%B0%D1%88%D0%BA%D0%B8%20%D0%BC%D1%8F%D0%B3%D0%BA%D0%B8%D0%B5%20%D0%B8%D0%B3%D1%80%D1%83%D1%88%D0%BA%D0%B8&amp;fp=4&amp;pos=139&amp;uinfo=ww-2772-wh-1592-fw-2547-fh-598-pd-0.6000000238418579&amp;rpt=simage&amp;img_url=http://img-fotki.yandex.ru/get/5303/svetlera.68/0_514c6_5939250d_S.jpg" TargetMode="External"/><Relationship Id="rId30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35&amp;text=%D0%BC%D0%B0%D0%BB%D1%8C%D1%87%D0%B8%D0%BA&amp;fp=35&amp;pos=1069&amp;uinfo=ww-2772-wh-1592-fw-2547-fh-598-pd-0.6000000238418579&amp;rpt=simage&amp;img_url=http://cs416231.userapi.com/v416231986/1aa5/42t7R3SDwvc.jp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dirty="0" smtClean="0">
                <a:solidFill>
                  <a:srgbClr val="C00000"/>
                </a:solidFill>
              </a:rPr>
              <a:t>«Можно ли договориться?»</a:t>
            </a:r>
          </a:p>
          <a:p>
            <a:pPr>
              <a:buNone/>
            </a:pPr>
            <a:endParaRPr lang="ru-RU" sz="3600" b="1" i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36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3600" b="1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3600" b="1" i="1" smtClean="0">
                <a:solidFill>
                  <a:srgbClr val="002060"/>
                </a:solidFill>
              </a:rPr>
              <a:t>Выполнила: </a:t>
            </a:r>
            <a:r>
              <a:rPr lang="ru-RU" sz="3600" b="1" i="1" dirty="0" smtClean="0">
                <a:solidFill>
                  <a:srgbClr val="002060"/>
                </a:solidFill>
              </a:rPr>
              <a:t>Чередниченко Татьяна Ивановна, учитель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    МБОУ «СОШ № 92».         </a:t>
            </a:r>
          </a:p>
          <a:p>
            <a:pPr>
              <a:buNone/>
            </a:pPr>
            <a:endParaRPr lang="ru-RU" sz="4800" b="1" i="1" dirty="0" smtClean="0"/>
          </a:p>
          <a:p>
            <a:pPr>
              <a:buNone/>
            </a:pPr>
            <a:endParaRPr lang="ru-RU" sz="4800" b="1" i="1" dirty="0"/>
          </a:p>
        </p:txBody>
      </p:sp>
      <p:pic>
        <p:nvPicPr>
          <p:cNvPr id="5" name="Picture 2" descr="http://img-fotki.yandex.ru/get/4709/89635038.618/0_6fac7_7656545b_X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2915816" y="764704"/>
            <a:ext cx="3000396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  <a:solidFill>
            <a:schemeClr val="accent1">
              <a:lumMod val="20000"/>
              <a:lumOff val="80000"/>
              <a:alpha val="28000"/>
            </a:schemeClr>
          </a:solidFill>
        </p:spPr>
        <p:txBody>
          <a:bodyPr/>
          <a:lstStyle/>
          <a:p>
            <a:pPr>
              <a:buNone/>
            </a:pPr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</a:rPr>
              <a:t>«Нарисуй своего  соседа по парте».</a:t>
            </a:r>
            <a:endParaRPr lang="ru-RU" b="1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F:\сканирование\20140217_1140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2000148" cy="282892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 descr="F:\сканирование\20140217_1141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764704"/>
            <a:ext cx="2020352" cy="2857500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F:\сканирование\20140217_1145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764704"/>
            <a:ext cx="1950555" cy="288032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F:\сканирование\20140217_1149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077072"/>
            <a:ext cx="3312368" cy="2513357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F:\сканирование\20140217_11464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789040"/>
            <a:ext cx="2000250" cy="2829069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0" name="Рисунок 9" descr="F:\сканирование\20140217_11480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764704"/>
            <a:ext cx="1952625" cy="2761711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1" name="Рисунок 10" descr="F:\сканирование\20140217_11433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3789040"/>
            <a:ext cx="1953007" cy="280831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2" name="Рисунок 11" descr="F:\20140218_10461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3789040"/>
            <a:ext cx="1944216" cy="282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4807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«Мнение девочек о мальчиках»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        </a:t>
            </a:r>
            <a:r>
              <a:rPr lang="ru-RU" sz="2800" b="1" u="sng" dirty="0" smtClean="0">
                <a:solidFill>
                  <a:srgbClr val="7030A0"/>
                </a:solidFill>
              </a:rPr>
              <a:t>До   </a:t>
            </a:r>
            <a:r>
              <a:rPr lang="ru-RU" sz="2800" b="1" dirty="0" smtClean="0">
                <a:solidFill>
                  <a:srgbClr val="7030A0"/>
                </a:solidFill>
              </a:rPr>
              <a:t>                                          </a:t>
            </a:r>
            <a:r>
              <a:rPr lang="ru-RU" sz="2800" b="1" u="sng" dirty="0" smtClean="0">
                <a:solidFill>
                  <a:srgbClr val="7030A0"/>
                </a:solidFill>
              </a:rPr>
              <a:t>После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Вредные.                                                        - Прислушиваются к нашему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</a:rPr>
              <a:t>Не уступают ни в чем.                                   мнению.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Обзывают девочек, чтобы за                   - Веселые, прикольные.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ними погонялись.                                              </a:t>
            </a:r>
            <a:r>
              <a:rPr lang="ru-RU" sz="2000" b="1" dirty="0" smtClean="0">
                <a:solidFill>
                  <a:srgbClr val="7030A0"/>
                </a:solidFill>
              </a:rPr>
              <a:t>- Смелые, защищают нас.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</a:rPr>
              <a:t>Забавные, смелые, лгуны.                        - Продолжают бегать на переменах.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Бегают на переменах.                                  - Классно разбираются в телефонах</a:t>
            </a:r>
          </a:p>
          <a:p>
            <a:pPr>
              <a:buFontTx/>
              <a:buChar char="-"/>
            </a:pPr>
            <a:r>
              <a:rPr lang="ru-RU" sz="2000" b="1" dirty="0" err="1" smtClean="0">
                <a:solidFill>
                  <a:srgbClr val="7030A0"/>
                </a:solidFill>
              </a:rPr>
              <a:t>Приставучки</a:t>
            </a:r>
            <a:r>
              <a:rPr lang="ru-RU" sz="2000" b="1" dirty="0" smtClean="0">
                <a:solidFill>
                  <a:srgbClr val="7030A0"/>
                </a:solidFill>
              </a:rPr>
              <a:t>.                                                  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 компьютерах.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Не любят играть с девочками,                 - С ними здорово играть в игры.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говорят, что мы глупые.                                   </a:t>
            </a:r>
            <a:r>
              <a:rPr lang="ru-RU" sz="2000" b="1" dirty="0" smtClean="0">
                <a:solidFill>
                  <a:srgbClr val="7030A0"/>
                </a:solidFill>
              </a:rPr>
              <a:t>- Стали ухаживать за нами.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</a:rPr>
              <a:t>Иногда защищают нас.                              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- Правда иногда спорят.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Симпатичные, имеют хороший</a:t>
            </a:r>
            <a:r>
              <a:rPr lang="ru-RU" sz="2000" b="1" dirty="0" smtClean="0">
                <a:solidFill>
                  <a:srgbClr val="7030A0"/>
                </a:solidFill>
              </a:rPr>
              <a:t>               -  Стали следить за своим внешним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юмор.                                                                       </a:t>
            </a:r>
            <a:r>
              <a:rPr lang="ru-RU" sz="2000" b="1" dirty="0" smtClean="0">
                <a:solidFill>
                  <a:srgbClr val="7030A0"/>
                </a:solidFill>
              </a:rPr>
              <a:t>видом.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</a:rPr>
              <a:t>Раскидывают все на парте и не               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- Перестали обзываться, но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убирают за собой.                                                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подшучивают над нами.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-     Быстрые, ловкие, умные.                           </a:t>
            </a:r>
            <a:r>
              <a:rPr lang="ru-RU" sz="2000" b="1" dirty="0" smtClean="0">
                <a:solidFill>
                  <a:srgbClr val="7030A0"/>
                </a:solidFill>
              </a:rPr>
              <a:t>- Без них скучно.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7" name="Picture 13" descr="успех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54"/>
          <a:stretch>
            <a:fillRect/>
          </a:stretch>
        </p:blipFill>
        <p:spPr bwMode="auto">
          <a:xfrm>
            <a:off x="3779912" y="1268760"/>
            <a:ext cx="1440160" cy="2600846"/>
          </a:xfrm>
          <a:prstGeom prst="rect">
            <a:avLst/>
          </a:prstGeom>
          <a:noFill/>
        </p:spPr>
      </p:pic>
      <p:pic>
        <p:nvPicPr>
          <p:cNvPr id="8" name="Picture 14" descr="успех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546"/>
          <a:stretch>
            <a:fillRect/>
          </a:stretch>
        </p:blipFill>
        <p:spPr bwMode="auto">
          <a:xfrm>
            <a:off x="3851920" y="4149080"/>
            <a:ext cx="1224136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6247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«Мнение мальчиков о девочках»</a:t>
            </a:r>
          </a:p>
          <a:p>
            <a:pPr>
              <a:buNone/>
            </a:pPr>
            <a:r>
              <a:rPr lang="ru-RU" sz="2600" b="1" i="1" dirty="0" smtClean="0">
                <a:solidFill>
                  <a:srgbClr val="7030A0"/>
                </a:solidFill>
              </a:rPr>
              <a:t>               </a:t>
            </a:r>
            <a:r>
              <a:rPr lang="ru-RU" sz="2600" b="1" i="1" u="sng" dirty="0" smtClean="0">
                <a:solidFill>
                  <a:srgbClr val="7030A0"/>
                </a:solidFill>
              </a:rPr>
              <a:t>До</a:t>
            </a:r>
            <a:r>
              <a:rPr lang="ru-RU" sz="2600" b="1" i="1" dirty="0" smtClean="0">
                <a:solidFill>
                  <a:srgbClr val="7030A0"/>
                </a:solidFill>
              </a:rPr>
              <a:t>                                                                              </a:t>
            </a:r>
            <a:r>
              <a:rPr lang="ru-RU" sz="2600" b="1" i="1" u="sng" dirty="0" smtClean="0">
                <a:solidFill>
                  <a:srgbClr val="7030A0"/>
                </a:solidFill>
              </a:rPr>
              <a:t>После</a:t>
            </a:r>
            <a:endParaRPr lang="ru-RU" sz="2600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- Девчонки всегда думают,                                     - Прикольные.        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что они правы.                                                            </a:t>
            </a:r>
            <a:r>
              <a:rPr lang="ru-RU" sz="2200" b="1" dirty="0" smtClean="0">
                <a:solidFill>
                  <a:srgbClr val="7030A0"/>
                </a:solidFill>
              </a:rPr>
              <a:t>- Можно найти общий язык. </a:t>
            </a:r>
            <a:endParaRPr lang="ru-RU" sz="22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2200" b="1" dirty="0" smtClean="0">
                <a:solidFill>
                  <a:srgbClr val="7030A0"/>
                </a:solidFill>
              </a:rPr>
              <a:t>-Они все время подкалывают,                              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- Умные.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7030A0"/>
                </a:solidFill>
              </a:rPr>
              <a:t>высмеивают мальчиков, дразнят их,                  - Правда много говорят.          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7030A0"/>
                </a:solidFill>
              </a:rPr>
              <a:t>вот и получают.                                                          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- Разбираются в телефонах.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-Приставучие и надоедливые.                               - </a:t>
            </a:r>
            <a:r>
              <a:rPr lang="ru-RU" sz="2200" b="1" dirty="0" smtClean="0">
                <a:solidFill>
                  <a:srgbClr val="7030A0"/>
                </a:solidFill>
              </a:rPr>
              <a:t>Классно играют в компьютерные  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7030A0"/>
                </a:solidFill>
              </a:rPr>
              <a:t>-Девочки всегда первыми бегут                               игры.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7030A0"/>
                </a:solidFill>
              </a:rPr>
              <a:t>жаловаться, хотя сами и виноваты.                     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- Веселые и заводные.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-Болтушки и отвлекают на уроках,                        </a:t>
            </a:r>
            <a:r>
              <a:rPr lang="ru-RU" sz="2200" b="1" dirty="0" smtClean="0">
                <a:solidFill>
                  <a:srgbClr val="7030A0"/>
                </a:solidFill>
              </a:rPr>
              <a:t>- Стали добрее.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не дают хорошо учиться.                                          - Меньше стали жаловаться.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7030A0"/>
                </a:solidFill>
              </a:rPr>
              <a:t>-Невозможно с девочками играть                         - Симпатичные, красиво одеты.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7030A0"/>
                </a:solidFill>
              </a:rPr>
              <a:t>в игры.                                                                            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- Стали прислушиваться к мнению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-Бывают добрые, а иногда злые.                              мальчишек, но все равно чаще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7030A0"/>
                </a:solidFill>
              </a:rPr>
              <a:t>-Симпатичные, красиво одеты.                                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делают  так, как они хотят.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-Аккуратные, красиво пишут.                                  </a:t>
            </a:r>
            <a:r>
              <a:rPr lang="ru-RU" sz="2200" b="1" dirty="0" smtClean="0">
                <a:solidFill>
                  <a:srgbClr val="7030A0"/>
                </a:solidFill>
              </a:rPr>
              <a:t>- Появились общие темы для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7030A0"/>
                </a:solidFill>
              </a:rPr>
              <a:t>-Не о чем поговорить.                                                   разговоров.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7030A0"/>
                </a:solidFill>
              </a:rPr>
              <a:t>-Послушные и исполнительные.                           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- Хочется с ними дружить.</a:t>
            </a:r>
            <a:r>
              <a:rPr lang="ru-RU" sz="2200" b="1" dirty="0" smtClean="0">
                <a:solidFill>
                  <a:srgbClr val="7030A0"/>
                </a:solidFill>
              </a:rPr>
              <a:t/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                                                                                    - Играем, но не уступают в играх.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мальчик1-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71" r="22372"/>
          <a:stretch>
            <a:fillRect/>
          </a:stretch>
        </p:blipFill>
        <p:spPr>
          <a:xfrm flipH="1">
            <a:off x="3923928" y="548680"/>
            <a:ext cx="1092516" cy="2623593"/>
          </a:xfrm>
          <a:prstGeom prst="rect">
            <a:avLst/>
          </a:prstGeom>
        </p:spPr>
      </p:pic>
      <p:pic>
        <p:nvPicPr>
          <p:cNvPr id="7" name="Рисунок 6" descr="девочка1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3789040"/>
            <a:ext cx="1763688" cy="265952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480720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    </a:t>
            </a:r>
            <a:r>
              <a:rPr lang="ru-RU" sz="2800" b="1" u="sng" dirty="0" smtClean="0">
                <a:solidFill>
                  <a:srgbClr val="C00000"/>
                </a:solidFill>
              </a:rPr>
              <a:t>Модель общения между мальчиками и девочками.</a:t>
            </a:r>
          </a:p>
        </p:txBody>
      </p:sp>
      <p:pic>
        <p:nvPicPr>
          <p:cNvPr id="1026" name="Picture 2" descr="http://dutsadok.com.ua/clipart/ljudi/1sdfm45f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772816"/>
            <a:ext cx="2371403" cy="187220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627784" y="645619"/>
            <a:ext cx="4608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 сравнивать друг друга!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268759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 Уважать друг друга и ладить между собой.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2116351"/>
            <a:ext cx="39239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Помогать друг другу.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364088" y="2106603"/>
            <a:ext cx="377991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чем – то уступать.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2806708"/>
            <a:ext cx="320384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4129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Вместе радоваться.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4129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995936" y="4542002"/>
            <a:ext cx="504056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Поддерживать друг друга и утешать.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20072" y="2780928"/>
            <a:ext cx="3923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Простое «Как  твои дела?»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3573016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00CC"/>
                </a:solidFill>
              </a:rPr>
              <a:t>Искренне интересоваться желаниями, чувствами и увлечениями  друг друга.</a:t>
            </a:r>
            <a:endParaRPr lang="ru-RU" sz="2400" b="1" dirty="0">
              <a:solidFill>
                <a:srgbClr val="6600CC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3" y="4437112"/>
            <a:ext cx="504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Наличие общих друзей.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6165304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u="sng" dirty="0" smtClean="0">
                <a:solidFill>
                  <a:schemeClr val="accent5">
                    <a:lumMod val="75000"/>
                  </a:schemeClr>
                </a:solidFill>
              </a:rPr>
              <a:t>Общение должно быть легким, непринужденным.</a:t>
            </a:r>
            <a:endParaRPr lang="ru-RU" sz="24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5301208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Если кто-то пошутил, то можно засмеяться, проявить симпатию к нему. Но очень важно, чтобы смех был искренним.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 Анализируя полученные данные к концу исследования, пришли к </a:t>
            </a:r>
            <a:r>
              <a:rPr lang="ru-RU" sz="4000" b="1" u="sng" dirty="0" smtClean="0">
                <a:solidFill>
                  <a:srgbClr val="7030A0"/>
                </a:solidFill>
              </a:rPr>
              <a:t>выводу: </a:t>
            </a:r>
            <a:r>
              <a:rPr lang="ru-RU" sz="4000" b="1" dirty="0" smtClean="0">
                <a:solidFill>
                  <a:srgbClr val="7030A0"/>
                </a:solidFill>
              </a:rPr>
              <a:t>девочки и мальчики хорошо дополняют друг друга. Мальчики должны быть мужественными, ответственными, настойчивыми, умными, защищать и помогать девочкам. Девочки должны быть добрыми, ласковыми, терпеливыми, заботливыми, ,  уважать мнение мальчиков.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000" b="1" i="1" u="sng" dirty="0" smtClean="0">
                <a:solidFill>
                  <a:srgbClr val="002060"/>
                </a:solidFill>
              </a:rPr>
              <a:t>Исследование  </a:t>
            </a:r>
            <a:r>
              <a:rPr lang="ru-RU" sz="4000" b="1" i="1" dirty="0" smtClean="0">
                <a:solidFill>
                  <a:srgbClr val="002060"/>
                </a:solidFill>
              </a:rPr>
              <a:t>убедило нас в том, что,  несмотря на то, что мальчики и девочки ведут себя абсолютно по разному в обществе, они  стали больше контактировать между собой.  Стараются понимать свое эмоциональное состояние,   лучше осознавать и выражать свои чувства, находить пути выхода из конфликтов. Выходит, что мальчики и девочки между собой могут </a:t>
            </a:r>
            <a:r>
              <a:rPr lang="ru-RU" sz="4000" b="1" i="1" u="sng" dirty="0" smtClean="0">
                <a:solidFill>
                  <a:srgbClr val="002060"/>
                </a:solidFill>
              </a:rPr>
              <a:t>договориться.</a:t>
            </a:r>
            <a:r>
              <a:rPr lang="ru-RU" sz="4000" b="1" i="1" dirty="0" smtClean="0">
                <a:solidFill>
                  <a:srgbClr val="002060"/>
                </a:solidFill>
              </a:rPr>
              <a:t>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babiki.ru/uploads/images/00/97/09/2012/07/03/cd0e1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8" descr="http://img-fotki.yandex.ru/get/4419/25585874.173/0_a2e87_f3fd9bae_X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068960"/>
            <a:ext cx="1584176" cy="2160240"/>
          </a:xfrm>
          <a:prstGeom prst="rect">
            <a:avLst/>
          </a:prstGeom>
          <a:noFill/>
        </p:spPr>
      </p:pic>
      <p:pic>
        <p:nvPicPr>
          <p:cNvPr id="8" name="Рисунок 7" descr="девочка в форме1.bmp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476672"/>
            <a:ext cx="1557678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6500858"/>
          </a:xfrm>
        </p:spPr>
        <p:txBody>
          <a:bodyPr/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002060"/>
                </a:solidFill>
              </a:rPr>
              <a:t>Тема </a:t>
            </a:r>
            <a:r>
              <a:rPr lang="ru-RU" sz="4400" b="1" i="1" dirty="0" smtClean="0">
                <a:solidFill>
                  <a:srgbClr val="C00000"/>
                </a:solidFill>
              </a:rPr>
              <a:t>взаимоотношения мальчиков и девочек </a:t>
            </a:r>
            <a:r>
              <a:rPr lang="ru-RU" sz="4400" b="1" i="1" dirty="0" smtClean="0">
                <a:solidFill>
                  <a:srgbClr val="002060"/>
                </a:solidFill>
              </a:rPr>
              <a:t>на сегодняшний день актуальна, так как мальчики чувствуют несправедливость и обижаются на всех, а девочки чувствуют свое доминирование и начинают этим пользоваться.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357982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</a:rPr>
              <a:t>Цель исследования:</a:t>
            </a:r>
            <a:r>
              <a:rPr lang="ru-RU" sz="4000" u="sng" dirty="0" smtClean="0">
                <a:solidFill>
                  <a:srgbClr val="C00000"/>
                </a:solidFill>
              </a:rPr>
              <a:t> 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создание правильной модели общения между мальчиками и девочками с учетом эстетических норм поведения.</a:t>
            </a:r>
          </a:p>
          <a:p>
            <a:r>
              <a:rPr lang="ru-RU" sz="4000" b="1" u="sng" dirty="0" smtClean="0">
                <a:solidFill>
                  <a:srgbClr val="C00000"/>
                </a:solidFill>
              </a:rPr>
              <a:t>Объект исследования:</a:t>
            </a:r>
            <a:r>
              <a:rPr lang="ru-RU" sz="4000" u="sng" dirty="0" smtClean="0">
                <a:solidFill>
                  <a:srgbClr val="C00000"/>
                </a:solidFill>
              </a:rPr>
              <a:t> 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общение  между мальчиками и девочками.</a:t>
            </a:r>
          </a:p>
          <a:p>
            <a:r>
              <a:rPr lang="ru-RU" sz="4000" b="1" u="sng" dirty="0" smtClean="0">
                <a:solidFill>
                  <a:srgbClr val="C00000"/>
                </a:solidFill>
              </a:rPr>
              <a:t>Предмет исследования:</a:t>
            </a:r>
            <a:r>
              <a:rPr lang="ru-RU" sz="4000" u="sng" dirty="0" smtClean="0">
                <a:solidFill>
                  <a:srgbClr val="C00000"/>
                </a:solidFill>
              </a:rPr>
              <a:t> 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мальчики и девочки.</a:t>
            </a:r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u="sng" dirty="0" smtClean="0">
                <a:solidFill>
                  <a:srgbClr val="C00000"/>
                </a:solidFill>
              </a:rPr>
              <a:t>Задачи:</a:t>
            </a:r>
            <a:endParaRPr lang="ru-RU" sz="3600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1.Расширить представления детей о различиях полов между мальчиками девочками.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2.Дополнить представления детей,  каким должен быть мальчик и какой должна быть девочка.</a:t>
            </a:r>
          </a:p>
          <a:p>
            <a:pPr>
              <a:buNone/>
            </a:pP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3.Создать правильную модель общения между мальчиками и девочками, учитывая эстетические нормы поведения.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86874" cy="6429420"/>
          </a:xfrm>
        </p:spPr>
        <p:txBody>
          <a:bodyPr/>
          <a:lstStyle/>
          <a:p>
            <a:pPr>
              <a:buNone/>
            </a:pPr>
            <a:r>
              <a:rPr lang="ru-RU" sz="4400" b="1" u="sng" dirty="0" smtClean="0">
                <a:solidFill>
                  <a:srgbClr val="C00000"/>
                </a:solidFill>
              </a:rPr>
              <a:t>Методы исследования:</a:t>
            </a:r>
          </a:p>
          <a:p>
            <a:pPr>
              <a:buNone/>
            </a:pPr>
            <a:r>
              <a:rPr lang="ru-RU" sz="4000" b="1" i="1" dirty="0" smtClean="0"/>
              <a:t>-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анализ психолого-педагогической</a:t>
            </a:r>
          </a:p>
          <a:p>
            <a:pPr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литературы;  </a:t>
            </a:r>
          </a:p>
          <a:p>
            <a:pPr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-анкетирование;</a:t>
            </a:r>
          </a:p>
          <a:p>
            <a:pPr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-обобщение;</a:t>
            </a:r>
          </a:p>
          <a:p>
            <a:pPr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-опрос;</a:t>
            </a:r>
          </a:p>
          <a:p>
            <a:pPr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-беседа;</a:t>
            </a:r>
          </a:p>
          <a:p>
            <a:pPr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-наблюдение.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13" descr="учитель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5" t="715" r="35665" b="2552"/>
          <a:stretch>
            <a:fillRect/>
          </a:stretch>
        </p:blipFill>
        <p:spPr bwMode="auto">
          <a:xfrm>
            <a:off x="6143636" y="1714488"/>
            <a:ext cx="2350340" cy="4898823"/>
          </a:xfrm>
          <a:prstGeom prst="rect">
            <a:avLst/>
          </a:prstGeom>
          <a:noFill/>
        </p:spPr>
      </p:pic>
      <p:pic>
        <p:nvPicPr>
          <p:cNvPr id="5" name="Рисунок 4" descr="1222971253_0lik"/>
          <p:cNvPicPr/>
          <p:nvPr/>
        </p:nvPicPr>
        <p:blipFill>
          <a:blip r:embed="rId3" cstate="print"/>
          <a:srcRect l="25111" t="54643" r="56167"/>
          <a:stretch>
            <a:fillRect/>
          </a:stretch>
        </p:blipFill>
        <p:spPr bwMode="auto">
          <a:xfrm>
            <a:off x="5000628" y="4643446"/>
            <a:ext cx="1008112" cy="178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ttp://img-fotki.yandex.ru/get/4419/25585874.173/0_a2e87_f3fd9bae_X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3000372"/>
            <a:ext cx="1165895" cy="1681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858312" cy="6429420"/>
          </a:xfrm>
        </p:spPr>
        <p:txBody>
          <a:bodyPr/>
          <a:lstStyle/>
          <a:p>
            <a:pPr algn="ctr"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В природе все время борются две противоположные тенденции, разделившиеся на два пола. Девочки и мальчики такие непохожие и прекрасные. Они по-разному смотрят и видят, по–разному говорят и молчат, чувствуют и переживают. У них разная психика, разные пути развития.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480720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Мир мальчиков.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1.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 Кто такие мальчики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? 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                    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                  2.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 Что любят мальчики?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3.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 Какие любимые занятия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мальчиков?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            4.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 Можно ли мальчикам плакать?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5.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 Как одеваются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мальчики?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6.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 Какие цвета нравятся мальчикам?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sz="2800" b="1" dirty="0"/>
          </a:p>
        </p:txBody>
      </p:sp>
      <p:pic>
        <p:nvPicPr>
          <p:cNvPr id="1026" name="Picture 2" descr="http://www.design-warez.ru/uploads/posts/2009-07/1246796901_boys20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1584176" cy="3888432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1907704" y="1628800"/>
            <a:ext cx="5760640" cy="5229200"/>
          </a:xfrm>
          <a:prstGeom prst="ellipse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004048" y="1628800"/>
            <a:ext cx="0" cy="522920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555776" y="2636912"/>
            <a:ext cx="4752528" cy="30243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2123728" y="3284984"/>
            <a:ext cx="5328592" cy="18722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Rectangle 3"/>
          <p:cNvSpPr>
            <a:spLocks noChangeArrowheads="1"/>
          </p:cNvSpPr>
          <p:nvPr/>
        </p:nvSpPr>
        <p:spPr bwMode="auto">
          <a:xfrm rot="20550444">
            <a:off x="3464590" y="2037958"/>
            <a:ext cx="164078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ужчины, дети, братья, люди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 rot="20936301">
            <a:off x="3090216" y="4525803"/>
            <a:ext cx="2118515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Мастерить, рисовать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сражаться, кататься на машине, мотоцикле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качаться на качелях, съезжать с горки,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взбираться на деревья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 descr="http://www.haynesmarionettes.com/Images/Bike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2708920"/>
            <a:ext cx="650032" cy="650032"/>
          </a:xfrm>
          <a:prstGeom prst="rect">
            <a:avLst/>
          </a:prstGeom>
          <a:noFill/>
        </p:spPr>
      </p:pic>
      <p:pic>
        <p:nvPicPr>
          <p:cNvPr id="1034" name="Picture 10" descr="http://www.bunte-gifs.de/gifs/fahrenfliegen/autos_52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694887">
            <a:off x="2447297" y="4479042"/>
            <a:ext cx="928021" cy="395983"/>
          </a:xfrm>
          <a:prstGeom prst="rect">
            <a:avLst/>
          </a:prstGeom>
          <a:noFill/>
        </p:spPr>
      </p:pic>
      <p:pic>
        <p:nvPicPr>
          <p:cNvPr id="1036" name="Picture 12" descr="http://photoshopia.ru/usergallery/data/728/medium/electronics_5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1347723" flipV="1">
            <a:off x="2153298" y="3409446"/>
            <a:ext cx="709738" cy="607214"/>
          </a:xfrm>
          <a:prstGeom prst="rect">
            <a:avLst/>
          </a:prstGeom>
          <a:noFill/>
        </p:spPr>
      </p:pic>
      <p:pic>
        <p:nvPicPr>
          <p:cNvPr id="1038" name="Picture 14" descr="http://savepic.su/3848570.gif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91680" y="3933056"/>
            <a:ext cx="1152128" cy="961654"/>
          </a:xfrm>
          <a:prstGeom prst="rect">
            <a:avLst/>
          </a:prstGeom>
          <a:noFill/>
        </p:spPr>
      </p:pic>
      <p:pic>
        <p:nvPicPr>
          <p:cNvPr id="1040" name="Picture 16" descr="http://img-fotki.yandex.ru/get/6304/51314269.1cc/0_798f3_3d729186_XL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71800" y="3212976"/>
            <a:ext cx="1092771" cy="715571"/>
          </a:xfrm>
          <a:prstGeom prst="rect">
            <a:avLst/>
          </a:prstGeom>
          <a:noFill/>
        </p:spPr>
      </p:pic>
      <p:pic>
        <p:nvPicPr>
          <p:cNvPr id="1042" name="Picture 18" descr="http://s41.radikal.ru/i092/1206/80/da066dbecc61.gif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3923928" y="3789040"/>
            <a:ext cx="713903" cy="479818"/>
          </a:xfrm>
          <a:prstGeom prst="rect">
            <a:avLst/>
          </a:prstGeom>
          <a:noFill/>
        </p:spPr>
      </p:pic>
      <p:pic>
        <p:nvPicPr>
          <p:cNvPr id="1046" name="Picture 22" descr="http://www.grovit.cz/ZABAVNY_majka57/GIF/doprava/letadla/2/l40.pn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55776" y="3861048"/>
            <a:ext cx="925243" cy="740693"/>
          </a:xfrm>
          <a:prstGeom prst="rect">
            <a:avLst/>
          </a:prstGeom>
          <a:noFill/>
        </p:spPr>
      </p:pic>
      <p:sp>
        <p:nvSpPr>
          <p:cNvPr id="1047" name="Rectangle 23"/>
          <p:cNvSpPr>
            <a:spLocks noChangeArrowheads="1"/>
          </p:cNvSpPr>
          <p:nvPr/>
        </p:nvSpPr>
        <p:spPr bwMode="auto">
          <a:xfrm rot="11533453" flipV="1">
            <a:off x="5033391" y="5140870"/>
            <a:ext cx="19498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Нет....но можно поплакать,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если, больно.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9" name="Picture 25" descr="http://www.gifs.net/Animation11/Clothing/Mens_Clothes/Jacket_3.gif">
            <a:hlinkClick r:id="rId18"/>
          </p:cNvPr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20272" y="3789040"/>
            <a:ext cx="665237" cy="730456"/>
          </a:xfrm>
          <a:prstGeom prst="rect">
            <a:avLst/>
          </a:prstGeom>
          <a:noFill/>
        </p:spPr>
      </p:pic>
      <p:pic>
        <p:nvPicPr>
          <p:cNvPr id="1051" name="Picture 27" descr="http://s59.radikal.ru/i164/1106/5b/86565350b887.gif">
            <a:hlinkClick r:id="rId20"/>
          </p:cNvPr>
          <p:cNvPicPr>
            <a:picLocks noChangeAspect="1" noChangeArrowheads="1" noCrop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732240" y="4653136"/>
            <a:ext cx="741462" cy="582577"/>
          </a:xfrm>
          <a:prstGeom prst="rect">
            <a:avLst/>
          </a:prstGeom>
          <a:noFill/>
        </p:spPr>
      </p:pic>
      <p:pic>
        <p:nvPicPr>
          <p:cNvPr id="1053" name="Picture 29" descr="http://www.ac-nancy-metz.fr/pres-etab/colllesboudieres/act_peda/anglais/hot%20pot/clothes/pantalon.gif">
            <a:hlinkClick r:id="rId22"/>
          </p:cNvPr>
          <p:cNvPicPr>
            <a:picLocks noChangeAspect="1" noChangeArrowheads="1" noCrop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516216" y="3645024"/>
            <a:ext cx="477019" cy="778050"/>
          </a:xfrm>
          <a:prstGeom prst="rect">
            <a:avLst/>
          </a:prstGeom>
          <a:noFill/>
        </p:spPr>
      </p:pic>
      <p:pic>
        <p:nvPicPr>
          <p:cNvPr id="1057" name="Picture 33" descr="http://stat21.privet.ru/lr/0c22dd340ca6f7c2f32cd95bc9789e38">
            <a:hlinkClick r:id="rId24"/>
          </p:cNvPr>
          <p:cNvPicPr>
            <a:picLocks noChangeAspect="1" noChangeArrowheads="1" noCrop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292080" y="3933056"/>
            <a:ext cx="656013" cy="653058"/>
          </a:xfrm>
          <a:prstGeom prst="rect">
            <a:avLst/>
          </a:prstGeom>
          <a:noFill/>
        </p:spPr>
      </p:pic>
      <p:pic>
        <p:nvPicPr>
          <p:cNvPr id="1059" name="Picture 35" descr="http://www.englishexercises.org/makeagame/my_documents/my_pictures/2010/ago/662_T-shirt_3.gif">
            <a:hlinkClick r:id="rId26"/>
          </p:cNvPr>
          <p:cNvPicPr>
            <a:picLocks noChangeAspect="1" noChangeArrowheads="1" noCrop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156176" y="4437112"/>
            <a:ext cx="606946" cy="576064"/>
          </a:xfrm>
          <a:prstGeom prst="rect">
            <a:avLst/>
          </a:prstGeom>
        </p:spPr>
      </p:pic>
      <p:pic>
        <p:nvPicPr>
          <p:cNvPr id="1061" name="Picture 37" descr="http://www.printsalon.com.ua/images/products/111987.png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5868144" y="3789040"/>
            <a:ext cx="692697" cy="692697"/>
          </a:xfrm>
          <a:prstGeom prst="rect">
            <a:avLst/>
          </a:prstGeom>
          <a:noFill/>
        </p:spPr>
      </p:pic>
      <p:sp>
        <p:nvSpPr>
          <p:cNvPr id="64" name="Прямоугольник 63"/>
          <p:cNvSpPr/>
          <p:nvPr/>
        </p:nvSpPr>
        <p:spPr>
          <a:xfrm>
            <a:off x="5076056" y="1844824"/>
            <a:ext cx="792088" cy="432048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5220072" y="2204864"/>
            <a:ext cx="864096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5364088" y="2564904"/>
            <a:ext cx="100811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5724128" y="2924944"/>
            <a:ext cx="1008112" cy="4320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5148064" y="3284984"/>
            <a:ext cx="936104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3" name="Picture 39" descr="http://www.design-warez.ru/uploads/posts/2009-07/1246796965_boys19.gif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668344" y="2924944"/>
            <a:ext cx="1332731" cy="3316214"/>
          </a:xfrm>
          <a:prstGeom prst="rect">
            <a:avLst/>
          </a:prstGeom>
          <a:noFill/>
        </p:spPr>
      </p:pic>
      <p:pic>
        <p:nvPicPr>
          <p:cNvPr id="74" name="Picture 26" descr="http://www.extravaganzi.com/wp-content/uploads/2011/06/Exclusive-Camael-Solid-Gold-iPad-1.jpg">
            <a:hlinkClick r:id="rId32"/>
          </p:cNvPr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3347864" y="4077072"/>
            <a:ext cx="598954" cy="413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480720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Мир девочек.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1.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 Кто такие девочки?                      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                  2.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 Что любят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девочки?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3.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 Какие любимые занятия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девочек?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              4.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 Можно ли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девочкам 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плакать?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5.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 Как одеваются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девочки?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6.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</a:rPr>
              <a:t> Какие цвета нравятся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</a:rPr>
              <a:t>девочкам?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1907704" y="1628800"/>
            <a:ext cx="5760640" cy="5229200"/>
          </a:xfrm>
          <a:prstGeom prst="ellipse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004048" y="1628800"/>
            <a:ext cx="0" cy="522920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555776" y="2636912"/>
            <a:ext cx="4752528" cy="30243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2123728" y="3284984"/>
            <a:ext cx="5328592" cy="18722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Rectangle 3"/>
          <p:cNvSpPr>
            <a:spLocks noChangeArrowheads="1"/>
          </p:cNvSpPr>
          <p:nvPr/>
        </p:nvSpPr>
        <p:spPr bwMode="auto">
          <a:xfrm rot="20550444">
            <a:off x="3184579" y="1913760"/>
            <a:ext cx="187595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Женщины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, дети, сестра, люди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 rot="20936301">
            <a:off x="2880163" y="4567819"/>
            <a:ext cx="230130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Делать  поделки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, рисовать,</a:t>
            </a:r>
            <a:r>
              <a:rPr lang="ru-RU" sz="6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играть в дочки - матери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, переодеваться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в</a:t>
            </a: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 принцесс, слушать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м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Verdana" pitchFamily="34" charset="0"/>
                <a:cs typeface="Times New Roman" pitchFamily="18" charset="0"/>
              </a:rPr>
              <a:t>узыку,</a:t>
            </a:r>
            <a:r>
              <a:rPr lang="ru-RU" sz="6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качаться на качелях, съезжать с горки, печь кексы.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 rot="11533453" flipV="1">
            <a:off x="5033391" y="5140870"/>
            <a:ext cx="19498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Они не плачут, но если больно, то плачут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076056" y="1844824"/>
            <a:ext cx="792088" cy="432048"/>
          </a:xfrm>
          <a:prstGeom prst="rect">
            <a:avLst/>
          </a:prstGeom>
          <a:solidFill>
            <a:schemeClr val="accent4">
              <a:lumMod val="75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5220072" y="2204864"/>
            <a:ext cx="864096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5364088" y="2564904"/>
            <a:ext cx="1008112" cy="432048"/>
          </a:xfrm>
          <a:prstGeom prst="rect">
            <a:avLst/>
          </a:prstGeom>
          <a:solidFill>
            <a:srgbClr val="F484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5724128" y="2924944"/>
            <a:ext cx="1008112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5148064" y="3284984"/>
            <a:ext cx="936104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http://www.liveinternet.ru/images/attach/3321/3321017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2304256" cy="3816424"/>
          </a:xfrm>
          <a:prstGeom prst="rect">
            <a:avLst/>
          </a:prstGeom>
          <a:noFill/>
        </p:spPr>
      </p:pic>
      <p:pic>
        <p:nvPicPr>
          <p:cNvPr id="33" name="Picture 56" descr="http://miranimashek.com/_ph/23/1/895549408.jpg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5085184"/>
            <a:ext cx="151216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ttp://mms.mts.ru:8080/original/96706/thumb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501008"/>
            <a:ext cx="1071963" cy="328440"/>
          </a:xfrm>
          <a:prstGeom prst="rect">
            <a:avLst/>
          </a:prstGeom>
          <a:noFill/>
        </p:spPr>
      </p:pic>
      <p:pic>
        <p:nvPicPr>
          <p:cNvPr id="15366" name="Picture 6" descr="http://stat16.privet.ru/lr/0b0ffb6da41079084895ed0e9cd19483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3977220"/>
            <a:ext cx="571097" cy="460685"/>
          </a:xfrm>
          <a:prstGeom prst="rect">
            <a:avLst/>
          </a:prstGeom>
          <a:noFill/>
        </p:spPr>
      </p:pic>
      <p:pic>
        <p:nvPicPr>
          <p:cNvPr id="15368" name="Picture 8" descr="http://www.animationbuddy.com/Animation/Clothing/Womens_Clothes/Skirt.gif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04248" y="4797152"/>
            <a:ext cx="706388" cy="565111"/>
          </a:xfrm>
          <a:prstGeom prst="rect">
            <a:avLst/>
          </a:prstGeom>
          <a:noFill/>
        </p:spPr>
      </p:pic>
      <p:pic>
        <p:nvPicPr>
          <p:cNvPr id="15370" name="Picture 10" descr="http://www.icone-gif.com/gif/objets/enfants/enfants-gif-011.gif">
            <a:hlinkClick r:id="rId12"/>
          </p:cNvPr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28184" y="3645024"/>
            <a:ext cx="637803" cy="770089"/>
          </a:xfrm>
          <a:prstGeom prst="rect">
            <a:avLst/>
          </a:prstGeom>
          <a:noFill/>
        </p:spPr>
      </p:pic>
      <p:pic>
        <p:nvPicPr>
          <p:cNvPr id="15372" name="Picture 12" descr="http://avatars.kards.qip.ru/images/avatar/41/be/114241.gif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48064" y="3717032"/>
            <a:ext cx="736476" cy="736476"/>
          </a:xfrm>
          <a:prstGeom prst="rect">
            <a:avLst/>
          </a:prstGeom>
          <a:noFill/>
        </p:spPr>
      </p:pic>
      <p:pic>
        <p:nvPicPr>
          <p:cNvPr id="15374" name="Picture 14" descr="http://smayli.ru/data/smiles/predmet-68.gif">
            <a:hlinkClick r:id="rId16"/>
          </p:cNvPr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19433811">
            <a:off x="5802319" y="4195769"/>
            <a:ext cx="636662" cy="717306"/>
          </a:xfrm>
          <a:prstGeom prst="rect">
            <a:avLst/>
          </a:prstGeom>
          <a:noFill/>
        </p:spPr>
      </p:pic>
      <p:pic>
        <p:nvPicPr>
          <p:cNvPr id="15376" name="Picture 16" descr="http://www.u.arizona.edu/~patricia/cute-collection/toyboxx/mirror2.gif">
            <a:hlinkClick r:id="rId18"/>
          </p:cNvPr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940152" y="3789040"/>
            <a:ext cx="310520" cy="434728"/>
          </a:xfrm>
          <a:prstGeom prst="rect">
            <a:avLst/>
          </a:prstGeom>
          <a:noFill/>
        </p:spPr>
      </p:pic>
      <p:pic>
        <p:nvPicPr>
          <p:cNvPr id="15378" name="Picture 18" descr="http://www.animationbuddy.com/Animation/Clothing/Womens_Clothes/Sweater.gif">
            <a:hlinkClick r:id="rId20"/>
          </p:cNvPr>
          <p:cNvPicPr>
            <a:picLocks noChangeAspect="1" noChangeArrowheads="1" noCrop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660232" y="4365104"/>
            <a:ext cx="474737" cy="599668"/>
          </a:xfrm>
          <a:prstGeom prst="rect">
            <a:avLst/>
          </a:prstGeom>
          <a:noFill/>
        </p:spPr>
      </p:pic>
      <p:pic>
        <p:nvPicPr>
          <p:cNvPr id="42" name="Picture 33" descr="http://animo2.ucoz.ru/_ph/25/1/812764213.jpg"/>
          <p:cNvPicPr>
            <a:picLocks noChangeAspect="1" noChangeArrowheads="1" noCrop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139952" y="3717032"/>
            <a:ext cx="734328" cy="615065"/>
          </a:xfrm>
          <a:prstGeom prst="rect">
            <a:avLst/>
          </a:prstGeom>
          <a:noFill/>
        </p:spPr>
      </p:pic>
      <p:pic>
        <p:nvPicPr>
          <p:cNvPr id="15380" name="Picture 20" descr="http://v.foto.radikal.ru/0704/16/67627f82d280.gif">
            <a:hlinkClick r:id="rId23"/>
          </p:cNvPr>
          <p:cNvPicPr>
            <a:picLocks noChangeAspect="1" noChangeArrowheads="1" noCrop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195736" y="2780928"/>
            <a:ext cx="1174651" cy="701284"/>
          </a:xfrm>
          <a:prstGeom prst="rect">
            <a:avLst/>
          </a:prstGeom>
          <a:noFill/>
        </p:spPr>
      </p:pic>
      <p:pic>
        <p:nvPicPr>
          <p:cNvPr id="15382" name="Picture 22" descr="http://www.nivagold.ru/raznoe/raz/coni/FamilleLicornes.gif">
            <a:hlinkClick r:id="rId25"/>
          </p:cNvPr>
          <p:cNvPicPr>
            <a:picLocks noChangeAspect="1" noChangeArrowheads="1" noCrop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051720" y="3429000"/>
            <a:ext cx="992138" cy="576064"/>
          </a:xfrm>
          <a:prstGeom prst="rect">
            <a:avLst/>
          </a:prstGeom>
          <a:noFill/>
        </p:spPr>
      </p:pic>
      <p:pic>
        <p:nvPicPr>
          <p:cNvPr id="15384" name="Picture 24" descr="http://img-fotki.yandex.ru/get/29/121301484.43/0_91e68_22296c18_L">
            <a:hlinkClick r:id="rId27"/>
          </p:cNvPr>
          <p:cNvPicPr>
            <a:picLocks noChangeAspect="1" noChangeArrowheads="1" noCrop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419872" y="3573016"/>
            <a:ext cx="785664" cy="785664"/>
          </a:xfrm>
          <a:prstGeom prst="rect">
            <a:avLst/>
          </a:prstGeom>
          <a:noFill/>
        </p:spPr>
      </p:pic>
      <p:pic>
        <p:nvPicPr>
          <p:cNvPr id="46" name="Picture 12" descr="http://photoshopia.ru/usergallery/data/728/medium/electronics_5.png">
            <a:hlinkClick r:id="rId29"/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 rot="11347723" flipV="1">
            <a:off x="2023386" y="4345551"/>
            <a:ext cx="709738" cy="607214"/>
          </a:xfrm>
          <a:prstGeom prst="rect">
            <a:avLst/>
          </a:prstGeom>
          <a:noFill/>
        </p:spPr>
      </p:pic>
      <p:pic>
        <p:nvPicPr>
          <p:cNvPr id="15386" name="Picture 26" descr="http://www.extravaganzi.com/wp-content/uploads/2011/06/Exclusive-Camael-Solid-Gold-iPad-1.jpg">
            <a:hlinkClick r:id="rId31"/>
          </p:cNvPr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987824" y="3356992"/>
            <a:ext cx="598954" cy="413445"/>
          </a:xfrm>
          <a:prstGeom prst="rect">
            <a:avLst/>
          </a:prstGeom>
          <a:noFill/>
        </p:spPr>
      </p:pic>
      <p:pic>
        <p:nvPicPr>
          <p:cNvPr id="15388" name="Picture 28" descr="http://i49.fastpic.ru/big/2013/0808/01/8a49d9c2cf72af4a77061e86ccb4a501.png">
            <a:hlinkClick r:id="rId33"/>
          </p:cNvPr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2771800" y="3861048"/>
            <a:ext cx="587921" cy="9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6247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u="sng" dirty="0" smtClean="0">
                <a:solidFill>
                  <a:srgbClr val="5D7430"/>
                </a:solidFill>
              </a:rPr>
              <a:t>Портрет девочки</a:t>
            </a:r>
            <a:r>
              <a:rPr lang="ru-RU" b="1" i="1" dirty="0" smtClean="0">
                <a:solidFill>
                  <a:srgbClr val="5D7430"/>
                </a:solidFill>
              </a:rPr>
              <a:t>.              </a:t>
            </a:r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</a:rPr>
              <a:t>Портрет мальчика.</a:t>
            </a:r>
          </a:p>
        </p:txBody>
      </p:sp>
      <p:pic>
        <p:nvPicPr>
          <p:cNvPr id="4" name="Рисунок 3" descr="F:\Рожина М,Д,\1253976510_Baryshni_v_PNG.jpg"/>
          <p:cNvPicPr/>
          <p:nvPr/>
        </p:nvPicPr>
        <p:blipFill>
          <a:blip r:embed="rId2" cstate="print"/>
          <a:srcRect l="34502" t="3731" r="35500" b="51492"/>
          <a:stretch>
            <a:fillRect/>
          </a:stretch>
        </p:blipFill>
        <p:spPr bwMode="auto">
          <a:xfrm>
            <a:off x="1691680" y="1556792"/>
            <a:ext cx="151216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052736"/>
            <a:ext cx="2051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41291"/>
                </a:solidFill>
              </a:rPr>
              <a:t>ДОБРОТА</a:t>
            </a:r>
            <a:endParaRPr lang="ru-RU" sz="2400" dirty="0">
              <a:solidFill>
                <a:srgbClr val="C4129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692696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41291"/>
                </a:solidFill>
              </a:rPr>
              <a:t>ЖЕНСТВЕННОСТЬ</a:t>
            </a:r>
            <a:endParaRPr lang="ru-RU" sz="2400" dirty="0">
              <a:solidFill>
                <a:srgbClr val="C4129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628800"/>
            <a:ext cx="2699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41291"/>
                </a:solidFill>
              </a:rPr>
              <a:t>ПОСЛУШАНИЕ</a:t>
            </a:r>
            <a:endParaRPr lang="ru-RU" sz="2400" dirty="0">
              <a:solidFill>
                <a:srgbClr val="C4129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1340768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41291"/>
                </a:solidFill>
              </a:rPr>
              <a:t>ТЕРПЕНИЕ</a:t>
            </a:r>
            <a:endParaRPr lang="ru-RU" sz="2400" dirty="0">
              <a:solidFill>
                <a:srgbClr val="C4129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420888"/>
            <a:ext cx="2627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41291"/>
                </a:solidFill>
              </a:rPr>
              <a:t>ЗАБОТЛИВОСТЬ</a:t>
            </a:r>
            <a:endParaRPr lang="ru-RU" sz="2400" dirty="0">
              <a:solidFill>
                <a:srgbClr val="C4129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068960"/>
            <a:ext cx="3131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41291"/>
                </a:solidFill>
              </a:rPr>
              <a:t>ОТВЕТСТВЕННОСТЬ</a:t>
            </a:r>
            <a:endParaRPr lang="ru-RU" sz="2400" dirty="0">
              <a:solidFill>
                <a:srgbClr val="C4129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" y="5301208"/>
            <a:ext cx="4427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41291"/>
                </a:solidFill>
              </a:rPr>
              <a:t>ЖЕЛАНИЕ НРАВИТЬСЯ ДРУГИМ</a:t>
            </a:r>
            <a:endParaRPr lang="ru-RU" sz="2400" dirty="0">
              <a:solidFill>
                <a:srgbClr val="C4129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91680" y="3284984"/>
            <a:ext cx="26642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41291"/>
                </a:solidFill>
              </a:rPr>
              <a:t>скромность</a:t>
            </a:r>
            <a:r>
              <a:rPr lang="ru-RU" sz="3200" dirty="0" smtClean="0">
                <a:solidFill>
                  <a:srgbClr val="C41291"/>
                </a:solidFill>
              </a:rPr>
              <a:t/>
            </a:r>
            <a:br>
              <a:rPr lang="ru-RU" sz="3200" dirty="0" smtClean="0">
                <a:solidFill>
                  <a:srgbClr val="C4129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789040"/>
            <a:ext cx="34198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41291"/>
                </a:solidFill>
              </a:rPr>
              <a:t>возвышенность</a:t>
            </a:r>
            <a:r>
              <a:rPr lang="ru-RU" dirty="0" smtClean="0">
                <a:solidFill>
                  <a:srgbClr val="C41291"/>
                </a:solidFill>
              </a:rPr>
              <a:t/>
            </a:r>
            <a:br>
              <a:rPr lang="ru-RU" dirty="0" smtClean="0">
                <a:solidFill>
                  <a:srgbClr val="C41291"/>
                </a:solidFill>
              </a:rPr>
            </a:br>
            <a:endParaRPr lang="ru-RU" dirty="0">
              <a:solidFill>
                <a:srgbClr val="C4129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71800" y="2060848"/>
            <a:ext cx="2016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41291"/>
                </a:solidFill>
              </a:rPr>
              <a:t>нежность</a:t>
            </a:r>
            <a:r>
              <a:rPr lang="ru-RU" sz="3200" dirty="0" smtClean="0">
                <a:solidFill>
                  <a:srgbClr val="C41291"/>
                </a:solidFill>
              </a:rPr>
              <a:t/>
            </a:r>
            <a:br>
              <a:rPr lang="ru-RU" sz="3200" dirty="0" smtClean="0">
                <a:solidFill>
                  <a:srgbClr val="C41291"/>
                </a:solidFill>
              </a:rPr>
            </a:br>
            <a:endParaRPr lang="ru-RU" sz="3200" dirty="0">
              <a:solidFill>
                <a:srgbClr val="C4129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15616" y="4509121"/>
            <a:ext cx="33843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41291"/>
                </a:solidFill>
              </a:rPr>
              <a:t>романтичность</a:t>
            </a:r>
            <a:br>
              <a:rPr lang="ru-RU" sz="3200" b="1" dirty="0" smtClean="0">
                <a:solidFill>
                  <a:srgbClr val="C41291"/>
                </a:solidFill>
              </a:rPr>
            </a:br>
            <a:r>
              <a:rPr lang="ru-RU" dirty="0" smtClean="0">
                <a:solidFill>
                  <a:srgbClr val="C41291"/>
                </a:solidFill>
              </a:rPr>
              <a:t/>
            </a:r>
            <a:br>
              <a:rPr lang="ru-RU" dirty="0" smtClean="0">
                <a:solidFill>
                  <a:srgbClr val="C41291"/>
                </a:solidFill>
              </a:rPr>
            </a:br>
            <a:endParaRPr lang="ru-RU" dirty="0">
              <a:solidFill>
                <a:srgbClr val="C41291"/>
              </a:solidFill>
            </a:endParaRPr>
          </a:p>
        </p:txBody>
      </p:sp>
      <p:sp>
        <p:nvSpPr>
          <p:cNvPr id="16" name="Молния 15"/>
          <p:cNvSpPr/>
          <p:nvPr/>
        </p:nvSpPr>
        <p:spPr>
          <a:xfrm>
            <a:off x="1619672" y="1124744"/>
            <a:ext cx="864096" cy="576064"/>
          </a:xfrm>
          <a:prstGeom prst="lightningBol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Молния 19"/>
          <p:cNvSpPr/>
          <p:nvPr/>
        </p:nvSpPr>
        <p:spPr>
          <a:xfrm rot="17175242">
            <a:off x="424527" y="4524771"/>
            <a:ext cx="864096" cy="708544"/>
          </a:xfrm>
          <a:prstGeom prst="lightningBolt">
            <a:avLst/>
          </a:prstGeom>
          <a:solidFill>
            <a:srgbClr val="FFFF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Молния 21"/>
          <p:cNvSpPr/>
          <p:nvPr/>
        </p:nvSpPr>
        <p:spPr>
          <a:xfrm rot="12008933">
            <a:off x="2166293" y="5858372"/>
            <a:ext cx="864096" cy="711696"/>
          </a:xfrm>
          <a:prstGeom prst="lightningBolt">
            <a:avLst/>
          </a:prstGeom>
          <a:solidFill>
            <a:srgbClr val="FF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Скругленная соединительная линия 24"/>
          <p:cNvCxnSpPr/>
          <p:nvPr/>
        </p:nvCxnSpPr>
        <p:spPr>
          <a:xfrm>
            <a:off x="-1188640" y="260648"/>
            <a:ext cx="914400" cy="9144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4-конечная звезда 28"/>
          <p:cNvSpPr/>
          <p:nvPr/>
        </p:nvSpPr>
        <p:spPr>
          <a:xfrm>
            <a:off x="4499992" y="1052736"/>
            <a:ext cx="144016" cy="554461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6" name="Picture 12" descr="http://i51.tinypic.com/xpuhz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132856"/>
            <a:ext cx="1584176" cy="1512168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4644008" y="1268760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УСПЕШНОСТЬ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644008" y="1988840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МУЖЕСТВО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580112" y="764704"/>
            <a:ext cx="3384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САМОСТОЯТЕЛЬНОСТЬ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44208" y="1772816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НАСТОЙЧИВОСТЬ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308304" y="1268760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СИЛА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436096" y="3573016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ИНИЦИАТИВНОСТЬ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788024" y="2924944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ВОЛЯ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948264" y="2348880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АКТИВНОСТЬ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20272" y="2924944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ДОБРОТА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940152" y="4653136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БЛАГОРОДНОСТЬ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788024" y="4077072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НЕЗАВИСМОСТЬ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51520" y="5949280"/>
            <a:ext cx="5102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41291"/>
                </a:solidFill>
              </a:rPr>
              <a:t>ВЕЖЛИВОСТЬ</a:t>
            </a:r>
            <a:endParaRPr lang="ru-RU" sz="2400" dirty="0">
              <a:solidFill>
                <a:srgbClr val="C4129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644008" y="5229200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ВЕЖЛИВОСТЬ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 rot="10800000" flipV="1">
            <a:off x="6251283" y="5580842"/>
            <a:ext cx="2209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УВЕРЕННОСЬ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6" name="Молния 45"/>
          <p:cNvSpPr/>
          <p:nvPr/>
        </p:nvSpPr>
        <p:spPr>
          <a:xfrm>
            <a:off x="4932040" y="692696"/>
            <a:ext cx="554360" cy="62636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Молния 46"/>
          <p:cNvSpPr/>
          <p:nvPr/>
        </p:nvSpPr>
        <p:spPr>
          <a:xfrm rot="14587998">
            <a:off x="5544108" y="5841268"/>
            <a:ext cx="648072" cy="72008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Молния 47"/>
          <p:cNvSpPr/>
          <p:nvPr/>
        </p:nvSpPr>
        <p:spPr>
          <a:xfrm rot="10059046">
            <a:off x="8012276" y="4964186"/>
            <a:ext cx="648072" cy="85809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Молния 51"/>
          <p:cNvSpPr/>
          <p:nvPr/>
        </p:nvSpPr>
        <p:spPr>
          <a:xfrm rot="5400000">
            <a:off x="6624228" y="1160748"/>
            <a:ext cx="648072" cy="72008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933</Words>
  <Application>Microsoft Office PowerPoint</Application>
  <PresentationFormat>Экран (4:3)</PresentationFormat>
  <Paragraphs>120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</dc:creator>
  <cp:lastModifiedBy>Антон</cp:lastModifiedBy>
  <cp:revision>78</cp:revision>
  <dcterms:created xsi:type="dcterms:W3CDTF">2014-02-16T04:27:55Z</dcterms:created>
  <dcterms:modified xsi:type="dcterms:W3CDTF">2014-05-04T06:05:29Z</dcterms:modified>
</cp:coreProperties>
</file>