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1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684" y="-96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  <p:guide pos="383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ru-RU"/>
              <a:pPr/>
              <a:t>13.12.2015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ru-RU"/>
              <a:pPr/>
              <a:t>13.12.2015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ru-RU" noProof="0" smtClean="0"/>
              <a:pPr/>
              <a:t>13.12.2015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764" y="0"/>
            <a:ext cx="10630916" cy="9361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Гавриил </a:t>
            </a:r>
            <a:r>
              <a:rPr lang="ru-RU" dirty="0" err="1" smtClean="0"/>
              <a:t>Романовин</a:t>
            </a:r>
            <a:r>
              <a:rPr lang="ru-RU" dirty="0" smtClean="0"/>
              <a:t> Державин</a:t>
            </a:r>
            <a:endParaRPr lang="ru-RU" sz="5400" b="0" i="0" dirty="0">
              <a:solidFill>
                <a:schemeClr val="tx1"/>
              </a:solidFill>
              <a:latin typeface="Century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7162799" cy="990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</a:rPr>
              <a:t>Интересные факты биографии и творчества</a:t>
            </a:r>
            <a:endParaRPr lang="ru-RU" b="0" i="0" spc="250" baseline="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6310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Работу выполнили: Логинова Вероника, Елизавета </a:t>
            </a:r>
            <a:r>
              <a:rPr lang="ru-RU" sz="2000" dirty="0" err="1" smtClean="0">
                <a:solidFill>
                  <a:srgbClr val="0070C0"/>
                </a:solidFill>
              </a:rPr>
              <a:t>Титовнина</a:t>
            </a:r>
            <a:r>
              <a:rPr lang="ru-RU" sz="2000" dirty="0" smtClean="0">
                <a:solidFill>
                  <a:srgbClr val="0070C0"/>
                </a:solidFill>
              </a:rPr>
              <a:t> и </a:t>
            </a:r>
            <a:r>
              <a:rPr lang="ru-RU" sz="2000" dirty="0" err="1" smtClean="0">
                <a:solidFill>
                  <a:srgbClr val="0070C0"/>
                </a:solidFill>
              </a:rPr>
              <a:t>Кокина</a:t>
            </a:r>
            <a:r>
              <a:rPr lang="ru-RU" sz="2000" dirty="0" smtClean="0">
                <a:solidFill>
                  <a:srgbClr val="0070C0"/>
                </a:solidFill>
              </a:rPr>
              <a:t> Арина- ученицы 9 «а» класса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Учитель: Исакова Ирина Олеговна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124744"/>
            <a:ext cx="4536504" cy="5528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916832"/>
            <a:ext cx="5340604" cy="3546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1764" y="116632"/>
            <a:ext cx="9601200" cy="81575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Century"/>
              </a:rPr>
              <a:t>Факт девятый:</a:t>
            </a:r>
            <a:endParaRPr lang="ru-RU" sz="5400" b="0" i="0" dirty="0">
              <a:latin typeface="Centu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343" y="1129569"/>
            <a:ext cx="736960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Получил отставку за «Слишком ревностное служение». Именно такой ответ получил он от государя, когда тот спросил в чем он провинился.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9185" y="4437112"/>
            <a:ext cx="576064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От милостей, которые предложил ему государь, а именно все министерское жалованье, 16000 рублей и Андреевскую ленту, Державин отказался и ушел со службы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16632"/>
            <a:ext cx="3222653" cy="4089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3048009"/>
            <a:ext cx="6133814" cy="3475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115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1764" y="116632"/>
            <a:ext cx="9601200" cy="81575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Century"/>
              </a:rPr>
              <a:t>Факт десятый:</a:t>
            </a:r>
            <a:endParaRPr lang="ru-RU" sz="5400" b="0" i="0" dirty="0">
              <a:latin typeface="Centu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343" y="1129569"/>
            <a:ext cx="736960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После отставки Гавриил Романович Державин написал стихотворение «Свобода»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4665" y="2204864"/>
            <a:ext cx="2545547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Написав его, он хотел показать, что теперь свободен от государства и  волен заниматься любимым делом- сочинять стихи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7" y="2420528"/>
            <a:ext cx="5857298" cy="4033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156524"/>
            <a:ext cx="2966789" cy="4528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74523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1764" y="116632"/>
            <a:ext cx="9601200" cy="81575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Century"/>
              </a:rPr>
              <a:t>Факт первый :</a:t>
            </a:r>
            <a:endParaRPr lang="ru-RU" sz="5400" b="0" i="0" dirty="0">
              <a:latin typeface="Century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61764" y="1196752"/>
            <a:ext cx="9601200" cy="4343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ru-RU" sz="2400" b="0" i="0" dirty="0" smtClean="0">
                <a:solidFill>
                  <a:schemeClr val="accent1"/>
                </a:solidFill>
                <a:latin typeface="Century"/>
                <a:ea typeface="+mn-ea"/>
                <a:cs typeface="+mn-cs"/>
              </a:rPr>
              <a:t>Державин - потомок знатного татарского рода</a:t>
            </a:r>
          </a:p>
          <a:p>
            <a:pPr>
              <a:buClr>
                <a:schemeClr val="tx1"/>
              </a:buClr>
            </a:pPr>
            <a:r>
              <a:rPr lang="ru-RU" dirty="0" smtClean="0">
                <a:solidFill>
                  <a:schemeClr val="accent1"/>
                </a:solidFill>
                <a:latin typeface="Century"/>
              </a:rPr>
              <a:t>Предком Гавриила Романовича являлся татарский мурза (князь) Багрим.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0" y="2564903"/>
            <a:ext cx="4392281" cy="4073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0276" y="2556716"/>
            <a:ext cx="72008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В 15 веке он выехал из Большой Орды на службу Василию Темному. </a:t>
            </a:r>
          </a:p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Был крещен. Получил имя Илья.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 У </a:t>
            </a:r>
            <a:r>
              <a:rPr lang="ru-RU" sz="2400" dirty="0">
                <a:solidFill>
                  <a:schemeClr val="accent1"/>
                </a:solidFill>
              </a:rPr>
              <a:t>одного из его сыновей, Дмитрия, был сын Держава.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Он (его сын) </a:t>
            </a:r>
            <a:r>
              <a:rPr lang="ru-RU" sz="2400" dirty="0">
                <a:solidFill>
                  <a:schemeClr val="accent1"/>
                </a:solidFill>
              </a:rPr>
              <a:t>является родоначальником Державиных. 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70798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1764" y="116632"/>
            <a:ext cx="9601200" cy="81575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Century"/>
              </a:rPr>
              <a:t>Факт второй:</a:t>
            </a:r>
            <a:endParaRPr lang="ru-RU" sz="5400" b="0" i="0" dirty="0">
              <a:latin typeface="Centu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780" y="921512"/>
            <a:ext cx="604867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Точное место рождения поэта неизвестно. Знают лишь то, что он появился на свет в Казани или ее окрестностях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Державин, как бытует мнение, родился под присмотром медиков, а не бабки- повитухи.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88640"/>
            <a:ext cx="4250122" cy="6426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9922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1764" y="116632"/>
            <a:ext cx="9601200" cy="81575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Century"/>
              </a:rPr>
              <a:t>Факт третий:</a:t>
            </a:r>
            <a:endParaRPr lang="ru-RU" sz="5400" b="0" i="0" dirty="0">
              <a:latin typeface="Centu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53" y="911731"/>
            <a:ext cx="6048672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7-летний Гавриил получил образование у немца Иосифа Розе в Оренбурге. Это впоследствии отразилось на его литературных занятиях.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Немецкая принцесса, российская императрица Екатерина </a:t>
            </a:r>
            <a:r>
              <a:rPr lang="en-US" sz="2400" dirty="0" smtClean="0">
                <a:solidFill>
                  <a:schemeClr val="accent1"/>
                </a:solidFill>
              </a:rPr>
              <a:t>||</a:t>
            </a:r>
            <a:r>
              <a:rPr lang="ru-RU" sz="2400" dirty="0" smtClean="0">
                <a:solidFill>
                  <a:schemeClr val="accent1"/>
                </a:solidFill>
              </a:rPr>
              <a:t> очень близко воспринимала творчество Державина.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Императрица одарила Гавриила Романовича табакеркой из чистого золота стоимостью в 2000 рублей за оду «</a:t>
            </a:r>
            <a:r>
              <a:rPr lang="ru-RU" sz="2400" dirty="0" err="1" smtClean="0">
                <a:solidFill>
                  <a:schemeClr val="accent1"/>
                </a:solidFill>
              </a:rPr>
              <a:t>Фелица</a:t>
            </a:r>
            <a:r>
              <a:rPr lang="ru-RU" sz="2400" dirty="0" smtClean="0">
                <a:solidFill>
                  <a:schemeClr val="accent1"/>
                </a:solidFill>
              </a:rPr>
              <a:t>».</a:t>
            </a:r>
            <a:endParaRPr lang="ru-RU" sz="2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188640"/>
            <a:ext cx="5427711" cy="6221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1954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1764" y="116632"/>
            <a:ext cx="9601200" cy="81575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Century"/>
              </a:rPr>
              <a:t>Факт четвертый:</a:t>
            </a:r>
            <a:endParaRPr lang="ru-RU" sz="5400" b="0" i="0" dirty="0">
              <a:latin typeface="Centu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44" y="989005"/>
            <a:ext cx="604867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Державин был заядлым картежником.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Поначалу он проигрывал все свои деньги.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0"/>
            <a:ext cx="6086475" cy="3581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4" y="3698032"/>
            <a:ext cx="5716452" cy="3869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5434" y="4221088"/>
            <a:ext cx="573474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Известен случай, когда он, имея 50 рублей, выиграл 40 тыс.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Азарт никогда не затуманивал его разум.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26397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1764" y="116632"/>
            <a:ext cx="9601200" cy="81575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Century"/>
              </a:rPr>
              <a:t>Факт пятый:</a:t>
            </a:r>
            <a:endParaRPr lang="ru-RU" sz="5400" b="0" i="0" dirty="0">
              <a:latin typeface="Centu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8170" y="932384"/>
            <a:ext cx="3611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Державин в течение своей жизни женился дважды.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622" y="4725144"/>
            <a:ext cx="6940893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Вторая избранница оказалась </a:t>
            </a:r>
            <a:r>
              <a:rPr lang="ru-RU" sz="2400" dirty="0" smtClean="0">
                <a:solidFill>
                  <a:schemeClr val="accent1"/>
                </a:solidFill>
              </a:rPr>
              <a:t>отличной </a:t>
            </a:r>
            <a:r>
              <a:rPr lang="ru-RU" sz="2400" dirty="0">
                <a:solidFill>
                  <a:schemeClr val="accent1"/>
                </a:solidFill>
              </a:rPr>
              <a:t>хозяйкой, которая удвоила почти все недвижимое имущество, а </a:t>
            </a:r>
            <a:r>
              <a:rPr lang="ru-RU" sz="2400" dirty="0" smtClean="0">
                <a:solidFill>
                  <a:schemeClr val="accent1"/>
                </a:solidFill>
              </a:rPr>
              <a:t>именно: </a:t>
            </a:r>
            <a:r>
              <a:rPr lang="ru-RU" sz="2400" dirty="0">
                <a:solidFill>
                  <a:schemeClr val="accent1"/>
                </a:solidFill>
              </a:rPr>
              <a:t>у него оказалось </a:t>
            </a:r>
            <a:r>
              <a:rPr lang="ru-RU" sz="2400" dirty="0" smtClean="0">
                <a:solidFill>
                  <a:schemeClr val="accent1"/>
                </a:solidFill>
              </a:rPr>
              <a:t>более </a:t>
            </a:r>
            <a:r>
              <a:rPr lang="ru-RU" sz="2400" dirty="0">
                <a:solidFill>
                  <a:schemeClr val="accent1"/>
                </a:solidFill>
              </a:rPr>
              <a:t>2000 душ в разных губерниях и два каменных </a:t>
            </a:r>
            <a:r>
              <a:rPr lang="ru-RU" sz="2400" dirty="0" smtClean="0">
                <a:solidFill>
                  <a:schemeClr val="accent1"/>
                </a:solidFill>
              </a:rPr>
              <a:t>дома </a:t>
            </a:r>
            <a:r>
              <a:rPr lang="ru-RU" sz="2400" dirty="0">
                <a:solidFill>
                  <a:schemeClr val="accent1"/>
                </a:solidFill>
              </a:rPr>
              <a:t>в </a:t>
            </a:r>
            <a:r>
              <a:rPr lang="ru-RU" sz="2400" dirty="0" smtClean="0">
                <a:solidFill>
                  <a:schemeClr val="accent1"/>
                </a:solidFill>
              </a:rPr>
              <a:t>Петербурге.</a:t>
            </a:r>
            <a:endParaRPr lang="ru-RU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4" y="932384"/>
            <a:ext cx="2664296" cy="3552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5" y="476672"/>
            <a:ext cx="4901112" cy="6078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903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1764" y="116632"/>
            <a:ext cx="9601200" cy="81575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Century"/>
              </a:rPr>
              <a:t>Факт шестой:</a:t>
            </a:r>
            <a:endParaRPr lang="ru-RU" sz="5400" b="0" i="0" dirty="0">
              <a:latin typeface="Centu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973" y="932384"/>
            <a:ext cx="782680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Гавриил Романович имел резкий, твердый, принципиальный и неуживчивый характер.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Разрешался вопрос о возбуждении уголовного дела в отношении Державина.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0108" y="5384537"/>
            <a:ext cx="71977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После </a:t>
            </a:r>
            <a:r>
              <a:rPr lang="ru-RU" sz="2400" dirty="0" smtClean="0">
                <a:solidFill>
                  <a:schemeClr val="accent1"/>
                </a:solidFill>
              </a:rPr>
              <a:t>получения должности </a:t>
            </a:r>
            <a:r>
              <a:rPr lang="ru-RU" sz="2400" dirty="0" smtClean="0">
                <a:solidFill>
                  <a:schemeClr val="accent1"/>
                </a:solidFill>
              </a:rPr>
              <a:t>Тамбовского </a:t>
            </a:r>
            <a:r>
              <a:rPr lang="ru-RU" sz="2400" dirty="0" smtClean="0">
                <a:solidFill>
                  <a:schemeClr val="accent1"/>
                </a:solidFill>
              </a:rPr>
              <a:t>губернатора </a:t>
            </a:r>
            <a:r>
              <a:rPr lang="ru-RU" sz="2400" dirty="0" smtClean="0">
                <a:solidFill>
                  <a:schemeClr val="accent1"/>
                </a:solidFill>
              </a:rPr>
              <a:t>началась печататься одна из немногих провинциальных газет – «Губернские Ведомости»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20" y="116632"/>
            <a:ext cx="3744956" cy="5267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6" y="3140968"/>
            <a:ext cx="4755029" cy="3523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4577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1764" y="116632"/>
            <a:ext cx="9601200" cy="81575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Century"/>
              </a:rPr>
              <a:t>Факт седьмой:</a:t>
            </a:r>
            <a:endParaRPr lang="ru-RU" sz="5400" b="0" i="0" dirty="0">
              <a:latin typeface="Centu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973" y="932384"/>
            <a:ext cx="56414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Державин неоднократно спорил даже с Екатериной Великой!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2344" y="5013015"/>
            <a:ext cx="691276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Говорят, однажды, не услышав в ответе Гавриила Романовича на поставленный вопрос ожидаемого мнения, императрица вспылила: «Поди вон!»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25" y="116633"/>
            <a:ext cx="6386404" cy="4536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8" y="2132856"/>
            <a:ext cx="4464496" cy="4570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7401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1764" y="116632"/>
            <a:ext cx="9601200" cy="815752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Century"/>
              </a:rPr>
              <a:t>Факт восьмой:</a:t>
            </a:r>
            <a:endParaRPr lang="ru-RU" sz="5400" b="0" i="0" dirty="0">
              <a:latin typeface="Centu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973" y="932384"/>
            <a:ext cx="736960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1"/>
                </a:solidFill>
              </a:rPr>
              <a:t>Стихотворение «»Гром победы, раздавайся!»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7825" y="2650022"/>
            <a:ext cx="3684804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Правда он был неофициальным,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1"/>
                </a:solidFill>
              </a:rPr>
              <a:t>но лишь в 1816 году,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1"/>
                </a:solidFill>
              </a:rPr>
              <a:t>труд Державина был заменен на уже официальный гимн «Боже, </a:t>
            </a:r>
            <a:r>
              <a:rPr lang="ru-RU" sz="2400" dirty="0">
                <a:solidFill>
                  <a:schemeClr val="accent1"/>
                </a:solidFill>
              </a:rPr>
              <a:t>Ц</a:t>
            </a:r>
            <a:r>
              <a:rPr lang="ru-RU" sz="2400" dirty="0" smtClean="0">
                <a:solidFill>
                  <a:schemeClr val="accent1"/>
                </a:solidFill>
              </a:rPr>
              <a:t>аря храни!»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3" y="1652274"/>
            <a:ext cx="3625191" cy="4995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65" y="332656"/>
            <a:ext cx="4370979" cy="5904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8188" y="1439908"/>
            <a:ext cx="36724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1"/>
                </a:solidFill>
              </a:rPr>
              <a:t>с</a:t>
            </a:r>
            <a:r>
              <a:rPr lang="ru-RU" sz="2400" dirty="0" smtClean="0">
                <a:solidFill>
                  <a:schemeClr val="accent1"/>
                </a:solidFill>
              </a:rPr>
              <a:t>тало  гимном России.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6705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theme/theme1.xml><?xml version="1.0" encoding="utf-8"?>
<a:theme xmlns:a="http://schemas.openxmlformats.org/drawingml/2006/main" name="Woodgrain_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AF6D2-5EE4-4070-BBE8-FC12504F7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формат)(2)</Template>
  <TotalTime>0</TotalTime>
  <Words>462</Words>
  <Application>Microsoft Office PowerPoint</Application>
  <PresentationFormat>Произвольный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Woodgrain_16x9</vt:lpstr>
      <vt:lpstr>Гавриил Романовин Державин</vt:lpstr>
      <vt:lpstr>Факт первый :</vt:lpstr>
      <vt:lpstr>Факт второй:</vt:lpstr>
      <vt:lpstr>Факт третий:</vt:lpstr>
      <vt:lpstr>Факт четвертый:</vt:lpstr>
      <vt:lpstr>Факт пятый:</vt:lpstr>
      <vt:lpstr>Факт шестой:</vt:lpstr>
      <vt:lpstr>Факт седьмой:</vt:lpstr>
      <vt:lpstr>Факт восьмой:</vt:lpstr>
      <vt:lpstr>Факт девятый:</vt:lpstr>
      <vt:lpstr>Факт десятый: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2015-10-12T18:31:40Z</dcterms:created>
  <dcterms:modified xsi:type="dcterms:W3CDTF">2015-12-13T18:21:52Z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