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8" r:id="rId2"/>
    <p:sldId id="25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B5905-3216-4CFF-A88F-E88FC36291F1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E89C1-310A-473D-A353-2FBD8E8448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825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E89C1-310A-473D-A353-2FBD8E84481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01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E89C1-310A-473D-A353-2FBD8E84481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71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8CB9DF-5439-47C6-BDB5-0B0B0A0E2F7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DF-5439-47C6-BDB5-0B0B0A0E2F7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F8CB9DF-5439-47C6-BDB5-0B0B0A0E2F7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8E03D64-73A3-4E5F-9883-43CD67E2B5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6944816" cy="4755758"/>
          </a:xfrm>
        </p:spPr>
        <p:txBody>
          <a:bodyPr/>
          <a:lstStyle/>
          <a:p>
            <a:r>
              <a:rPr lang="ru-RU" sz="4000" dirty="0"/>
              <a:t>1. Нерешительность вратаря привела к проигрышу хоккейной команды. </a:t>
            </a:r>
          </a:p>
          <a:p>
            <a:r>
              <a:rPr lang="ru-RU" sz="4000" dirty="0"/>
              <a:t>2. Ненастье задержало наш отъезд. </a:t>
            </a:r>
          </a:p>
          <a:p>
            <a:r>
              <a:rPr lang="ru-RU" sz="4000" dirty="0"/>
              <a:t>3. Не силой борются, а умением.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79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 smtClean="0"/>
              <a:t>1</a:t>
            </a:r>
            <a:r>
              <a:rPr lang="ru-RU" dirty="0"/>
              <a:t>. Труд — это </a:t>
            </a:r>
            <a:r>
              <a:rPr lang="ru-RU" dirty="0" smtClean="0"/>
              <a:t>необходимость</a:t>
            </a:r>
            <a:r>
              <a:rPr lang="ru-RU" dirty="0"/>
              <a:t>. 2. То </a:t>
            </a:r>
            <a:r>
              <a:rPr lang="ru-RU" dirty="0" smtClean="0"/>
              <a:t>была не злость</a:t>
            </a:r>
            <a:r>
              <a:rPr lang="ru-RU" dirty="0"/>
              <a:t>, </a:t>
            </a:r>
            <a:r>
              <a:rPr lang="ru-RU" dirty="0" smtClean="0"/>
              <a:t>не страх и не  лютая </a:t>
            </a:r>
            <a:r>
              <a:rPr lang="ru-RU" dirty="0"/>
              <a:t>досада, а самое обыкновенное равнодушие. 3. Это был </a:t>
            </a:r>
            <a:r>
              <a:rPr lang="ru-RU" dirty="0" smtClean="0"/>
              <a:t>не друг </a:t>
            </a:r>
            <a:r>
              <a:rPr lang="ru-RU" dirty="0"/>
              <a:t>мой, а просто знакомый. 4. Во всём чувствовалась </a:t>
            </a:r>
            <a:r>
              <a:rPr lang="ru-RU" dirty="0" smtClean="0"/>
              <a:t>не решительность</a:t>
            </a:r>
            <a:r>
              <a:rPr lang="ru-RU" dirty="0"/>
              <a:t>, а робость. 5. </a:t>
            </a:r>
            <a:r>
              <a:rPr lang="ru-RU" dirty="0" smtClean="0"/>
              <a:t>Не счастье </a:t>
            </a:r>
            <a:r>
              <a:rPr lang="ru-RU" dirty="0"/>
              <a:t>помогло, а упорный труд. </a:t>
            </a:r>
            <a:r>
              <a:rPr lang="ru-RU" dirty="0" smtClean="0"/>
              <a:t>6. Не скромность </a:t>
            </a:r>
            <a:r>
              <a:rPr lang="ru-RU" dirty="0"/>
              <a:t>звучала в словах, а дерзкая гордость. 7. И туман, и </a:t>
            </a:r>
            <a:r>
              <a:rPr lang="ru-RU" dirty="0" smtClean="0"/>
              <a:t>непогоды </a:t>
            </a:r>
            <a:r>
              <a:rPr lang="ru-RU" dirty="0"/>
              <a:t>осень поздняя несёт (П.). 8. </a:t>
            </a:r>
            <a:r>
              <a:rPr lang="ru-RU" dirty="0" smtClean="0"/>
              <a:t>Незнакомец </a:t>
            </a:r>
            <a:r>
              <a:rPr lang="ru-RU" dirty="0"/>
              <a:t>не слышал вопроса. 9. Нас постигла </a:t>
            </a:r>
            <a:r>
              <a:rPr lang="ru-RU" dirty="0" smtClean="0"/>
              <a:t>неудача </a:t>
            </a:r>
            <a:r>
              <a:rPr lang="ru-RU" dirty="0"/>
              <a:t>в походе.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5760" lvl="0" indent="-365760">
              <a:spcBef>
                <a:spcPct val="20000"/>
              </a:spcBef>
            </a:pPr>
            <a:r>
              <a:rPr lang="ru-RU" sz="2800" i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/>
            </a:r>
            <a:br>
              <a:rPr lang="ru-RU" sz="2800" i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ru-RU" sz="2800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/>
            </a:r>
            <a:br>
              <a:rPr lang="ru-RU" sz="2800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ru-RU" sz="2800" i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Раскройте </a:t>
            </a:r>
            <a:r>
              <a:rPr lang="ru-RU" sz="2800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скобки, напишите слитно или раздельно. Подчеркни слова, где НЕ приставка.</a:t>
            </a:r>
            <a:r>
              <a:rPr lang="ru-RU" sz="2400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08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48347"/>
            <a:ext cx="8352927" cy="3877815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ea typeface="Calibri"/>
                <a:cs typeface="Times New Roman"/>
              </a:rPr>
              <a:t>Подберите к данным словам синонимы с не, например, враг - недруг</a:t>
            </a:r>
            <a:r>
              <a:rPr lang="ru-RU" i="1" dirty="0" smtClean="0">
                <a:ea typeface="Calibri"/>
                <a:cs typeface="Times New Roman"/>
              </a:rPr>
              <a:t>.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i="1" dirty="0" smtClean="0">
                <a:ea typeface="Calibri"/>
                <a:cs typeface="Times New Roman"/>
              </a:rPr>
              <a:t>Назовите </a:t>
            </a:r>
            <a:r>
              <a:rPr lang="ru-RU" i="1" dirty="0">
                <a:ea typeface="Calibri"/>
                <a:cs typeface="Times New Roman"/>
              </a:rPr>
              <a:t>из записанных слов те, которые без </a:t>
            </a:r>
            <a:r>
              <a:rPr lang="ru-RU" b="1" i="1" dirty="0">
                <a:ea typeface="Calibri"/>
                <a:cs typeface="Times New Roman"/>
              </a:rPr>
              <a:t>не</a:t>
            </a:r>
            <a:r>
              <a:rPr lang="ru-RU" i="1" dirty="0">
                <a:ea typeface="Calibri"/>
                <a:cs typeface="Times New Roman"/>
              </a:rPr>
              <a:t> </a:t>
            </a:r>
            <a:r>
              <a:rPr lang="ru-RU" i="1" dirty="0" err="1">
                <a:ea typeface="Calibri"/>
                <a:cs typeface="Times New Roman"/>
              </a:rPr>
              <a:t>не</a:t>
            </a:r>
            <a:r>
              <a:rPr lang="ru-RU" i="1" dirty="0">
                <a:ea typeface="Calibri"/>
                <a:cs typeface="Times New Roman"/>
              </a:rPr>
              <a:t> </a:t>
            </a:r>
            <a:r>
              <a:rPr lang="ru-RU" i="1" dirty="0" smtClean="0">
                <a:ea typeface="Calibri"/>
                <a:cs typeface="Times New Roman"/>
              </a:rPr>
              <a:t>употребляются.</a:t>
            </a:r>
            <a:endParaRPr lang="ru-RU" i="1" dirty="0"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ru-RU" dirty="0"/>
              <a:t>Ложь </a:t>
            </a:r>
            <a:r>
              <a:rPr lang="ru-RU" dirty="0" smtClean="0"/>
              <a:t>- неправда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Беда </a:t>
            </a:r>
            <a:r>
              <a:rPr lang="ru-RU" dirty="0" smtClean="0"/>
              <a:t>- несчастье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Противник -  неприятель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Глупость </a:t>
            </a:r>
            <a:r>
              <a:rPr lang="ru-RU" dirty="0" smtClean="0"/>
              <a:t>- незнание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Рабство </a:t>
            </a:r>
            <a:r>
              <a:rPr lang="ru-RU" dirty="0" smtClean="0"/>
              <a:t>- неволя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Рассеянность </a:t>
            </a:r>
            <a:r>
              <a:rPr lang="ru-RU" dirty="0" smtClean="0"/>
              <a:t>- невнимательность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Возмущение </a:t>
            </a:r>
            <a:r>
              <a:rPr lang="ru-RU" dirty="0" smtClean="0"/>
              <a:t>- неистовство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Слякоть </a:t>
            </a:r>
            <a:r>
              <a:rPr lang="ru-RU" dirty="0" smtClean="0"/>
              <a:t>- непогода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Сомнение </a:t>
            </a:r>
            <a:r>
              <a:rPr lang="ru-RU" dirty="0" smtClean="0"/>
              <a:t>- несогласие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Болезнь </a:t>
            </a:r>
            <a:r>
              <a:rPr lang="ru-RU" dirty="0" smtClean="0"/>
              <a:t>- недомогание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Подозрительность </a:t>
            </a:r>
            <a:r>
              <a:rPr lang="ru-RU" dirty="0" smtClean="0"/>
              <a:t>- недоверие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Карточка № </a:t>
            </a:r>
            <a:r>
              <a:rPr lang="ru-RU" dirty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28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ea typeface="Calibri"/>
                <a:cs typeface="Times New Roman"/>
              </a:rPr>
              <a:t>Какие слова лишние, </a:t>
            </a:r>
            <a:r>
              <a:rPr lang="ru-RU" i="1" dirty="0" smtClean="0">
                <a:ea typeface="Calibri"/>
                <a:cs typeface="Times New Roman"/>
              </a:rPr>
              <a:t>почему?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(Не)</a:t>
            </a:r>
            <a:r>
              <a:rPr lang="ru-RU" dirty="0" err="1">
                <a:ea typeface="Calibri"/>
                <a:cs typeface="Times New Roman"/>
              </a:rPr>
              <a:t>поседа</a:t>
            </a:r>
            <a:r>
              <a:rPr lang="ru-RU" dirty="0">
                <a:ea typeface="Calibri"/>
                <a:cs typeface="Times New Roman"/>
              </a:rPr>
              <a:t>, (не)</a:t>
            </a:r>
            <a:r>
              <a:rPr lang="ru-RU" dirty="0" err="1">
                <a:ea typeface="Calibri"/>
                <a:cs typeface="Times New Roman"/>
              </a:rPr>
              <a:t>взгоды</a:t>
            </a:r>
            <a:r>
              <a:rPr lang="ru-RU" dirty="0">
                <a:ea typeface="Calibri"/>
                <a:cs typeface="Times New Roman"/>
              </a:rPr>
              <a:t>, </a:t>
            </a:r>
            <a:r>
              <a:rPr lang="ru-RU" b="1" dirty="0">
                <a:ea typeface="Calibri"/>
                <a:cs typeface="Times New Roman"/>
              </a:rPr>
              <a:t>(не)внимательность, </a:t>
            </a:r>
            <a:endParaRPr lang="ru-RU" b="1" dirty="0" smtClean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ea typeface="Calibri"/>
                <a:cs typeface="Times New Roman"/>
              </a:rPr>
              <a:t>(</a:t>
            </a:r>
            <a:r>
              <a:rPr lang="ru-RU" dirty="0">
                <a:ea typeface="Calibri"/>
                <a:cs typeface="Times New Roman"/>
              </a:rPr>
              <a:t>не)правда, а ложь; (не)друг, а враг; полное </a:t>
            </a:r>
            <a:r>
              <a:rPr lang="ru-RU" b="1" dirty="0">
                <a:ea typeface="Calibri"/>
                <a:cs typeface="Times New Roman"/>
              </a:rPr>
              <a:t>(не)</a:t>
            </a:r>
            <a:r>
              <a:rPr lang="ru-RU" b="1" dirty="0" err="1">
                <a:ea typeface="Calibri"/>
                <a:cs typeface="Times New Roman"/>
              </a:rPr>
              <a:t>вежество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Карточка № </a:t>
            </a:r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6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i="1" dirty="0"/>
              <a:t>Закончить предложение так, чтобы было противопоставление; как пишется не с данными существительными?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(Не)погода помешала уборке урожая, </a:t>
            </a:r>
            <a:r>
              <a:rPr lang="ru-RU" dirty="0" smtClean="0"/>
              <a:t>а отсутствие комбайнов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(Не)счастье помогло исследователю, а </a:t>
            </a:r>
            <a:r>
              <a:rPr lang="ru-RU" dirty="0" smtClean="0"/>
              <a:t>опыт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(Не)приятель обратился ко мне с просьбой, а </a:t>
            </a:r>
            <a:r>
              <a:rPr lang="ru-RU" dirty="0" smtClean="0"/>
              <a:t>сосед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(Не)друг ты мне, </a:t>
            </a:r>
            <a:r>
              <a:rPr lang="ru-RU" dirty="0" smtClean="0"/>
              <a:t>а враг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(Не)воля ожидала его, </a:t>
            </a:r>
            <a:r>
              <a:rPr lang="ru-RU" dirty="0" smtClean="0"/>
              <a:t>а заключение</a:t>
            </a:r>
            <a:endParaRPr lang="ru-RU" dirty="0"/>
          </a:p>
          <a:p>
            <a:pPr marL="0" indent="0" algn="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Карточка № 3</a:t>
            </a:r>
          </a:p>
        </p:txBody>
      </p:sp>
    </p:spTree>
    <p:extLst>
      <p:ext uri="{BB962C8B-B14F-4D97-AF65-F5344CB8AC3E}">
        <p14:creationId xmlns:p14="http://schemas.microsoft.com/office/powerpoint/2010/main" val="282983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I Найдите неверное утверждение.</a:t>
            </a:r>
          </a:p>
          <a:p>
            <a:pPr marL="0" indent="0">
              <a:buNone/>
            </a:pPr>
            <a:r>
              <a:rPr lang="ru-RU" dirty="0" smtClean="0"/>
              <a:t>Не </a:t>
            </a:r>
            <a:r>
              <a:rPr lang="ru-RU" dirty="0"/>
              <a:t>с существительными пишется слитно:</a:t>
            </a:r>
          </a:p>
          <a:p>
            <a:pPr marL="0" indent="0">
              <a:buNone/>
            </a:pPr>
            <a:r>
              <a:rPr lang="ru-RU" dirty="0"/>
              <a:t>если существительное с не может быть заменено синонимом без не;</a:t>
            </a:r>
          </a:p>
          <a:p>
            <a:pPr marL="0" indent="0">
              <a:buNone/>
            </a:pPr>
            <a:r>
              <a:rPr lang="ru-RU" b="1" dirty="0"/>
              <a:t>если в предложении есть противопоставление с союзом а;</a:t>
            </a:r>
          </a:p>
          <a:p>
            <a:pPr marL="0" indent="0">
              <a:buNone/>
            </a:pPr>
            <a:r>
              <a:rPr lang="ru-RU" dirty="0"/>
              <a:t>если существительное с не может быть заменено близким по значению выражением без не.</a:t>
            </a:r>
          </a:p>
          <a:p>
            <a:r>
              <a:rPr lang="ru-RU" dirty="0"/>
              <a:t>II Выберите слова, которые без "не" не употребляются:</a:t>
            </a:r>
          </a:p>
          <a:p>
            <a:pPr marL="0" indent="0">
              <a:buNone/>
            </a:pPr>
            <a:r>
              <a:rPr lang="ru-RU" b="1" dirty="0"/>
              <a:t>(не)</a:t>
            </a:r>
            <a:r>
              <a:rPr lang="ru-RU" b="1" dirty="0" err="1"/>
              <a:t>годование</a:t>
            </a:r>
            <a:r>
              <a:rPr lang="ru-RU" b="1" dirty="0"/>
              <a:t>;</a:t>
            </a:r>
          </a:p>
          <a:p>
            <a:pPr marL="0" indent="0">
              <a:buNone/>
            </a:pPr>
            <a:r>
              <a:rPr lang="ru-RU" dirty="0"/>
              <a:t>(не)внимательность;</a:t>
            </a:r>
          </a:p>
          <a:p>
            <a:pPr marL="0" indent="0">
              <a:buNone/>
            </a:pPr>
            <a:r>
              <a:rPr lang="ru-RU" b="1" dirty="0"/>
              <a:t>(не)вежа;</a:t>
            </a:r>
          </a:p>
          <a:p>
            <a:pPr marL="0" indent="0">
              <a:buNone/>
            </a:pPr>
            <a:r>
              <a:rPr lang="ru-RU" dirty="0"/>
              <a:t>(не)грамотность;</a:t>
            </a:r>
          </a:p>
          <a:p>
            <a:pPr marL="0" indent="0">
              <a:buNone/>
            </a:pPr>
            <a:r>
              <a:rPr lang="ru-RU" b="1" dirty="0"/>
              <a:t>(не)</a:t>
            </a:r>
            <a:r>
              <a:rPr lang="ru-RU" b="1" dirty="0" err="1"/>
              <a:t>вольник</a:t>
            </a:r>
            <a:r>
              <a:rPr lang="ru-RU" b="1" dirty="0"/>
              <a:t>;</a:t>
            </a:r>
          </a:p>
          <a:p>
            <a:pPr marL="0" indent="0">
              <a:buNone/>
            </a:pPr>
            <a:r>
              <a:rPr lang="ru-RU" b="1" dirty="0"/>
              <a:t>(</a:t>
            </a:r>
            <a:r>
              <a:rPr lang="ru-RU" b="1" dirty="0" smtClean="0"/>
              <a:t>не)</a:t>
            </a:r>
            <a:r>
              <a:rPr lang="ru-RU" b="1" dirty="0" err="1" smtClean="0"/>
              <a:t>забудка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Текущий тест: первичная проверка усвоения материала  по теме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«Не </a:t>
            </a:r>
            <a:r>
              <a:rPr lang="ru-RU" sz="3200" dirty="0"/>
              <a:t>с </a:t>
            </a:r>
            <a:r>
              <a:rPr lang="ru-RU" sz="3200" dirty="0" smtClean="0"/>
              <a:t>существительными»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874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404665"/>
            <a:ext cx="7761184" cy="572149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III Укажите, к каким из слов можно подобрать синоним без "не":</a:t>
            </a:r>
          </a:p>
          <a:p>
            <a:pPr marL="0" indent="0">
              <a:buNone/>
            </a:pPr>
            <a:r>
              <a:rPr lang="ru-RU" dirty="0"/>
              <a:t>(не)доверие;</a:t>
            </a:r>
          </a:p>
          <a:p>
            <a:pPr marL="0" indent="0">
              <a:buNone/>
            </a:pPr>
            <a:r>
              <a:rPr lang="ru-RU" b="1" dirty="0"/>
              <a:t>(не)ряха;</a:t>
            </a:r>
          </a:p>
          <a:p>
            <a:pPr marL="0" indent="0">
              <a:buNone/>
            </a:pPr>
            <a:r>
              <a:rPr lang="ru-RU" b="1" dirty="0"/>
              <a:t>(не)правда;</a:t>
            </a:r>
          </a:p>
          <a:p>
            <a:pPr marL="0" indent="0">
              <a:buNone/>
            </a:pPr>
            <a:r>
              <a:rPr lang="ru-RU" dirty="0"/>
              <a:t>(не)</a:t>
            </a:r>
            <a:r>
              <a:rPr lang="ru-RU" dirty="0" err="1"/>
              <a:t>видимка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b="1" dirty="0"/>
              <a:t>(не)вежливость;</a:t>
            </a:r>
          </a:p>
          <a:p>
            <a:pPr marL="0" indent="0">
              <a:buNone/>
            </a:pPr>
            <a:r>
              <a:rPr lang="ru-RU" dirty="0"/>
              <a:t>(не)везенье.</a:t>
            </a:r>
          </a:p>
          <a:p>
            <a:r>
              <a:rPr lang="ru-RU" dirty="0"/>
              <a:t>IV Выберите примеры раздельного написания "не" с существительными:</a:t>
            </a:r>
          </a:p>
          <a:p>
            <a:pPr marL="0" indent="0">
              <a:buNone/>
            </a:pPr>
            <a:r>
              <a:rPr lang="ru-RU" dirty="0"/>
              <a:t>а) (Не)грамотность - признак некультурного человека.</a:t>
            </a:r>
          </a:p>
          <a:p>
            <a:pPr marL="0" indent="0">
              <a:buNone/>
            </a:pPr>
            <a:r>
              <a:rPr lang="ru-RU" b="1" dirty="0"/>
              <a:t>б) (Не)грамотность помогла тебе сегодня, а упорство.</a:t>
            </a:r>
          </a:p>
          <a:p>
            <a:pPr marL="0" indent="0">
              <a:buNone/>
            </a:pPr>
            <a:r>
              <a:rPr lang="ru-RU" b="1" dirty="0"/>
              <a:t>а) (Не)друг ты мне, а всего лишь попутчик.</a:t>
            </a:r>
          </a:p>
          <a:p>
            <a:pPr marL="0" indent="0">
              <a:buNone/>
            </a:pPr>
            <a:r>
              <a:rPr lang="ru-RU" dirty="0"/>
              <a:t>б) (Не)друг не посочувствует.</a:t>
            </a:r>
          </a:p>
          <a:p>
            <a:pPr marL="0" indent="0">
              <a:buNone/>
            </a:pPr>
            <a:r>
              <a:rPr lang="ru-RU" b="1" dirty="0"/>
              <a:t>а) (Не)счастье я испытал, а минутную слабость.</a:t>
            </a:r>
          </a:p>
          <a:p>
            <a:pPr marL="0" indent="0">
              <a:buNone/>
            </a:pPr>
            <a:r>
              <a:rPr lang="ru-RU" dirty="0"/>
              <a:t>б) (Не)счастье спутало все наши планы.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15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352927" cy="6192687"/>
          </a:xfrm>
        </p:spPr>
        <p:txBody>
          <a:bodyPr/>
          <a:lstStyle/>
          <a:p>
            <a:r>
              <a:rPr lang="ru-RU" dirty="0"/>
              <a:t>V Выберите из текста примеры неправильного написания "не" с существительными, указав их </a:t>
            </a:r>
            <a:r>
              <a:rPr lang="ru-RU" dirty="0" smtClean="0"/>
              <a:t>номера.</a:t>
            </a:r>
            <a:endParaRPr lang="ru-RU" dirty="0"/>
          </a:p>
          <a:p>
            <a:pPr marL="457200" indent="-457200" algn="ctr">
              <a:buAutoNum type="arabicParenBoth"/>
            </a:pPr>
            <a:r>
              <a:rPr lang="ru-RU" dirty="0" smtClean="0"/>
              <a:t>(2) (</a:t>
            </a:r>
            <a:r>
              <a:rPr lang="ru-RU" dirty="0"/>
              <a:t>5</a:t>
            </a:r>
            <a:r>
              <a:rPr lang="ru-RU" dirty="0" smtClean="0"/>
              <a:t>)</a:t>
            </a:r>
          </a:p>
          <a:p>
            <a:pPr marL="0" indent="0" algn="ctr">
              <a:buNone/>
            </a:pPr>
            <a:r>
              <a:rPr lang="ru-RU" dirty="0"/>
              <a:t>VI Составьте загадку с использованием существительных с не по образцу записанных ниже:</a:t>
            </a:r>
          </a:p>
          <a:p>
            <a:pPr marL="0" indent="0" algn="ctr">
              <a:buNone/>
            </a:pPr>
            <a:r>
              <a:rPr lang="ru-RU" dirty="0"/>
              <a:t>Белый, да не снег,</a:t>
            </a:r>
          </a:p>
          <a:p>
            <a:pPr marL="0" indent="0" algn="ctr">
              <a:buNone/>
            </a:pPr>
            <a:r>
              <a:rPr lang="ru-RU" dirty="0"/>
              <a:t>Мелкий, да не песок,</a:t>
            </a:r>
          </a:p>
          <a:p>
            <a:pPr marL="0" indent="0" algn="ctr">
              <a:buNone/>
            </a:pPr>
            <a:r>
              <a:rPr lang="ru-RU" dirty="0" smtClean="0"/>
              <a:t>Сладкий, да не торт.</a:t>
            </a:r>
          </a:p>
          <a:p>
            <a:pPr marL="0" indent="0" algn="ctr">
              <a:buNone/>
            </a:pPr>
            <a:r>
              <a:rPr lang="ru-RU" dirty="0" smtClean="0"/>
              <a:t>(</a:t>
            </a:r>
            <a:r>
              <a:rPr lang="ru-RU" dirty="0"/>
              <a:t>Сахар).</a:t>
            </a:r>
          </a:p>
          <a:p>
            <a:pPr marL="0" indent="0" algn="ctr">
              <a:buNone/>
            </a:pPr>
            <a:r>
              <a:rPr lang="ru-RU" dirty="0"/>
              <a:t>Круглая, а не месяц,</a:t>
            </a:r>
          </a:p>
          <a:p>
            <a:pPr marL="0" indent="0" algn="ctr">
              <a:buNone/>
            </a:pPr>
            <a:r>
              <a:rPr lang="ru-RU" dirty="0"/>
              <a:t>Жёлтая, а не солнце.</a:t>
            </a:r>
          </a:p>
          <a:p>
            <a:pPr marL="0" indent="0" algn="ctr">
              <a:buNone/>
            </a:pPr>
            <a:r>
              <a:rPr lang="ru-RU" dirty="0"/>
              <a:t>(Луна).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457200" indent="-457200" algn="ctr">
              <a:buAutoNum type="arabicParenBoth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65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352928" cy="3384376"/>
          </a:xfrm>
        </p:spPr>
        <p:txBody>
          <a:bodyPr/>
          <a:lstStyle/>
          <a:p>
            <a:r>
              <a:rPr lang="ru-RU" dirty="0" smtClean="0"/>
              <a:t>Спасибо за  работу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16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96752"/>
            <a:ext cx="7349099" cy="1778951"/>
          </a:xfrm>
        </p:spPr>
        <p:txBody>
          <a:bodyPr/>
          <a:lstStyle/>
          <a:p>
            <a:r>
              <a:rPr lang="ru-RU" dirty="0" smtClean="0"/>
              <a:t>Не с существительными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ru-RU" dirty="0" smtClean="0"/>
              <a:t>Подготовила и провела </a:t>
            </a:r>
            <a:r>
              <a:rPr lang="ru-RU" dirty="0" err="1" smtClean="0"/>
              <a:t>Утенкова</a:t>
            </a:r>
            <a:r>
              <a:rPr lang="ru-RU" dirty="0" smtClean="0"/>
              <a:t> Р.Е., учитель русского языка и 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33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136904" cy="2160240"/>
          </a:xfrm>
        </p:spPr>
        <p:txBody>
          <a:bodyPr/>
          <a:lstStyle/>
          <a:p>
            <a:r>
              <a:rPr lang="ru-RU" i="1" dirty="0" smtClean="0"/>
              <a:t>Слово – самое сильное оружие человека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16594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Существительное</a:t>
            </a:r>
            <a:r>
              <a:rPr lang="ru-RU" sz="4400" dirty="0" smtClean="0"/>
              <a:t> </a:t>
            </a:r>
            <a:r>
              <a:rPr lang="ru-RU" sz="4400" dirty="0" smtClean="0"/>
              <a:t>– самостоятельная часть речи, которая </a:t>
            </a:r>
            <a:r>
              <a:rPr lang="ru-RU" sz="4400" dirty="0" smtClean="0"/>
              <a:t>обозначает предмет. </a:t>
            </a: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Наречия отвечают на </a:t>
            </a:r>
            <a:r>
              <a:rPr lang="ru-RU" sz="4400" dirty="0" smtClean="0"/>
              <a:t>вопросы </a:t>
            </a:r>
            <a:r>
              <a:rPr lang="ru-RU" sz="4400" i="1" dirty="0" smtClean="0"/>
              <a:t>кто? что?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ru-RU" dirty="0" smtClean="0"/>
              <a:t>существительное?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57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Не</a:t>
            </a:r>
            <a:r>
              <a:rPr lang="ru-RU" dirty="0" smtClean="0"/>
              <a:t> с существительными пишется слитно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76872"/>
            <a:ext cx="7745505" cy="3877815"/>
          </a:xfrm>
        </p:spPr>
        <p:txBody>
          <a:bodyPr>
            <a:normAutofit/>
          </a:bodyPr>
          <a:lstStyle/>
          <a:p>
            <a:r>
              <a:rPr lang="ru-RU" dirty="0" smtClean="0"/>
              <a:t>Если слово не употребляется без </a:t>
            </a:r>
            <a:r>
              <a:rPr lang="ru-RU" i="1" dirty="0" smtClean="0"/>
              <a:t>не: </a:t>
            </a:r>
          </a:p>
          <a:p>
            <a:pPr marL="0" indent="0">
              <a:buNone/>
            </a:pPr>
            <a:r>
              <a:rPr lang="ru-RU" i="1" dirty="0" smtClean="0"/>
              <a:t>  НЕРЯХА, НЕВОЛЬНИК, НЕНАСТЬЕ, НЕДОТРОГА</a:t>
            </a:r>
          </a:p>
          <a:p>
            <a:r>
              <a:rPr lang="ru-RU" i="1" dirty="0"/>
              <a:t> </a:t>
            </a:r>
            <a:r>
              <a:rPr lang="ru-RU" dirty="0" smtClean="0"/>
              <a:t>Если существительное  с </a:t>
            </a:r>
            <a:r>
              <a:rPr lang="ru-RU" i="1" dirty="0" smtClean="0"/>
              <a:t>не</a:t>
            </a:r>
            <a:r>
              <a:rPr lang="ru-RU" dirty="0" smtClean="0"/>
              <a:t> может быть 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     заменено существительным без </a:t>
            </a:r>
            <a:r>
              <a:rPr lang="ru-RU" i="1" dirty="0" smtClean="0"/>
              <a:t>не:</a:t>
            </a:r>
          </a:p>
          <a:p>
            <a:pPr marL="0" indent="0">
              <a:buNone/>
            </a:pPr>
            <a:r>
              <a:rPr lang="ru-RU" i="1" dirty="0"/>
              <a:t>НЕПРАВДА (ложь), НЕДРУГ (враг), НЕДОБРО (зло</a:t>
            </a:r>
            <a:r>
              <a:rPr lang="ru-RU" i="1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ru-RU" i="1" dirty="0"/>
              <a:t> </a:t>
            </a:r>
            <a:r>
              <a:rPr lang="ru-RU" i="1" dirty="0" smtClean="0"/>
              <a:t>      </a:t>
            </a:r>
            <a:r>
              <a:rPr lang="ru-RU" dirty="0" smtClean="0"/>
              <a:t>близким по значению выражением:</a:t>
            </a:r>
          </a:p>
          <a:p>
            <a:pPr marL="0" indent="0">
              <a:buNone/>
            </a:pPr>
            <a:r>
              <a:rPr lang="ru-RU" i="1" dirty="0" smtClean="0"/>
              <a:t>НЕОБРАЗОВАННОСТЬ (отсутствие образования)</a:t>
            </a:r>
          </a:p>
          <a:p>
            <a:pPr marL="0" indent="0">
              <a:buNone/>
            </a:pPr>
            <a:r>
              <a:rPr lang="ru-RU" i="1" dirty="0" smtClean="0"/>
              <a:t>НЕВОСПИТАННОСТЬ( отсутствие воспитания)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2438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1368152"/>
          </a:xfrm>
        </p:spPr>
        <p:txBody>
          <a:bodyPr/>
          <a:lstStyle/>
          <a:p>
            <a:r>
              <a:rPr lang="ru-RU" i="1" dirty="0" smtClean="0"/>
              <a:t>Не</a:t>
            </a:r>
            <a:r>
              <a:rPr lang="ru-RU" dirty="0" smtClean="0"/>
              <a:t> с существительными пишется раздельно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Если является словом-отрицанием (отрицательной частицей)</a:t>
            </a:r>
          </a:p>
          <a:p>
            <a:pPr marL="0" indent="0" algn="ctr">
              <a:buNone/>
            </a:pPr>
            <a:r>
              <a:rPr lang="ru-RU" dirty="0" smtClean="0"/>
              <a:t>В предложениях с отрицательной частицей часто есть противопоставление с союзом </a:t>
            </a:r>
            <a:r>
              <a:rPr lang="ru-RU" i="1" dirty="0" smtClean="0"/>
              <a:t>а</a:t>
            </a:r>
            <a:r>
              <a:rPr lang="ru-RU" dirty="0" smtClean="0"/>
              <a:t>:</a:t>
            </a:r>
          </a:p>
          <a:p>
            <a:pPr marL="0" indent="0" algn="ctr">
              <a:buNone/>
            </a:pPr>
            <a:r>
              <a:rPr lang="ru-RU" i="1" dirty="0" smtClean="0"/>
              <a:t>Не правда, а ложь.</a:t>
            </a:r>
          </a:p>
          <a:p>
            <a:pPr marL="0" indent="0" algn="ctr">
              <a:buNone/>
            </a:pPr>
            <a:r>
              <a:rPr lang="ru-RU" i="1" dirty="0" smtClean="0"/>
              <a:t>Не друг, а враг.</a:t>
            </a:r>
          </a:p>
          <a:p>
            <a:pPr marL="0" indent="0" algn="ctr">
              <a:buNone/>
            </a:pPr>
            <a:r>
              <a:rPr lang="ru-RU" i="1" dirty="0" smtClean="0"/>
              <a:t>Не злость, а дружелюбие.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60701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64896" cy="1130652"/>
          </a:xfrm>
        </p:spPr>
        <p:txBody>
          <a:bodyPr/>
          <a:lstStyle/>
          <a:p>
            <a:r>
              <a:rPr lang="ru-RU" i="1" dirty="0" smtClean="0"/>
              <a:t>Не</a:t>
            </a:r>
            <a:r>
              <a:rPr lang="ru-RU" dirty="0" smtClean="0"/>
              <a:t> как часть корня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Недомогание</a:t>
            </a:r>
          </a:p>
          <a:p>
            <a:pPr algn="ctr"/>
            <a:r>
              <a:rPr lang="ru-RU" dirty="0" err="1" smtClean="0"/>
              <a:t>Неряха</a:t>
            </a:r>
            <a:endParaRPr lang="ru-RU" dirty="0" smtClean="0"/>
          </a:p>
          <a:p>
            <a:pPr algn="ctr"/>
            <a:r>
              <a:rPr lang="ru-RU" dirty="0" smtClean="0"/>
              <a:t>Недотрога</a:t>
            </a:r>
          </a:p>
          <a:p>
            <a:pPr algn="ctr"/>
            <a:r>
              <a:rPr lang="ru-RU" dirty="0" smtClean="0"/>
              <a:t>Небрежность</a:t>
            </a:r>
          </a:p>
          <a:p>
            <a:pPr algn="ctr"/>
            <a:r>
              <a:rPr lang="ru-RU" dirty="0" smtClean="0"/>
              <a:t>Ненастье</a:t>
            </a:r>
          </a:p>
          <a:p>
            <a:pPr algn="ctr"/>
            <a:r>
              <a:rPr lang="ru-RU" dirty="0" smtClean="0"/>
              <a:t>Невзгоды</a:t>
            </a:r>
          </a:p>
          <a:p>
            <a:pPr algn="ctr"/>
            <a:r>
              <a:rPr lang="ru-RU" dirty="0" smtClean="0"/>
              <a:t>Невидимка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6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 Несчастье</a:t>
            </a:r>
          </a:p>
          <a:p>
            <a:pPr algn="ctr"/>
            <a:r>
              <a:rPr lang="ru-RU" sz="3600" dirty="0" smtClean="0"/>
              <a:t>Незнание</a:t>
            </a:r>
          </a:p>
          <a:p>
            <a:pPr algn="ctr"/>
            <a:r>
              <a:rPr lang="ru-RU" sz="3600" dirty="0" smtClean="0"/>
              <a:t>Несерьезность</a:t>
            </a:r>
          </a:p>
          <a:p>
            <a:pPr algn="ctr"/>
            <a:r>
              <a:rPr lang="ru-RU" sz="3600" dirty="0" smtClean="0"/>
              <a:t>Неаккуратность</a:t>
            </a:r>
          </a:p>
          <a:p>
            <a:pPr algn="ctr"/>
            <a:r>
              <a:rPr lang="ru-RU" sz="3600" dirty="0" smtClean="0"/>
              <a:t>Нерешительность</a:t>
            </a:r>
          </a:p>
          <a:p>
            <a:pPr algn="ctr"/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1224136"/>
          </a:xfrm>
        </p:spPr>
        <p:txBody>
          <a:bodyPr/>
          <a:lstStyle/>
          <a:p>
            <a:r>
              <a:rPr lang="ru-RU" i="1" dirty="0" smtClean="0"/>
              <a:t>Не</a:t>
            </a:r>
            <a:r>
              <a:rPr lang="ru-RU" dirty="0" smtClean="0"/>
              <a:t> как приставка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9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60648"/>
            <a:ext cx="8064896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Ненависть </a:t>
            </a:r>
            <a:r>
              <a:rPr lang="ru-RU" sz="4000" dirty="0"/>
              <a:t>к врагу, неполадки в работе, мелкие невзгоды, большое несчастье, грубый невежа, сказал неправду, продолжительное ненастье, маленькая неточность, невнимание к ошибкам.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Задание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1-й </a:t>
            </a:r>
            <a:r>
              <a:rPr lang="ru-RU" b="1" dirty="0"/>
              <a:t>вариант: выпишите слова, где НЕ часть корня, а </a:t>
            </a: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2-й вариант: где </a:t>
            </a:r>
            <a:r>
              <a:rPr lang="ru-RU" b="1" dirty="0"/>
              <a:t>НЕ приставка.</a:t>
            </a:r>
          </a:p>
        </p:txBody>
      </p:sp>
    </p:spTree>
    <p:extLst>
      <p:ext uri="{BB962C8B-B14F-4D97-AF65-F5344CB8AC3E}">
        <p14:creationId xmlns:p14="http://schemas.microsoft.com/office/powerpoint/2010/main" val="28396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130</TotalTime>
  <Words>758</Words>
  <Application>Microsoft Office PowerPoint</Application>
  <PresentationFormat>Экран (4:3)</PresentationFormat>
  <Paragraphs>110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Твердый переплет</vt:lpstr>
      <vt:lpstr>Презентация PowerPoint</vt:lpstr>
      <vt:lpstr>Не с существительными</vt:lpstr>
      <vt:lpstr>Слово – самое сильное оружие человека</vt:lpstr>
      <vt:lpstr>Что такое существительное?</vt:lpstr>
      <vt:lpstr>Не с существительными пишется слитно</vt:lpstr>
      <vt:lpstr>Не с существительными пишется раздельно?</vt:lpstr>
      <vt:lpstr>Не как часть корня</vt:lpstr>
      <vt:lpstr>Не как приставка</vt:lpstr>
      <vt:lpstr>Презентация PowerPoint</vt:lpstr>
      <vt:lpstr>  Раскройте скобки, напишите слитно или раздельно. Подчеркни слова, где НЕ приставка. </vt:lpstr>
      <vt:lpstr>Карточка № 1</vt:lpstr>
      <vt:lpstr>Карточка № 2</vt:lpstr>
      <vt:lpstr>Карточка № 3</vt:lpstr>
      <vt:lpstr>Текущий тест: первичная проверка усвоения материала  по теме  «Не с существительными»</vt:lpstr>
      <vt:lpstr>Презентация PowerPoint</vt:lpstr>
      <vt:lpstr>Презентация PowerPoint</vt:lpstr>
      <vt:lpstr>Спасибо за  работу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Наречие как часть речи</dc:title>
  <dc:creator>User</dc:creator>
  <cp:lastModifiedBy>User</cp:lastModifiedBy>
  <cp:revision>16</cp:revision>
  <dcterms:created xsi:type="dcterms:W3CDTF">2013-07-19T20:11:26Z</dcterms:created>
  <dcterms:modified xsi:type="dcterms:W3CDTF">2013-08-31T07:20:14Z</dcterms:modified>
</cp:coreProperties>
</file>